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746" r:id="rId2"/>
    <p:sldId id="262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312" r:id="rId11"/>
    <p:sldId id="313" r:id="rId12"/>
    <p:sldId id="280" r:id="rId13"/>
    <p:sldId id="318" r:id="rId14"/>
    <p:sldId id="322" r:id="rId15"/>
    <p:sldId id="321" r:id="rId16"/>
    <p:sldId id="323" r:id="rId17"/>
    <p:sldId id="327" r:id="rId18"/>
    <p:sldId id="328" r:id="rId19"/>
    <p:sldId id="329" r:id="rId20"/>
    <p:sldId id="319" r:id="rId21"/>
    <p:sldId id="361" r:id="rId22"/>
    <p:sldId id="335" r:id="rId23"/>
    <p:sldId id="338" r:id="rId24"/>
    <p:sldId id="336" r:id="rId25"/>
    <p:sldId id="341" r:id="rId26"/>
    <p:sldId id="342" r:id="rId27"/>
    <p:sldId id="345" r:id="rId28"/>
    <p:sldId id="343" r:id="rId29"/>
    <p:sldId id="349" r:id="rId30"/>
    <p:sldId id="400" r:id="rId3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FrankRuehl" panose="020E0503060101010101" pitchFamily="34" charset="-79"/>
      <p:regular r:id="rId35"/>
    </p:embeddedFont>
    <p:embeddedFont>
      <p:font typeface="Lucida Bright" panose="02040602050505020304" pitchFamily="18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3"/>
    <a:srgbClr val="FFFFA7"/>
    <a:srgbClr val="FFFFCC"/>
    <a:srgbClr val="61F561"/>
    <a:srgbClr val="F8DE9C"/>
    <a:srgbClr val="00FFFF"/>
    <a:srgbClr val="CCFFFF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900" autoAdjust="0"/>
    <p:restoredTop sz="94660"/>
  </p:normalViewPr>
  <p:slideViewPr>
    <p:cSldViewPr>
      <p:cViewPr varScale="1">
        <p:scale>
          <a:sx n="114" d="100"/>
          <a:sy n="114" d="100"/>
        </p:scale>
        <p:origin x="23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notesViewPr>
    <p:cSldViewPr>
      <p:cViewPr>
        <p:scale>
          <a:sx n="75" d="100"/>
          <a:sy n="75" d="100"/>
        </p:scale>
        <p:origin x="-1320" y="1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1C57C08F-E3FB-9D35-F44C-197AE139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4FCAB0FF-D5F9-94BF-79B1-69090D676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72EF24FD-A569-D1C3-040D-CF9CE0453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9">
            <a:extLst>
              <a:ext uri="{FF2B5EF4-FFF2-40B4-BE49-F238E27FC236}">
                <a16:creationId xmlns:a16="http://schemas.microsoft.com/office/drawing/2014/main" id="{25D8D0A2-42D7-30B3-26E1-A8165C99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8-</a:t>
            </a:r>
            <a:fld id="{E0B24EA2-25BD-4E48-AC30-D79D79B50BE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CE2D89-0078-3DE2-1A20-37183C9200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C614ABE-D241-0950-E598-F7E10AA838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3C117F39-A799-F7E5-F2C1-C216E9A89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799170E-7E9F-404D-7B59-AFDC41F4C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F5474104-E976-47F2-6B22-BA5D66F5C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A0623457-26B3-30B7-CC4E-5B2EB8128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19CA3836-4952-3C7C-C5FD-43CA9CDA1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0486E58C-AA63-F757-8F0B-1A0873F15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46532BD6-FC97-070C-BA7D-EA6F983C1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CF045000-C124-FC09-FD7D-0C79AA43D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0707F69B-E1D7-ED42-6EB2-11C08D670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705C0730-C5AB-BA65-27E4-C60F8D3FD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1B3058E2-F7E3-34AE-08D2-C3D1A9DA9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648AA8F2-2515-BF90-EF70-EF9FAE233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42752789-6C74-19FE-CB6B-41251ABB1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C1375DB9-EEF9-E1DF-D517-FF472978B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88739E3B-A634-C37B-D600-403EBAAF0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DBB172D1-615C-C56D-36A8-F14E68109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1364D337-3745-1855-F506-E57686203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AF64F36A-CBD4-5A4D-DEBA-81B136031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12E579C3-8539-0256-0032-9B2571314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321D170D-39FA-D63F-C8FB-AB942C7A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000"/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9E489DD5-87E1-239E-4C6C-091D3D508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Rectangle 25">
            <a:extLst>
              <a:ext uri="{FF2B5EF4-FFF2-40B4-BE49-F238E27FC236}">
                <a16:creationId xmlns:a16="http://schemas.microsoft.com/office/drawing/2014/main" id="{AA41EBA5-A50E-9E18-9CDD-E1DD2598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Instructor Notes</a:t>
            </a:r>
            <a:r>
              <a:rPr lang="en-US" altLang="en-US" sz="1200"/>
              <a:t>	8-</a:t>
            </a:r>
            <a:fld id="{6BEDF479-76F0-41D6-8005-1709AB12F12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C095AD6-A76D-0FFD-E41B-889443556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DAA9EBF-909E-B03B-61A0-6A83BE52B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E82605B-B7B7-00A5-9A81-F404C0E0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78F3CF-BD80-AE3E-40B1-E577462E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lIns="85342" tIns="42672" rIns="85342" bIns="42672"/>
          <a:lstStyle>
            <a:lvl1pPr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E3777-58C5-CA8C-64CD-68A952E0E4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D2F43AF1-6D83-4EBE-AA3A-221128E045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D9E70A-EEB8-C5B3-3BAF-B4C6C39B0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7CB55A3-E553-AAB6-FA9A-E8421BB53A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34402055-2096-4885-AA84-8C4D82C27E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23DF5EE-9F34-E594-0906-BCE377DAB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0C98FF4-DEEC-2CFD-DA34-93BD510D87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0F949F1F-EEA3-4BFE-82EB-BDDACE1AA6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12543CC-D8DE-CDF9-A3DE-B70299CC2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1E484E8-80EB-6BB8-C92B-657B8738D7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2D49D426-9579-49FD-9F8D-47F5BE94E4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AFDC03F-651E-BFF8-08AE-A0C7BDA93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ADFBCF4-908E-DE9C-E29E-F14E5F7916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54ED55DA-3D3F-445C-911B-88B57FEA9C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300ECA7-1FA2-B9A3-4258-DAADA72DE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241642D-82F8-9D6F-D072-FC2734E46C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10171413-5B31-478E-B1D4-824EA2C945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06F128A-4F4C-84FB-7662-C2D996037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B48C0D2-2238-FC89-EEDC-BA55B1B50D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1DDE63F7-9BE7-4F60-8119-CD01BC73F3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F7343D-3107-4812-82C9-B4220D7C6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AF9E2DF-86E0-2C83-B2BF-09DC6C077D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7A166E1A-54F3-4EC7-9530-0E65DB57AA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BAAEC4-1BA2-E398-DFA2-624B8E3BD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F91D0A8-C693-DF2D-75BB-4FCED697C9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23360A6E-6A83-40AE-B101-F6A2388024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CE70A78-71A8-6F84-94F1-A036767D8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2D62F47-4AD7-AE91-BBE7-0A9A98893C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F9551C6E-1393-4ACE-AE4B-50C107B24E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19FEB7B-AE50-AEBD-2526-C15F1D067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53AD923-0073-FE82-AE2E-C480C66232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CFF2680E-D381-42AD-8F91-52BAA4E4F4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4178AD-029D-4581-A10B-5AC4222C1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682E64D-FA8A-7E98-EC97-3DC6C00FB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B11E1877-08E7-302D-7A40-BFC2F294F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B16DD3C8-9EA7-DB9B-AB12-8FDD2BA1DC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870D637A-1ED1-4B83-A0CA-AAEE608692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2EF7F9A5-6390-D8F6-7926-EE4846EFF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633AB56A-9963-4AD4-A148-53F79CC9F7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B2D3C5-746B-73EF-6971-1652744AAD79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613709-87A0-8FA8-1628-93B47005B90A}"/>
              </a:ext>
            </a:extLst>
          </p:cNvPr>
          <p:cNvSpPr txBox="1">
            <a:spLocks noChangeAspect="1"/>
          </p:cNvSpPr>
          <p:nvPr/>
        </p:nvSpPr>
        <p:spPr>
          <a:xfrm>
            <a:off x="114300" y="2643461"/>
            <a:ext cx="8915400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Hypothesis Testing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69C98F70-2792-C999-93A2-233B2460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12837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           </a:t>
            </a:r>
            <a:r>
              <a:rPr lang="en-US" altLang="en-US" sz="2800" b="1" dirty="0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  <a:cs typeface="FrankRuehl" panose="020E0503060101010101" pitchFamily="34" charset="-79"/>
              </a:rPr>
              <a:t>CSUSM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DE59FD5F-4BC3-17D2-17E6-60DA7DDC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5791200" cy="685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28482AA-68D0-ACA0-87EC-7D6FF670A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A922B6F-7B9F-1C84-1696-BCE9C1E0E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467600" cy="3465513"/>
          </a:xfrm>
        </p:spPr>
        <p:txBody>
          <a:bodyPr/>
          <a:lstStyle/>
          <a:p>
            <a:pPr eaLnBrk="1" hangingPunct="1"/>
            <a:r>
              <a:rPr lang="en-US" altLang="en-US" b="1" dirty="0"/>
              <a:t>Type II Error</a:t>
            </a:r>
          </a:p>
          <a:p>
            <a:pPr lvl="1" eaLnBrk="1" hangingPunct="1"/>
            <a:r>
              <a:rPr lang="en-US" altLang="en-US" sz="2800" dirty="0"/>
              <a:t>Fail to reject a false null hypothesis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The probability of Type II Error is  </a:t>
            </a:r>
            <a:r>
              <a:rPr lang="el-GR" altLang="en-US" sz="2800" dirty="0">
                <a:cs typeface="Arial" panose="020B0604020202020204" pitchFamily="34" charset="0"/>
              </a:rPr>
              <a:t>β</a:t>
            </a:r>
          </a:p>
        </p:txBody>
      </p:sp>
      <p:sp>
        <p:nvSpPr>
          <p:cNvPr id="24581" name="Text Box 7">
            <a:extLst>
              <a:ext uri="{FF2B5EF4-FFF2-40B4-BE49-F238E27FC236}">
                <a16:creationId xmlns:a16="http://schemas.microsoft.com/office/drawing/2014/main" id="{2480533C-171B-A15F-F2E5-49716A32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EFF3D9-686B-EBDF-3934-43355D0A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4379913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>
            <a:lvl1pPr marL="320675" indent="-32067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3738" indent="-268288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068388" indent="-215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49383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91928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3764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336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2908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480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5450" lvl="1" indent="0" eaLnBrk="1" hangingPunct="1">
              <a:buNone/>
            </a:pPr>
            <a:r>
              <a:rPr lang="en-US" altLang="en-US" sz="2800" kern="0" dirty="0"/>
              <a:t>Considered to be less impactful than the Type I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C336A0BE-833D-B51F-506A-5C1D8625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38400"/>
            <a:ext cx="4572000" cy="10668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C4AEEECB-74EA-F4F9-9709-1B3CB16D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1800"/>
            <a:ext cx="1539875" cy="2743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A9091C2F-267E-EF1B-10C0-D26486E33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Outcomes and Probabilities</a:t>
            </a:r>
          </a:p>
        </p:txBody>
      </p:sp>
      <p:sp>
        <p:nvSpPr>
          <p:cNvPr id="25605" name="Rectangle 13">
            <a:extLst>
              <a:ext uri="{FF2B5EF4-FFF2-40B4-BE49-F238E27FC236}">
                <a16:creationId xmlns:a16="http://schemas.microsoft.com/office/drawing/2014/main" id="{9E4F53F0-F877-5239-30A6-AD40853F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14600"/>
            <a:ext cx="2498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State of Nature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5606" name="Rectangle 22">
            <a:extLst>
              <a:ext uri="{FF2B5EF4-FFF2-40B4-BE49-F238E27FC236}">
                <a16:creationId xmlns:a16="http://schemas.microsoft.com/office/drawing/2014/main" id="{F2D4D87E-8E55-BFB9-75AC-0BAD4373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45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Decision</a:t>
            </a:r>
          </a:p>
        </p:txBody>
      </p:sp>
      <p:sp>
        <p:nvSpPr>
          <p:cNvPr id="25607" name="Rectangle 37">
            <a:extLst>
              <a:ext uri="{FF2B5EF4-FFF2-40B4-BE49-F238E27FC236}">
                <a16:creationId xmlns:a16="http://schemas.microsoft.com/office/drawing/2014/main" id="{F891F44D-A3E6-E36A-5939-6F17FC1D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538538"/>
            <a:ext cx="1130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Do Not</a:t>
            </a:r>
          </a:p>
        </p:txBody>
      </p:sp>
      <p:sp>
        <p:nvSpPr>
          <p:cNvPr id="25608" name="Rectangle 39">
            <a:extLst>
              <a:ext uri="{FF2B5EF4-FFF2-40B4-BE49-F238E27FC236}">
                <a16:creationId xmlns:a16="http://schemas.microsoft.com/office/drawing/2014/main" id="{9A7F344E-EE0D-CCF9-2263-25671775B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8989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09" name="Rectangle 41">
            <a:extLst>
              <a:ext uri="{FF2B5EF4-FFF2-40B4-BE49-F238E27FC236}">
                <a16:creationId xmlns:a16="http://schemas.microsoft.com/office/drawing/2014/main" id="{CBAA6B5B-6A0D-DA0A-F25B-756DDF87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42592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0" name="Rectangle 42">
            <a:extLst>
              <a:ext uri="{FF2B5EF4-FFF2-40B4-BE49-F238E27FC236}">
                <a16:creationId xmlns:a16="http://schemas.microsoft.com/office/drawing/2014/main" id="{7E98346B-DF23-0FE2-5E62-D1BFCBD9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395788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1" name="Rectangle 43">
            <a:extLst>
              <a:ext uri="{FF2B5EF4-FFF2-40B4-BE49-F238E27FC236}">
                <a16:creationId xmlns:a16="http://schemas.microsoft.com/office/drawing/2014/main" id="{3840A79C-9116-CA89-C4BC-CD41C468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1384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(1 -    )</a:t>
            </a:r>
          </a:p>
        </p:txBody>
      </p:sp>
      <p:sp>
        <p:nvSpPr>
          <p:cNvPr id="25612" name="Rectangle 44">
            <a:extLst>
              <a:ext uri="{FF2B5EF4-FFF2-40B4-BE49-F238E27FC236}">
                <a16:creationId xmlns:a16="http://schemas.microsoft.com/office/drawing/2014/main" id="{15F5B103-8B83-0288-CE68-C10F2176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148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3" name="Rectangle 46">
            <a:extLst>
              <a:ext uri="{FF2B5EF4-FFF2-40B4-BE49-F238E27FC236}">
                <a16:creationId xmlns:a16="http://schemas.microsoft.com/office/drawing/2014/main" id="{DFF81704-37C1-F030-BFDD-2A23B5C0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20589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II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  <p:sp>
        <p:nvSpPr>
          <p:cNvPr id="25614" name="Rectangle 55">
            <a:extLst>
              <a:ext uri="{FF2B5EF4-FFF2-40B4-BE49-F238E27FC236}">
                <a16:creationId xmlns:a16="http://schemas.microsoft.com/office/drawing/2014/main" id="{D6DEB0F8-B776-293B-F774-4C798B00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48006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15" name="Rectangle 57">
            <a:extLst>
              <a:ext uri="{FF2B5EF4-FFF2-40B4-BE49-F238E27FC236}">
                <a16:creationId xmlns:a16="http://schemas.microsoft.com/office/drawing/2014/main" id="{62663B14-7DE2-2A61-234F-3944B8FDF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51609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6" name="Rectangle 58">
            <a:extLst>
              <a:ext uri="{FF2B5EF4-FFF2-40B4-BE49-F238E27FC236}">
                <a16:creationId xmlns:a16="http://schemas.microsoft.com/office/drawing/2014/main" id="{5101617B-DB4E-048B-3ADE-0FCE17848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295900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7" name="Rectangle 60">
            <a:extLst>
              <a:ext uri="{FF2B5EF4-FFF2-40B4-BE49-F238E27FC236}">
                <a16:creationId xmlns:a16="http://schemas.microsoft.com/office/drawing/2014/main" id="{01D4E1F2-D6FB-0888-DF41-1B6D2E55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00600"/>
            <a:ext cx="1890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 Error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   )</a:t>
            </a:r>
          </a:p>
        </p:txBody>
      </p:sp>
      <p:sp>
        <p:nvSpPr>
          <p:cNvPr id="25618" name="Rectangle 63">
            <a:extLst>
              <a:ext uri="{FF2B5EF4-FFF2-40B4-BE49-F238E27FC236}">
                <a16:creationId xmlns:a16="http://schemas.microsoft.com/office/drawing/2014/main" id="{463691F1-716A-9D54-AB98-A4331C1C3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9" name="Rectangle 70">
            <a:extLst>
              <a:ext uri="{FF2B5EF4-FFF2-40B4-BE49-F238E27FC236}">
                <a16:creationId xmlns:a16="http://schemas.microsoft.com/office/drawing/2014/main" id="{0C8DE99F-C4B0-7C7A-3C8F-32EEC9E1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6096000" cy="4730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Possible Hypothesis Test Outcomes</a:t>
            </a:r>
          </a:p>
        </p:txBody>
      </p:sp>
      <p:sp>
        <p:nvSpPr>
          <p:cNvPr id="25620" name="Line 77">
            <a:extLst>
              <a:ext uri="{FF2B5EF4-FFF2-40B4-BE49-F238E27FC236}">
                <a16:creationId xmlns:a16="http://schemas.microsoft.com/office/drawing/2014/main" id="{D130C6F2-1E0E-45F7-8D8C-B5596D709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2135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1" name="Line 82">
            <a:extLst>
              <a:ext uri="{FF2B5EF4-FFF2-40B4-BE49-F238E27FC236}">
                <a16:creationId xmlns:a16="http://schemas.microsoft.com/office/drawing/2014/main" id="{55D09BB3-CE80-CB16-90C1-406701A43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297815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Rectangle 89">
            <a:extLst>
              <a:ext uri="{FF2B5EF4-FFF2-40B4-BE49-F238E27FC236}">
                <a16:creationId xmlns:a16="http://schemas.microsoft.com/office/drawing/2014/main" id="{091968CE-0C5C-05E2-DECB-646339EE3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60960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Rectangle 92">
            <a:extLst>
              <a:ext uri="{FF2B5EF4-FFF2-40B4-BE49-F238E27FC236}">
                <a16:creationId xmlns:a16="http://schemas.microsoft.com/office/drawing/2014/main" id="{592B8ABE-987A-2DC8-320B-9C270AE04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1428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False</a:t>
            </a:r>
          </a:p>
        </p:txBody>
      </p:sp>
      <p:sp>
        <p:nvSpPr>
          <p:cNvPr id="25624" name="Rectangle 93">
            <a:extLst>
              <a:ext uri="{FF2B5EF4-FFF2-40B4-BE49-F238E27FC236}">
                <a16:creationId xmlns:a16="http://schemas.microsoft.com/office/drawing/2014/main" id="{016F26B3-6EBC-07BB-8702-F38B5EA60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13096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True</a:t>
            </a:r>
          </a:p>
        </p:txBody>
      </p:sp>
      <p:sp>
        <p:nvSpPr>
          <p:cNvPr id="25625" name="Line 94">
            <a:extLst>
              <a:ext uri="{FF2B5EF4-FFF2-40B4-BE49-F238E27FC236}">
                <a16:creationId xmlns:a16="http://schemas.microsoft.com/office/drawing/2014/main" id="{1C5B947D-344E-C818-FE59-C6D01C85E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9718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95">
            <a:extLst>
              <a:ext uri="{FF2B5EF4-FFF2-40B4-BE49-F238E27FC236}">
                <a16:creationId xmlns:a16="http://schemas.microsoft.com/office/drawing/2014/main" id="{20A503FD-2D0A-6E99-9FED-F43DA72FB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96">
            <a:extLst>
              <a:ext uri="{FF2B5EF4-FFF2-40B4-BE49-F238E27FC236}">
                <a16:creationId xmlns:a16="http://schemas.microsoft.com/office/drawing/2014/main" id="{E008EF04-78DF-5629-B585-90CDAD875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7244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97">
            <a:extLst>
              <a:ext uri="{FF2B5EF4-FFF2-40B4-BE49-F238E27FC236}">
                <a16:creationId xmlns:a16="http://schemas.microsoft.com/office/drawing/2014/main" id="{24CD6667-4F65-3387-6181-A967E50E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966913" cy="1193800"/>
          </a:xfrm>
          <a:prstGeom prst="rect">
            <a:avLst/>
          </a:prstGeom>
          <a:solidFill>
            <a:srgbClr val="D4E8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Key: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Outcome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(Probability)</a:t>
            </a:r>
          </a:p>
        </p:txBody>
      </p:sp>
      <p:sp>
        <p:nvSpPr>
          <p:cNvPr id="25629" name="Line 98">
            <a:extLst>
              <a:ext uri="{FF2B5EF4-FFF2-40B4-BE49-F238E27FC236}">
                <a16:creationId xmlns:a16="http://schemas.microsoft.com/office/drawing/2014/main" id="{FF5CA47C-0DD7-EDB2-BF31-499BD33B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5052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99">
            <a:extLst>
              <a:ext uri="{FF2B5EF4-FFF2-40B4-BE49-F238E27FC236}">
                <a16:creationId xmlns:a16="http://schemas.microsoft.com/office/drawing/2014/main" id="{4398AB67-A264-5508-ABAB-667112AA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4800600"/>
            <a:ext cx="1501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( 1 -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8A161D1-AE1F-705F-1FC5-3C948BAAE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363C12B-74C1-FA2C-5824-838749B09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Convert sample statistic (e.g.:     ) to test statistic ( </a:t>
            </a:r>
            <a:r>
              <a:rPr lang="en-US" altLang="en-US" i="1"/>
              <a:t>Z  or  t  s</a:t>
            </a:r>
            <a:r>
              <a:rPr lang="en-US" altLang="en-US"/>
              <a:t>tatistic )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Determine the critical value(s) for a specified</a:t>
            </a:r>
            <a:br>
              <a:rPr lang="en-US" altLang="en-US"/>
            </a:br>
            <a:r>
              <a:rPr lang="en-US" altLang="en-US"/>
              <a:t>level of significance 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If the </a:t>
            </a:r>
            <a:r>
              <a:rPr lang="en-US" altLang="en-US">
                <a:solidFill>
                  <a:srgbClr val="C00000"/>
                </a:solidFill>
              </a:rPr>
              <a:t>test statistic </a:t>
            </a:r>
            <a:r>
              <a:rPr lang="en-US" altLang="en-US"/>
              <a:t>falls in the rejection region,   reject H</a:t>
            </a:r>
            <a:r>
              <a:rPr lang="en-US" altLang="en-US" baseline="-25000"/>
              <a:t>0</a:t>
            </a:r>
            <a:r>
              <a:rPr lang="en-US" altLang="en-US"/>
              <a:t> ;  otherwise do not reject H</a:t>
            </a:r>
            <a:r>
              <a:rPr lang="en-US" altLang="en-US" baseline="-25000"/>
              <a:t>0</a:t>
            </a:r>
            <a:r>
              <a:rPr lang="en-US" altLang="en-US" sz="3200"/>
              <a:t>  </a:t>
            </a:r>
          </a:p>
        </p:txBody>
      </p:sp>
      <p:graphicFrame>
        <p:nvGraphicFramePr>
          <p:cNvPr id="26628" name="Object 10">
            <a:extLst>
              <a:ext uri="{FF2B5EF4-FFF2-40B4-BE49-F238E27FC236}">
                <a16:creationId xmlns:a16="http://schemas.microsoft.com/office/drawing/2014/main" id="{E5976004-B1F0-A030-FCE1-135172911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900" y="18288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35" imgH="202936" progId="Equation.3">
                  <p:embed/>
                </p:oleObj>
              </mc:Choice>
              <mc:Fallback>
                <p:oleObj name="Equation" r:id="rId2" imgW="126835" imgH="20293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8288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7">
            <a:extLst>
              <a:ext uri="{FF2B5EF4-FFF2-40B4-BE49-F238E27FC236}">
                <a16:creationId xmlns:a16="http://schemas.microsoft.com/office/drawing/2014/main" id="{0279A166-5015-7DAC-EC82-00367CF1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910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1" name="Text Box 16">
            <a:extLst>
              <a:ext uri="{FF2B5EF4-FFF2-40B4-BE49-F238E27FC236}">
                <a16:creationId xmlns:a16="http://schemas.microsoft.com/office/drawing/2014/main" id="{F831C5F4-1D28-ADB0-C29E-3DF4F97F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2" name="Rectangle 41">
            <a:extLst>
              <a:ext uri="{FF2B5EF4-FFF2-40B4-BE49-F238E27FC236}">
                <a16:creationId xmlns:a16="http://schemas.microsoft.com/office/drawing/2014/main" id="{EF5BF15C-B0B1-BB50-5537-AB1BF811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4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      or       , is called a </a:t>
            </a:r>
            <a:r>
              <a:rPr lang="en-US" altLang="en-US" sz="24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11346B2D-0D91-105E-6576-E89A6DEF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Lower Tail Tests</a:t>
            </a:r>
          </a:p>
        </p:txBody>
      </p:sp>
      <p:sp>
        <p:nvSpPr>
          <p:cNvPr id="27654" name="Freeform 4">
            <a:extLst>
              <a:ext uri="{FF2B5EF4-FFF2-40B4-BE49-F238E27FC236}">
                <a16:creationId xmlns:a16="http://schemas.microsoft.com/office/drawing/2014/main" id="{7E67F063-F102-CF61-0C96-9D57782BD487}"/>
              </a:ext>
            </a:extLst>
          </p:cNvPr>
          <p:cNvSpPr>
            <a:spLocks/>
          </p:cNvSpPr>
          <p:nvPr/>
        </p:nvSpPr>
        <p:spPr bwMode="auto">
          <a:xfrm>
            <a:off x="3886200" y="37338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5">
            <a:extLst>
              <a:ext uri="{FF2B5EF4-FFF2-40B4-BE49-F238E27FC236}">
                <a16:creationId xmlns:a16="http://schemas.microsoft.com/office/drawing/2014/main" id="{D4486E0F-C71E-43B0-0E9C-27D2FE939975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6">
            <a:extLst>
              <a:ext uri="{FF2B5EF4-FFF2-40B4-BE49-F238E27FC236}">
                <a16:creationId xmlns:a16="http://schemas.microsoft.com/office/drawing/2014/main" id="{6BA79186-74A9-64A2-E5F6-1C14BB41DED2}"/>
              </a:ext>
            </a:extLst>
          </p:cNvPr>
          <p:cNvSpPr>
            <a:spLocks/>
          </p:cNvSpPr>
          <p:nvPr/>
        </p:nvSpPr>
        <p:spPr bwMode="auto">
          <a:xfrm>
            <a:off x="6324600" y="25908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7">
            <a:extLst>
              <a:ext uri="{FF2B5EF4-FFF2-40B4-BE49-F238E27FC236}">
                <a16:creationId xmlns:a16="http://schemas.microsoft.com/office/drawing/2014/main" id="{6C221FF2-6EA8-7929-93D1-C52AC003C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8">
            <a:extLst>
              <a:ext uri="{FF2B5EF4-FFF2-40B4-BE49-F238E27FC236}">
                <a16:creationId xmlns:a16="http://schemas.microsoft.com/office/drawing/2014/main" id="{6B34C214-7CCD-3182-C3C2-1A57E5F81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429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9">
            <a:extLst>
              <a:ext uri="{FF2B5EF4-FFF2-40B4-BE49-F238E27FC236}">
                <a16:creationId xmlns:a16="http://schemas.microsoft.com/office/drawing/2014/main" id="{26B7B4E8-2CD7-867A-5D03-D88348210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57600" y="2971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6BD0EB2C-97BD-014F-68A0-E46E5AE5A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908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64A4573B-0352-B298-D43B-B4533DA46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DF675759-9765-4511-C6ED-6CA6D427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2FAECDF7-9860-D963-57DC-665A44519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910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31">
            <a:extLst>
              <a:ext uri="{FF2B5EF4-FFF2-40B4-BE49-F238E27FC236}">
                <a16:creationId xmlns:a16="http://schemas.microsoft.com/office/drawing/2014/main" id="{9C0AF34E-F146-B2B9-5064-7A3F5B24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5" name="Line 32">
            <a:extLst>
              <a:ext uri="{FF2B5EF4-FFF2-40B4-BE49-F238E27FC236}">
                <a16:creationId xmlns:a16="http://schemas.microsoft.com/office/drawing/2014/main" id="{CFAB93CC-F31C-F1F0-7237-4B37C4B66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609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7">
            <a:extLst>
              <a:ext uri="{FF2B5EF4-FFF2-40B4-BE49-F238E27FC236}">
                <a16:creationId xmlns:a16="http://schemas.microsoft.com/office/drawing/2014/main" id="{77AEDED3-4B6E-28B3-31DB-05E1D9638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91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Text Box 38">
            <a:extLst>
              <a:ext uri="{FF2B5EF4-FFF2-40B4-BE49-F238E27FC236}">
                <a16:creationId xmlns:a16="http://schemas.microsoft.com/office/drawing/2014/main" id="{D87FC4C5-3965-5A0D-6618-BB7D629F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-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8" name="Text Box 39">
            <a:extLst>
              <a:ext uri="{FF2B5EF4-FFF2-40B4-BE49-F238E27FC236}">
                <a16:creationId xmlns:a16="http://schemas.microsoft.com/office/drawing/2014/main" id="{A00B43EF-8105-F99C-83A2-6725565C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9" name="Line 40">
            <a:extLst>
              <a:ext uri="{FF2B5EF4-FFF2-40B4-BE49-F238E27FC236}">
                <a16:creationId xmlns:a16="http://schemas.microsoft.com/office/drawing/2014/main" id="{C6A047FF-C98A-11A1-1F1C-C1F46A363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42">
            <a:extLst>
              <a:ext uri="{FF2B5EF4-FFF2-40B4-BE49-F238E27FC236}">
                <a16:creationId xmlns:a16="http://schemas.microsoft.com/office/drawing/2014/main" id="{F4179CA4-B5DF-EE66-22F6-C0485CA5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7671" name="Text Box 43">
            <a:extLst>
              <a:ext uri="{FF2B5EF4-FFF2-40B4-BE49-F238E27FC236}">
                <a16:creationId xmlns:a16="http://schemas.microsoft.com/office/drawing/2014/main" id="{D2A67C7F-0B3B-7D59-1847-AB1E1945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7672" name="Rectangle 47">
            <a:extLst>
              <a:ext uri="{FF2B5EF4-FFF2-40B4-BE49-F238E27FC236}">
                <a16:creationId xmlns:a16="http://schemas.microsoft.com/office/drawing/2014/main" id="{6CBE1181-8EAD-8CE1-BE42-E0A6D083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4000"/>
            <a:ext cx="15240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≥</a:t>
            </a:r>
            <a:r>
              <a:rPr lang="en-US" altLang="en-US" sz="2400" b="1">
                <a:solidFill>
                  <a:srgbClr val="008000"/>
                </a:solidFill>
              </a:rPr>
              <a:t> 3 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&lt; 3</a:t>
            </a:r>
          </a:p>
        </p:txBody>
      </p:sp>
      <p:graphicFrame>
        <p:nvGraphicFramePr>
          <p:cNvPr id="27673" name="Object 50">
            <a:extLst>
              <a:ext uri="{FF2B5EF4-FFF2-40B4-BE49-F238E27FC236}">
                <a16:creationId xmlns:a16="http://schemas.microsoft.com/office/drawing/2014/main" id="{67513E5D-A385-23D2-6B10-0F9F9AB219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81600"/>
          <a:ext cx="20605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419100" progId="Equation.3">
                  <p:embed/>
                </p:oleObj>
              </mc:Choice>
              <mc:Fallback>
                <p:oleObj name="Equation" r:id="rId2" imgW="977900" imgH="4191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81600"/>
                        <a:ext cx="2060575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Line 53">
            <a:extLst>
              <a:ext uri="{FF2B5EF4-FFF2-40B4-BE49-F238E27FC236}">
                <a16:creationId xmlns:a16="http://schemas.microsoft.com/office/drawing/2014/main" id="{8B34A1FD-59CE-DFDA-28C1-851E6EB4CA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029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EDF76009-679D-6BB6-1067-936FF8CC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5" name="Text Box 26">
            <a:extLst>
              <a:ext uri="{FF2B5EF4-FFF2-40B4-BE49-F238E27FC236}">
                <a16:creationId xmlns:a16="http://schemas.microsoft.com/office/drawing/2014/main" id="{7F1821F2-CB5B-DFEF-95BE-4A1C99D2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D17BFDD-A31B-B6B9-1A36-6AEDB3EC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3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300"/>
              <a:t>          or       , is called a </a:t>
            </a:r>
            <a:r>
              <a:rPr lang="en-US" altLang="en-US" sz="23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856BBAD4-7B9B-5602-108D-600E946A8EA3}"/>
              </a:ext>
            </a:extLst>
          </p:cNvPr>
          <p:cNvSpPr>
            <a:spLocks/>
          </p:cNvSpPr>
          <p:nvPr/>
        </p:nvSpPr>
        <p:spPr bwMode="auto">
          <a:xfrm flipH="1">
            <a:off x="69342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7E2011F-4794-B585-5277-21066B9C5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Upper Tail Tests</a:t>
            </a:r>
          </a:p>
        </p:txBody>
      </p:sp>
      <p:sp>
        <p:nvSpPr>
          <p:cNvPr id="28679" name="Freeform 18">
            <a:extLst>
              <a:ext uri="{FF2B5EF4-FFF2-40B4-BE49-F238E27FC236}">
                <a16:creationId xmlns:a16="http://schemas.microsoft.com/office/drawing/2014/main" id="{AED17C7C-0F40-4DF9-E846-DF0B5A6F199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19">
            <a:extLst>
              <a:ext uri="{FF2B5EF4-FFF2-40B4-BE49-F238E27FC236}">
                <a16:creationId xmlns:a16="http://schemas.microsoft.com/office/drawing/2014/main" id="{4D0F931A-B1A3-D57D-B25C-4519043C7742}"/>
              </a:ext>
            </a:extLst>
          </p:cNvPr>
          <p:cNvSpPr>
            <a:spLocks/>
          </p:cNvSpPr>
          <p:nvPr/>
        </p:nvSpPr>
        <p:spPr bwMode="auto">
          <a:xfrm>
            <a:off x="54864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20">
            <a:extLst>
              <a:ext uri="{FF2B5EF4-FFF2-40B4-BE49-F238E27FC236}">
                <a16:creationId xmlns:a16="http://schemas.microsoft.com/office/drawing/2014/main" id="{87234CF1-6FA3-A1F9-ABAB-BC09EB3FB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21">
            <a:extLst>
              <a:ext uri="{FF2B5EF4-FFF2-40B4-BE49-F238E27FC236}">
                <a16:creationId xmlns:a16="http://schemas.microsoft.com/office/drawing/2014/main" id="{29E77526-4526-CCD7-AFAB-61ED178494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581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22">
            <a:extLst>
              <a:ext uri="{FF2B5EF4-FFF2-40B4-BE49-F238E27FC236}">
                <a16:creationId xmlns:a16="http://schemas.microsoft.com/office/drawing/2014/main" id="{EA66016A-E5B1-8E02-42AC-99D01D4D11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2004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8684" name="Line 23">
            <a:extLst>
              <a:ext uri="{FF2B5EF4-FFF2-40B4-BE49-F238E27FC236}">
                <a16:creationId xmlns:a16="http://schemas.microsoft.com/office/drawing/2014/main" id="{C074124C-F93C-D870-B9F6-BB6A95926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5" name="Line 24">
            <a:extLst>
              <a:ext uri="{FF2B5EF4-FFF2-40B4-BE49-F238E27FC236}">
                <a16:creationId xmlns:a16="http://schemas.microsoft.com/office/drawing/2014/main" id="{ACFDFC85-B9D6-D39A-E1D3-C5C587D82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25">
            <a:extLst>
              <a:ext uri="{FF2B5EF4-FFF2-40B4-BE49-F238E27FC236}">
                <a16:creationId xmlns:a16="http://schemas.microsoft.com/office/drawing/2014/main" id="{1861B604-1EA5-9CA0-FE2B-74918AC70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29">
            <a:extLst>
              <a:ext uri="{FF2B5EF4-FFF2-40B4-BE49-F238E27FC236}">
                <a16:creationId xmlns:a16="http://schemas.microsoft.com/office/drawing/2014/main" id="{FB5BB3BC-8D13-9BD1-EC70-879E638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8" name="Text Box 30">
            <a:extLst>
              <a:ext uri="{FF2B5EF4-FFF2-40B4-BE49-F238E27FC236}">
                <a16:creationId xmlns:a16="http://schemas.microsoft.com/office/drawing/2014/main" id="{AD7324AD-F411-FBEC-2EBE-F98578BD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13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9" name="Line 31">
            <a:extLst>
              <a:ext uri="{FF2B5EF4-FFF2-40B4-BE49-F238E27FC236}">
                <a16:creationId xmlns:a16="http://schemas.microsoft.com/office/drawing/2014/main" id="{2D630C70-4D74-4B0F-B986-8CE159477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0895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32">
            <a:extLst>
              <a:ext uri="{FF2B5EF4-FFF2-40B4-BE49-F238E27FC236}">
                <a16:creationId xmlns:a16="http://schemas.microsoft.com/office/drawing/2014/main" id="{04D6D5C7-4CC2-CD1C-C5C5-B33F0EA6F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4196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34">
            <a:extLst>
              <a:ext uri="{FF2B5EF4-FFF2-40B4-BE49-F238E27FC236}">
                <a16:creationId xmlns:a16="http://schemas.microsoft.com/office/drawing/2014/main" id="{9499EF48-9E22-2645-51B9-BC7F0DDF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2" name="Text Box 35">
            <a:extLst>
              <a:ext uri="{FF2B5EF4-FFF2-40B4-BE49-F238E27FC236}">
                <a16:creationId xmlns:a16="http://schemas.microsoft.com/office/drawing/2014/main" id="{25DF0B3F-FD92-F8E7-0577-927D738A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3" name="Line 36">
            <a:extLst>
              <a:ext uri="{FF2B5EF4-FFF2-40B4-BE49-F238E27FC236}">
                <a16:creationId xmlns:a16="http://schemas.microsoft.com/office/drawing/2014/main" id="{87260F9C-9C89-2F13-1F0C-87F8D1DF7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39">
            <a:extLst>
              <a:ext uri="{FF2B5EF4-FFF2-40B4-BE49-F238E27FC236}">
                <a16:creationId xmlns:a16="http://schemas.microsoft.com/office/drawing/2014/main" id="{92B26756-3F3D-F8D9-BC28-19B83D5E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8695" name="Text Box 40">
            <a:extLst>
              <a:ext uri="{FF2B5EF4-FFF2-40B4-BE49-F238E27FC236}">
                <a16:creationId xmlns:a16="http://schemas.microsoft.com/office/drawing/2014/main" id="{A3A4E03D-CCDD-FDB5-7D4B-B0138270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37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8696" name="Rectangle 42">
            <a:extLst>
              <a:ext uri="{FF2B5EF4-FFF2-40B4-BE49-F238E27FC236}">
                <a16:creationId xmlns:a16="http://schemas.microsoft.com/office/drawing/2014/main" id="{9F8EFC90-D95E-F2C6-1B52-D2B4F8E6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52600"/>
            <a:ext cx="16002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>
                <a:solidFill>
                  <a:srgbClr val="008000"/>
                </a:solidFill>
              </a:rPr>
              <a:t> 3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&gt; 3</a:t>
            </a:r>
          </a:p>
        </p:txBody>
      </p:sp>
      <p:graphicFrame>
        <p:nvGraphicFramePr>
          <p:cNvPr id="28697" name="Object 44">
            <a:extLst>
              <a:ext uri="{FF2B5EF4-FFF2-40B4-BE49-F238E27FC236}">
                <a16:creationId xmlns:a16="http://schemas.microsoft.com/office/drawing/2014/main" id="{B84C16B1-0EEE-0A81-99A5-D0EFC8230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562600"/>
          <a:ext cx="20875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19100" progId="Equation.3">
                  <p:embed/>
                </p:oleObj>
              </mc:Choice>
              <mc:Fallback>
                <p:oleObj name="Equation" r:id="rId2" imgW="990600" imgH="4191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087563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Line 46">
            <a:extLst>
              <a:ext uri="{FF2B5EF4-FFF2-40B4-BE49-F238E27FC236}">
                <a16:creationId xmlns:a16="http://schemas.microsoft.com/office/drawing/2014/main" id="{7B59F0D0-492C-5449-4D5A-4037853F39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2578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>
            <a:extLst>
              <a:ext uri="{FF2B5EF4-FFF2-40B4-BE49-F238E27FC236}">
                <a16:creationId xmlns:a16="http://schemas.microsoft.com/office/drawing/2014/main" id="{FA55A277-F38E-5E12-FE2E-10200314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699" name="Rectangle 61">
            <a:extLst>
              <a:ext uri="{FF2B5EF4-FFF2-40B4-BE49-F238E27FC236}">
                <a16:creationId xmlns:a16="http://schemas.microsoft.com/office/drawing/2014/main" id="{FD6217BE-9159-58D9-9BCC-A9C48259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1371600" cy="15240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0" name="Rectangle 62">
            <a:extLst>
              <a:ext uri="{FF2B5EF4-FFF2-40B4-BE49-F238E27FC236}">
                <a16:creationId xmlns:a16="http://schemas.microsoft.com/office/drawing/2014/main" id="{B62D3BAA-14CF-8950-1249-773186C2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9400"/>
            <a:ext cx="914400" cy="6096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Text Box 50">
            <a:extLst>
              <a:ext uri="{FF2B5EF4-FFF2-40B4-BE49-F238E27FC236}">
                <a16:creationId xmlns:a16="http://schemas.microsoft.com/office/drawing/2014/main" id="{C2EA8C33-01D9-9648-FB93-34AEDC76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2" name="Text Box 17">
            <a:extLst>
              <a:ext uri="{FF2B5EF4-FFF2-40B4-BE49-F238E27FC236}">
                <a16:creationId xmlns:a16="http://schemas.microsoft.com/office/drawing/2014/main" id="{BD80C6B1-8CD6-F263-FA08-73F033BA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3" name="Freeform 43">
            <a:extLst>
              <a:ext uri="{FF2B5EF4-FFF2-40B4-BE49-F238E27FC236}">
                <a16:creationId xmlns:a16="http://schemas.microsoft.com/office/drawing/2014/main" id="{A180D82A-4ED3-0D62-BB56-49338C17C83C}"/>
              </a:ext>
            </a:extLst>
          </p:cNvPr>
          <p:cNvSpPr>
            <a:spLocks/>
          </p:cNvSpPr>
          <p:nvPr/>
        </p:nvSpPr>
        <p:spPr bwMode="auto">
          <a:xfrm flipH="1">
            <a:off x="73914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58D0FFCA-F6A4-6A66-894F-EA55A4B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300"/>
              <a:t>There are two cutoff values (</a:t>
            </a:r>
            <a:r>
              <a:rPr lang="en-US" altLang="en-US" sz="2300">
                <a:solidFill>
                  <a:schemeClr val="folHlink"/>
                </a:solidFill>
              </a:rPr>
              <a:t>critical values</a:t>
            </a:r>
            <a:r>
              <a:rPr lang="en-US" altLang="en-US" sz="2300"/>
              <a:t>):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         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or</a:t>
            </a:r>
          </a:p>
        </p:txBody>
      </p:sp>
      <p:sp>
        <p:nvSpPr>
          <p:cNvPr id="29705" name="Rectangle 4">
            <a:extLst>
              <a:ext uri="{FF2B5EF4-FFF2-40B4-BE49-F238E27FC236}">
                <a16:creationId xmlns:a16="http://schemas.microsoft.com/office/drawing/2014/main" id="{99EEE512-ABBD-60F0-5040-8C9615A69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Tailed Tests</a:t>
            </a:r>
          </a:p>
        </p:txBody>
      </p:sp>
      <p:sp>
        <p:nvSpPr>
          <p:cNvPr id="29706" name="Freeform 6">
            <a:extLst>
              <a:ext uri="{FF2B5EF4-FFF2-40B4-BE49-F238E27FC236}">
                <a16:creationId xmlns:a16="http://schemas.microsoft.com/office/drawing/2014/main" id="{B719B1A5-F149-C3D0-0348-372487C68DA0}"/>
              </a:ext>
            </a:extLst>
          </p:cNvPr>
          <p:cNvSpPr>
            <a:spLocks/>
          </p:cNvSpPr>
          <p:nvPr/>
        </p:nvSpPr>
        <p:spPr bwMode="auto">
          <a:xfrm>
            <a:off x="3505200" y="3962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7">
            <a:extLst>
              <a:ext uri="{FF2B5EF4-FFF2-40B4-BE49-F238E27FC236}">
                <a16:creationId xmlns:a16="http://schemas.microsoft.com/office/drawing/2014/main" id="{089006D0-318D-ACAF-68E9-CB5B8F8687FE}"/>
              </a:ext>
            </a:extLst>
          </p:cNvPr>
          <p:cNvSpPr>
            <a:spLocks/>
          </p:cNvSpPr>
          <p:nvPr/>
        </p:nvSpPr>
        <p:spPr bwMode="auto">
          <a:xfrm>
            <a:off x="35814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8">
            <a:extLst>
              <a:ext uri="{FF2B5EF4-FFF2-40B4-BE49-F238E27FC236}">
                <a16:creationId xmlns:a16="http://schemas.microsoft.com/office/drawing/2014/main" id="{E3154C5A-D3E6-BB05-D4B5-253A117D80C0}"/>
              </a:ext>
            </a:extLst>
          </p:cNvPr>
          <p:cNvSpPr>
            <a:spLocks/>
          </p:cNvSpPr>
          <p:nvPr/>
        </p:nvSpPr>
        <p:spPr bwMode="auto">
          <a:xfrm>
            <a:off x="59436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>
            <a:extLst>
              <a:ext uri="{FF2B5EF4-FFF2-40B4-BE49-F238E27FC236}">
                <a16:creationId xmlns:a16="http://schemas.microsoft.com/office/drawing/2014/main" id="{74033113-510A-E4A7-EE9B-C9CEECCDF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0">
            <a:extLst>
              <a:ext uri="{FF2B5EF4-FFF2-40B4-BE49-F238E27FC236}">
                <a16:creationId xmlns:a16="http://schemas.microsoft.com/office/drawing/2014/main" id="{ECB907E6-BF1B-F3F0-647C-CF420B679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657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1">
            <a:extLst>
              <a:ext uri="{FF2B5EF4-FFF2-40B4-BE49-F238E27FC236}">
                <a16:creationId xmlns:a16="http://schemas.microsoft.com/office/drawing/2014/main" id="{0E383E69-E35A-E194-D0D0-C8664BDE9C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  <p:sp>
        <p:nvSpPr>
          <p:cNvPr id="29712" name="Line 12">
            <a:extLst>
              <a:ext uri="{FF2B5EF4-FFF2-40B4-BE49-F238E27FC236}">
                <a16:creationId xmlns:a16="http://schemas.microsoft.com/office/drawing/2014/main" id="{B3153D9C-9D37-78C0-F365-7C4C100AB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13">
            <a:extLst>
              <a:ext uri="{FF2B5EF4-FFF2-40B4-BE49-F238E27FC236}">
                <a16:creationId xmlns:a16="http://schemas.microsoft.com/office/drawing/2014/main" id="{97B02EAD-5672-C7B3-D992-D38830E02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4">
            <a:extLst>
              <a:ext uri="{FF2B5EF4-FFF2-40B4-BE49-F238E27FC236}">
                <a16:creationId xmlns:a16="http://schemas.microsoft.com/office/drawing/2014/main" id="{DEA83048-D0E5-26F6-2BD2-CFCE3623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5" name="Line 15">
            <a:extLst>
              <a:ext uri="{FF2B5EF4-FFF2-40B4-BE49-F238E27FC236}">
                <a16:creationId xmlns:a16="http://schemas.microsoft.com/office/drawing/2014/main" id="{610749A6-E78F-2300-EE8D-23660D5CA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19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28">
            <a:extLst>
              <a:ext uri="{FF2B5EF4-FFF2-40B4-BE49-F238E27FC236}">
                <a16:creationId xmlns:a16="http://schemas.microsoft.com/office/drawing/2014/main" id="{08D687FC-D3B2-B797-B355-40AF6066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7" name="Line 29">
            <a:extLst>
              <a:ext uri="{FF2B5EF4-FFF2-40B4-BE49-F238E27FC236}">
                <a16:creationId xmlns:a16="http://schemas.microsoft.com/office/drawing/2014/main" id="{D38867F7-4046-7D23-8490-3483085E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34">
            <a:extLst>
              <a:ext uri="{FF2B5EF4-FFF2-40B4-BE49-F238E27FC236}">
                <a16:creationId xmlns:a16="http://schemas.microsoft.com/office/drawing/2014/main" id="{D8D34F0C-73AE-9A55-503E-6B18A1D3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Text Box 35">
            <a:extLst>
              <a:ext uri="{FF2B5EF4-FFF2-40B4-BE49-F238E27FC236}">
                <a16:creationId xmlns:a16="http://schemas.microsoft.com/office/drawing/2014/main" id="{2DE6A003-BF32-51F6-3FD0-2021917B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± 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0" name="Text Box 36">
            <a:extLst>
              <a:ext uri="{FF2B5EF4-FFF2-40B4-BE49-F238E27FC236}">
                <a16:creationId xmlns:a16="http://schemas.microsoft.com/office/drawing/2014/main" id="{E6E9004E-6318-123B-B130-2711DB6B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1" name="Line 37">
            <a:extLst>
              <a:ext uri="{FF2B5EF4-FFF2-40B4-BE49-F238E27FC236}">
                <a16:creationId xmlns:a16="http://schemas.microsoft.com/office/drawing/2014/main" id="{2BC0882B-DE9B-B80C-EFE0-6139482E0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38">
            <a:extLst>
              <a:ext uri="{FF2B5EF4-FFF2-40B4-BE49-F238E27FC236}">
                <a16:creationId xmlns:a16="http://schemas.microsoft.com/office/drawing/2014/main" id="{D1526358-25C0-9ECA-8FDE-2F368C2E8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9723" name="Text Box 39">
            <a:extLst>
              <a:ext uri="{FF2B5EF4-FFF2-40B4-BE49-F238E27FC236}">
                <a16:creationId xmlns:a16="http://schemas.microsoft.com/office/drawing/2014/main" id="{AE39F255-8D5E-236B-B68D-B67C9CA9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000" baseline="-25000">
                <a:cs typeface="Arial" panose="020B0604020202020204" pitchFamily="34" charset="0"/>
              </a:rPr>
              <a:t>0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4" name="Rectangle 44">
            <a:extLst>
              <a:ext uri="{FF2B5EF4-FFF2-40B4-BE49-F238E27FC236}">
                <a16:creationId xmlns:a16="http://schemas.microsoft.com/office/drawing/2014/main" id="{A4988B3D-403E-18EF-AEFA-9B66496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1524000" cy="9017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= 3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Symbol" panose="05050102010706020507" pitchFamily="18" charset="2"/>
              </a:rPr>
              <a:t>¹</a:t>
            </a:r>
            <a:r>
              <a:rPr lang="en-US" altLang="en-US" sz="2400" b="1">
                <a:solidFill>
                  <a:srgbClr val="008000"/>
                </a:solidFill>
              </a:rPr>
              <a:t> 3</a:t>
            </a:r>
          </a:p>
        </p:txBody>
      </p:sp>
      <p:sp>
        <p:nvSpPr>
          <p:cNvPr id="29725" name="Text Box 45">
            <a:extLst>
              <a:ext uri="{FF2B5EF4-FFF2-40B4-BE49-F238E27FC236}">
                <a16:creationId xmlns:a16="http://schemas.microsoft.com/office/drawing/2014/main" id="{F1B776D0-CC24-4579-82D8-72101F88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6" name="Text Box 46">
            <a:extLst>
              <a:ext uri="{FF2B5EF4-FFF2-40B4-BE49-F238E27FC236}">
                <a16:creationId xmlns:a16="http://schemas.microsoft.com/office/drawing/2014/main" id="{D8ABC379-12CC-3F14-4BFE-121C5850E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7" name="Line 47">
            <a:extLst>
              <a:ext uri="{FF2B5EF4-FFF2-40B4-BE49-F238E27FC236}">
                <a16:creationId xmlns:a16="http://schemas.microsoft.com/office/drawing/2014/main" id="{7D6F8772-73A2-C409-5EB5-0D4296DD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48">
            <a:extLst>
              <a:ext uri="{FF2B5EF4-FFF2-40B4-BE49-F238E27FC236}">
                <a16:creationId xmlns:a16="http://schemas.microsoft.com/office/drawing/2014/main" id="{D3DC935E-86EB-C096-3EE9-4B55B44B2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49">
            <a:extLst>
              <a:ext uri="{FF2B5EF4-FFF2-40B4-BE49-F238E27FC236}">
                <a16:creationId xmlns:a16="http://schemas.microsoft.com/office/drawing/2014/main" id="{99016A71-49FE-DE35-826D-898A1D65E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52">
            <a:extLst>
              <a:ext uri="{FF2B5EF4-FFF2-40B4-BE49-F238E27FC236}">
                <a16:creationId xmlns:a16="http://schemas.microsoft.com/office/drawing/2014/main" id="{6A948408-88C8-1617-EF93-4F5344FE6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657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31" name="Object 53">
            <a:extLst>
              <a:ext uri="{FF2B5EF4-FFF2-40B4-BE49-F238E27FC236}">
                <a16:creationId xmlns:a16="http://schemas.microsoft.com/office/drawing/2014/main" id="{9006516D-77A4-A8AC-2766-F928D454A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5088" y="5791200"/>
          <a:ext cx="23828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419100" progId="Equation.3">
                  <p:embed/>
                </p:oleObj>
              </mc:Choice>
              <mc:Fallback>
                <p:oleObj name="Equation" r:id="rId2" imgW="1130300" imgH="4191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5791200"/>
                        <a:ext cx="2382837" cy="884238"/>
                      </a:xfrm>
                      <a:prstGeom prst="rect">
                        <a:avLst/>
                      </a:prstGeom>
                      <a:solidFill>
                        <a:srgbClr val="FFFF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2" name="Text Box 54">
            <a:extLst>
              <a:ext uri="{FF2B5EF4-FFF2-40B4-BE49-F238E27FC236}">
                <a16:creationId xmlns:a16="http://schemas.microsoft.com/office/drawing/2014/main" id="{779A6FFA-3679-3910-7F26-191751F0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762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  <a:p>
            <a:pPr eaLnBrk="1" hangingPunct="1">
              <a:lnSpc>
                <a:spcPct val="2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3" name="Text Box 55">
            <a:extLst>
              <a:ext uri="{FF2B5EF4-FFF2-40B4-BE49-F238E27FC236}">
                <a16:creationId xmlns:a16="http://schemas.microsoft.com/office/drawing/2014/main" id="{8AF34B1B-A897-D496-B738-3FBFB824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34" name="Line 56">
            <a:extLst>
              <a:ext uri="{FF2B5EF4-FFF2-40B4-BE49-F238E27FC236}">
                <a16:creationId xmlns:a16="http://schemas.microsoft.com/office/drawing/2014/main" id="{40F5EEA4-0444-AA04-E822-FB6049BC3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572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Text Box 57">
            <a:extLst>
              <a:ext uri="{FF2B5EF4-FFF2-40B4-BE49-F238E27FC236}">
                <a16:creationId xmlns:a16="http://schemas.microsoft.com/office/drawing/2014/main" id="{D22A6772-9574-FB16-6133-F517251D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</p:txBody>
      </p:sp>
      <p:sp>
        <p:nvSpPr>
          <p:cNvPr id="29736" name="Text Box 58">
            <a:extLst>
              <a:ext uri="{FF2B5EF4-FFF2-40B4-BE49-F238E27FC236}">
                <a16:creationId xmlns:a16="http://schemas.microsoft.com/office/drawing/2014/main" id="{CA6985EE-318E-290F-AE3F-74D4EDB2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7" name="Line 59">
            <a:extLst>
              <a:ext uri="{FF2B5EF4-FFF2-40B4-BE49-F238E27FC236}">
                <a16:creationId xmlns:a16="http://schemas.microsoft.com/office/drawing/2014/main" id="{CCA40F68-EFFF-EC71-19CA-E62AC4DD2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864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60">
            <a:extLst>
              <a:ext uri="{FF2B5EF4-FFF2-40B4-BE49-F238E27FC236}">
                <a16:creationId xmlns:a16="http://schemas.microsoft.com/office/drawing/2014/main" id="{6B269635-231B-35DD-05F7-B1CDBE71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5410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65">
            <a:extLst>
              <a:ext uri="{FF2B5EF4-FFF2-40B4-BE49-F238E27FC236}">
                <a16:creationId xmlns:a16="http://schemas.microsoft.com/office/drawing/2014/main" id="{3FDBA806-CB5F-7EF1-192D-89EE75FF3F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5">
            <a:extLst>
              <a:ext uri="{FF2B5EF4-FFF2-40B4-BE49-F238E27FC236}">
                <a16:creationId xmlns:a16="http://schemas.microsoft.com/office/drawing/2014/main" id="{AE13E647-F0E9-311F-ACBA-782BF3056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000" y="4019550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A81A58-15B9-3A27-A0F1-FB0E60AEC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30724" name="Freeform 7">
            <a:extLst>
              <a:ext uri="{FF2B5EF4-FFF2-40B4-BE49-F238E27FC236}">
                <a16:creationId xmlns:a16="http://schemas.microsoft.com/office/drawing/2014/main" id="{40B1D058-3600-790C-0AAB-611516331B09}"/>
              </a:ext>
            </a:extLst>
          </p:cNvPr>
          <p:cNvSpPr>
            <a:spLocks/>
          </p:cNvSpPr>
          <p:nvPr/>
        </p:nvSpPr>
        <p:spPr bwMode="auto">
          <a:xfrm>
            <a:off x="2524125" y="4518025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Freeform 9">
            <a:extLst>
              <a:ext uri="{FF2B5EF4-FFF2-40B4-BE49-F238E27FC236}">
                <a16:creationId xmlns:a16="http://schemas.microsoft.com/office/drawing/2014/main" id="{619A520C-7E7B-4588-CBEC-27277F8CD28C}"/>
              </a:ext>
            </a:extLst>
          </p:cNvPr>
          <p:cNvSpPr>
            <a:spLocks/>
          </p:cNvSpPr>
          <p:nvPr/>
        </p:nvSpPr>
        <p:spPr bwMode="auto">
          <a:xfrm>
            <a:off x="4267200" y="3076575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10">
            <a:extLst>
              <a:ext uri="{FF2B5EF4-FFF2-40B4-BE49-F238E27FC236}">
                <a16:creationId xmlns:a16="http://schemas.microsoft.com/office/drawing/2014/main" id="{9B88156E-E998-EEC7-03DB-6998B03B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4594225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0727" name="Freeform 11">
            <a:extLst>
              <a:ext uri="{FF2B5EF4-FFF2-40B4-BE49-F238E27FC236}">
                <a16:creationId xmlns:a16="http://schemas.microsoft.com/office/drawing/2014/main" id="{316CE56E-8D6F-FBD5-F6E6-7EF49B80FD58}"/>
              </a:ext>
            </a:extLst>
          </p:cNvPr>
          <p:cNvSpPr>
            <a:spLocks/>
          </p:cNvSpPr>
          <p:nvPr/>
        </p:nvSpPr>
        <p:spPr bwMode="auto">
          <a:xfrm>
            <a:off x="5791200" y="4516438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6">
            <a:extLst>
              <a:ext uri="{FF2B5EF4-FFF2-40B4-BE49-F238E27FC236}">
                <a16:creationId xmlns:a16="http://schemas.microsoft.com/office/drawing/2014/main" id="{D56D93C7-4FD6-AE5B-D077-4CFC6C6DF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67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Line 17">
            <a:extLst>
              <a:ext uri="{FF2B5EF4-FFF2-40B4-BE49-F238E27FC236}">
                <a16:creationId xmlns:a16="http://schemas.microsoft.com/office/drawing/2014/main" id="{CA9D3044-6143-9F73-C27A-CBCE580E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76725"/>
            <a:ext cx="0" cy="231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0" name="Line 18">
            <a:extLst>
              <a:ext uri="{FF2B5EF4-FFF2-40B4-BE49-F238E27FC236}">
                <a16:creationId xmlns:a16="http://schemas.microsoft.com/office/drawing/2014/main" id="{0FCE11F3-9928-73C2-9FE1-66C515F0C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4262438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Rectangle 23">
            <a:extLst>
              <a:ext uri="{FF2B5EF4-FFF2-40B4-BE49-F238E27FC236}">
                <a16:creationId xmlns:a16="http://schemas.microsoft.com/office/drawing/2014/main" id="{DC250B6C-40A4-0F40-ED8B-22651546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611688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0732" name="Rectangle 24">
            <a:extLst>
              <a:ext uri="{FF2B5EF4-FFF2-40B4-BE49-F238E27FC236}">
                <a16:creationId xmlns:a16="http://schemas.microsoft.com/office/drawing/2014/main" id="{90DF7328-EE4C-9895-BAD0-3263ECD9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76575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3">
            <a:extLst>
              <a:ext uri="{FF2B5EF4-FFF2-40B4-BE49-F238E27FC236}">
                <a16:creationId xmlns:a16="http://schemas.microsoft.com/office/drawing/2014/main" id="{37CE666F-B903-8937-7F19-B2552317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2209800" cy="19050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0936B9EB-6574-EEF5-4AF0-E02686FBE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8" name="Freeform 8">
            <a:extLst>
              <a:ext uri="{FF2B5EF4-FFF2-40B4-BE49-F238E27FC236}">
                <a16:creationId xmlns:a16="http://schemas.microsoft.com/office/drawing/2014/main" id="{E5F3FE7B-290F-F3B9-AFE1-33F2F178BEB5}"/>
              </a:ext>
            </a:extLst>
          </p:cNvPr>
          <p:cNvSpPr>
            <a:spLocks/>
          </p:cNvSpPr>
          <p:nvPr/>
        </p:nvSpPr>
        <p:spPr bwMode="auto">
          <a:xfrm>
            <a:off x="2819400" y="3048000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10">
            <a:extLst>
              <a:ext uri="{FF2B5EF4-FFF2-40B4-BE49-F238E27FC236}">
                <a16:creationId xmlns:a16="http://schemas.microsoft.com/office/drawing/2014/main" id="{3ABC0980-8818-B220-AC56-F820FDC52FA9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1">
            <a:extLst>
              <a:ext uri="{FF2B5EF4-FFF2-40B4-BE49-F238E27FC236}">
                <a16:creationId xmlns:a16="http://schemas.microsoft.com/office/drawing/2014/main" id="{7BA8DEA5-172B-1DCF-C4B9-3BBD1C5A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1751" name="Line 15">
            <a:extLst>
              <a:ext uri="{FF2B5EF4-FFF2-40B4-BE49-F238E27FC236}">
                <a16:creationId xmlns:a16="http://schemas.microsoft.com/office/drawing/2014/main" id="{DECD64D8-AB23-33C6-275C-CE1BCACE5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Line 16">
            <a:extLst>
              <a:ext uri="{FF2B5EF4-FFF2-40B4-BE49-F238E27FC236}">
                <a16:creationId xmlns:a16="http://schemas.microsoft.com/office/drawing/2014/main" id="{834A92EE-ECF2-E434-E8D6-A833782BB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Line 17">
            <a:extLst>
              <a:ext uri="{FF2B5EF4-FFF2-40B4-BE49-F238E27FC236}">
                <a16:creationId xmlns:a16="http://schemas.microsoft.com/office/drawing/2014/main" id="{1C824C23-FA34-FD87-88E1-4D1B552EF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23">
            <a:extLst>
              <a:ext uri="{FF2B5EF4-FFF2-40B4-BE49-F238E27FC236}">
                <a16:creationId xmlns:a16="http://schemas.microsoft.com/office/drawing/2014/main" id="{45C51E7D-07A2-C27F-9A16-D6A4BE83B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</a:t>
            </a:r>
            <a:r>
              <a:rPr lang="el-GR" altLang="en-US" sz="2400" b="1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31755" name="Text Box 26">
            <a:extLst>
              <a:ext uri="{FF2B5EF4-FFF2-40B4-BE49-F238E27FC236}">
                <a16:creationId xmlns:a16="http://schemas.microsoft.com/office/drawing/2014/main" id="{2F060500-9E26-44F0-0772-1B002970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1756" name="Rectangle 28">
            <a:extLst>
              <a:ext uri="{FF2B5EF4-FFF2-40B4-BE49-F238E27FC236}">
                <a16:creationId xmlns:a16="http://schemas.microsoft.com/office/drawing/2014/main" id="{188A648A-584D-A602-5DEB-EE5D5E28D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1757" name="Object 30">
            <a:hlinkClick r:id="" action="ppaction://ole?verb=0"/>
            <a:extLst>
              <a:ext uri="{FF2B5EF4-FFF2-40B4-BE49-F238E27FC236}">
                <a16:creationId xmlns:a16="http://schemas.microsoft.com/office/drawing/2014/main" id="{6960FEB4-5ECD-9D67-0F89-94817F30FEE9}"/>
              </a:ext>
            </a:extLst>
          </p:cNvPr>
          <p:cNvGraphicFramePr>
            <a:graphicFrameLocks/>
          </p:cNvGraphicFramePr>
          <p:nvPr/>
        </p:nvGraphicFramePr>
        <p:xfrm>
          <a:off x="1371600" y="4402138"/>
          <a:ext cx="19050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" imgH="525591" progId="Equation.3">
                  <p:embed/>
                </p:oleObj>
              </mc:Choice>
              <mc:Fallback>
                <p:oleObj name="Equation" r:id="rId2" imgW="640080" imgH="525591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02138"/>
                        <a:ext cx="190500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Freeform 32">
            <a:extLst>
              <a:ext uri="{FF2B5EF4-FFF2-40B4-BE49-F238E27FC236}">
                <a16:creationId xmlns:a16="http://schemas.microsoft.com/office/drawing/2014/main" id="{418CBBEF-8C4F-8612-3B97-A1E9A26ADDDD}"/>
              </a:ext>
            </a:extLst>
          </p:cNvPr>
          <p:cNvSpPr>
            <a:spLocks/>
          </p:cNvSpPr>
          <p:nvPr/>
        </p:nvSpPr>
        <p:spPr bwMode="auto">
          <a:xfrm>
            <a:off x="304800" y="2895600"/>
            <a:ext cx="4419600" cy="3505200"/>
          </a:xfrm>
          <a:custGeom>
            <a:avLst/>
            <a:gdLst>
              <a:gd name="T0" fmla="*/ 2147483646 w 2784"/>
              <a:gd name="T1" fmla="*/ 0 h 2208"/>
              <a:gd name="T2" fmla="*/ 2147483646 w 2784"/>
              <a:gd name="T3" fmla="*/ 2147483646 h 2208"/>
              <a:gd name="T4" fmla="*/ 0 w 2784"/>
              <a:gd name="T5" fmla="*/ 2147483646 h 2208"/>
              <a:gd name="T6" fmla="*/ 0 w 2784"/>
              <a:gd name="T7" fmla="*/ 0 h 2208"/>
              <a:gd name="T8" fmla="*/ 2147483646 w 2784"/>
              <a:gd name="T9" fmla="*/ 0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08"/>
              <a:gd name="T17" fmla="*/ 2784 w 2784"/>
              <a:gd name="T18" fmla="*/ 2208 h 2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08">
                <a:moveTo>
                  <a:pt x="2784" y="0"/>
                </a:moveTo>
                <a:lnTo>
                  <a:pt x="2784" y="2208"/>
                </a:lnTo>
                <a:lnTo>
                  <a:pt x="0" y="2208"/>
                </a:lnTo>
                <a:lnTo>
                  <a:pt x="0" y="0"/>
                </a:lnTo>
                <a:lnTo>
                  <a:pt x="2784" y="0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">
            <a:extLst>
              <a:ext uri="{FF2B5EF4-FFF2-40B4-BE49-F238E27FC236}">
                <a16:creationId xmlns:a16="http://schemas.microsoft.com/office/drawing/2014/main" id="{CE5FA672-8B1C-9017-0271-3E5D2191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Freeform 2">
            <a:extLst>
              <a:ext uri="{FF2B5EF4-FFF2-40B4-BE49-F238E27FC236}">
                <a16:creationId xmlns:a16="http://schemas.microsoft.com/office/drawing/2014/main" id="{05BD77B0-5E09-8FEE-E57A-A8B50528083C}"/>
              </a:ext>
            </a:extLst>
          </p:cNvPr>
          <p:cNvSpPr>
            <a:spLocks/>
          </p:cNvSpPr>
          <p:nvPr/>
        </p:nvSpPr>
        <p:spPr bwMode="auto">
          <a:xfrm>
            <a:off x="5907088" y="4667250"/>
            <a:ext cx="2514600" cy="990600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9388F39F-7E61-0535-21A9-1651C4BB3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BA5CEEE1-3346-E6D3-2A99-4F4F99EE5C56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8">
            <a:extLst>
              <a:ext uri="{FF2B5EF4-FFF2-40B4-BE49-F238E27FC236}">
                <a16:creationId xmlns:a16="http://schemas.microsoft.com/office/drawing/2014/main" id="{7D4BC519-93D2-E28A-338B-1F93844373E2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9">
            <a:extLst>
              <a:ext uri="{FF2B5EF4-FFF2-40B4-BE49-F238E27FC236}">
                <a16:creationId xmlns:a16="http://schemas.microsoft.com/office/drawing/2014/main" id="{76C8B341-6132-3C1F-68BB-D05BF55A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799013"/>
            <a:ext cx="220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Large Sample</a:t>
            </a:r>
          </a:p>
        </p:txBody>
      </p:sp>
      <p:sp>
        <p:nvSpPr>
          <p:cNvPr id="32776" name="Rectangle 10">
            <a:extLst>
              <a:ext uri="{FF2B5EF4-FFF2-40B4-BE49-F238E27FC236}">
                <a16:creationId xmlns:a16="http://schemas.microsoft.com/office/drawing/2014/main" id="{E532007B-B14B-788C-AEFF-66ED58D4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24380601-04A0-5EAF-8520-B791D0F1D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Line 12">
            <a:extLst>
              <a:ext uri="{FF2B5EF4-FFF2-40B4-BE49-F238E27FC236}">
                <a16:creationId xmlns:a16="http://schemas.microsoft.com/office/drawing/2014/main" id="{48F047E8-4846-B86F-0DC0-BD7CDFB61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9" name="Line 13">
            <a:extLst>
              <a:ext uri="{FF2B5EF4-FFF2-40B4-BE49-F238E27FC236}">
                <a16:creationId xmlns:a16="http://schemas.microsoft.com/office/drawing/2014/main" id="{A5E9E44B-8505-E1F2-518C-049884861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Line 14">
            <a:extLst>
              <a:ext uri="{FF2B5EF4-FFF2-40B4-BE49-F238E27FC236}">
                <a16:creationId xmlns:a16="http://schemas.microsoft.com/office/drawing/2014/main" id="{438F7AA2-78EB-B8AB-7BF0-B5985BE87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4425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1" name="Rectangle 18">
            <a:extLst>
              <a:ext uri="{FF2B5EF4-FFF2-40B4-BE49-F238E27FC236}">
                <a16:creationId xmlns:a16="http://schemas.microsoft.com/office/drawing/2014/main" id="{401E081C-AB4D-A407-76FC-B18622B1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2782" name="Rectangle 19">
            <a:extLst>
              <a:ext uri="{FF2B5EF4-FFF2-40B4-BE49-F238E27FC236}">
                <a16:creationId xmlns:a16="http://schemas.microsoft.com/office/drawing/2014/main" id="{8F4036E0-1CE2-08CE-2129-FA09FB800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2783" name="Text Box 21">
            <a:extLst>
              <a:ext uri="{FF2B5EF4-FFF2-40B4-BE49-F238E27FC236}">
                <a16:creationId xmlns:a16="http://schemas.microsoft.com/office/drawing/2014/main" id="{139C3EEC-9F76-D319-BA68-E9B21064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2784" name="Rectangle 22">
            <a:extLst>
              <a:ext uri="{FF2B5EF4-FFF2-40B4-BE49-F238E27FC236}">
                <a16:creationId xmlns:a16="http://schemas.microsoft.com/office/drawing/2014/main" id="{F6E8BCDB-85A7-D9DA-8910-37DEC138D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2785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307E3C80-BA91-DE44-B522-2578C71AA135}"/>
              </a:ext>
            </a:extLst>
          </p:cNvPr>
          <p:cNvGraphicFramePr>
            <a:graphicFrameLocks/>
          </p:cNvGraphicFramePr>
          <p:nvPr/>
        </p:nvGraphicFramePr>
        <p:xfrm>
          <a:off x="5937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9797" imgH="525591" progId="Equation.3">
                  <p:embed/>
                </p:oleObj>
              </mc:Choice>
              <mc:Fallback>
                <p:oleObj name="Equation" r:id="rId2" imgW="769797" imgH="525591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Text Box 26">
            <a:extLst>
              <a:ext uri="{FF2B5EF4-FFF2-40B4-BE49-F238E27FC236}">
                <a16:creationId xmlns:a16="http://schemas.microsoft.com/office/drawing/2014/main" id="{9C68612C-4DC6-6AE1-7CAB-557E6C36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75285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But is sometimes approximated using a z:</a:t>
            </a:r>
          </a:p>
        </p:txBody>
      </p:sp>
      <p:graphicFrame>
        <p:nvGraphicFramePr>
          <p:cNvPr id="32787" name="Object 27">
            <a:hlinkClick r:id="" action="ppaction://ole?verb=0"/>
            <a:extLst>
              <a:ext uri="{FF2B5EF4-FFF2-40B4-BE49-F238E27FC236}">
                <a16:creationId xmlns:a16="http://schemas.microsoft.com/office/drawing/2014/main" id="{A73C8C20-64BB-A42C-3156-37BAB63C7482}"/>
              </a:ext>
            </a:extLst>
          </p:cNvPr>
          <p:cNvGraphicFramePr>
            <a:graphicFrameLocks/>
          </p:cNvGraphicFramePr>
          <p:nvPr/>
        </p:nvGraphicFramePr>
        <p:xfrm>
          <a:off x="3695700" y="4660900"/>
          <a:ext cx="14478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0080" imgH="525591" progId="Equation.3">
                  <p:embed/>
                </p:oleObj>
              </mc:Choice>
              <mc:Fallback>
                <p:oleObj name="Equation" r:id="rId4" imgW="640080" imgH="525591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660900"/>
                        <a:ext cx="144780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Rectangle 29">
            <a:extLst>
              <a:ext uri="{FF2B5EF4-FFF2-40B4-BE49-F238E27FC236}">
                <a16:creationId xmlns:a16="http://schemas.microsoft.com/office/drawing/2014/main" id="{846001CD-7BFE-3DCF-1CD8-29F2E115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4672013"/>
            <a:ext cx="1752600" cy="1295400"/>
          </a:xfrm>
          <a:prstGeom prst="rect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89" name="Text Box 30">
            <a:extLst>
              <a:ext uri="{FF2B5EF4-FFF2-40B4-BE49-F238E27FC236}">
                <a16:creationId xmlns:a16="http://schemas.microsoft.com/office/drawing/2014/main" id="{21F054F5-639A-5A92-BFF0-A4179C98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2790" name="Line 14">
            <a:extLst>
              <a:ext uri="{FF2B5EF4-FFF2-40B4-BE49-F238E27FC236}">
                <a16:creationId xmlns:a16="http://schemas.microsoft.com/office/drawing/2014/main" id="{CE59907F-C0A1-DDD7-C747-69C0441B3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6013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>
            <a:extLst>
              <a:ext uri="{FF2B5EF4-FFF2-40B4-BE49-F238E27FC236}">
                <a16:creationId xmlns:a16="http://schemas.microsoft.com/office/drawing/2014/main" id="{2F253ED6-AFDA-539E-CADE-F8E077F3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27EFCEE5-7BCC-7733-715F-535A61B80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6" name="Freeform 5">
            <a:extLst>
              <a:ext uri="{FF2B5EF4-FFF2-40B4-BE49-F238E27FC236}">
                <a16:creationId xmlns:a16="http://schemas.microsoft.com/office/drawing/2014/main" id="{99DE561B-3BEA-7FE7-647E-FFEAA39D8924}"/>
              </a:ext>
            </a:extLst>
          </p:cNvPr>
          <p:cNvSpPr>
            <a:spLocks/>
          </p:cNvSpPr>
          <p:nvPr/>
        </p:nvSpPr>
        <p:spPr bwMode="auto">
          <a:xfrm>
            <a:off x="6383338" y="4500563"/>
            <a:ext cx="1905000" cy="904875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6">
            <a:extLst>
              <a:ext uri="{FF2B5EF4-FFF2-40B4-BE49-F238E27FC236}">
                <a16:creationId xmlns:a16="http://schemas.microsoft.com/office/drawing/2014/main" id="{54F96A2C-504C-6AEA-D795-DC18D4758366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Freeform 8">
            <a:extLst>
              <a:ext uri="{FF2B5EF4-FFF2-40B4-BE49-F238E27FC236}">
                <a16:creationId xmlns:a16="http://schemas.microsoft.com/office/drawing/2014/main" id="{CCE8FD28-E670-E1B9-6894-095BF245FD65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10">
            <a:extLst>
              <a:ext uri="{FF2B5EF4-FFF2-40B4-BE49-F238E27FC236}">
                <a16:creationId xmlns:a16="http://schemas.microsoft.com/office/drawing/2014/main" id="{1442669C-DD4D-CA99-3B36-B10CABA9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0" name="Line 11">
            <a:extLst>
              <a:ext uri="{FF2B5EF4-FFF2-40B4-BE49-F238E27FC236}">
                <a16:creationId xmlns:a16="http://schemas.microsoft.com/office/drawing/2014/main" id="{9D394146-A201-608D-6FA6-614700B8B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1" name="Line 12">
            <a:extLst>
              <a:ext uri="{FF2B5EF4-FFF2-40B4-BE49-F238E27FC236}">
                <a16:creationId xmlns:a16="http://schemas.microsoft.com/office/drawing/2014/main" id="{13C35260-0295-40ED-8189-D93ED6DC4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2" name="Line 13">
            <a:extLst>
              <a:ext uri="{FF2B5EF4-FFF2-40B4-BE49-F238E27FC236}">
                <a16:creationId xmlns:a16="http://schemas.microsoft.com/office/drawing/2014/main" id="{98F38A62-0813-14CE-B5C6-CD8B92F38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3" name="Line 17">
            <a:extLst>
              <a:ext uri="{FF2B5EF4-FFF2-40B4-BE49-F238E27FC236}">
                <a16:creationId xmlns:a16="http://schemas.microsoft.com/office/drawing/2014/main" id="{00F02FF6-7F1C-C1B6-231A-01EB39F1D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0" cy="8429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4" name="Rectangle 18">
            <a:extLst>
              <a:ext uri="{FF2B5EF4-FFF2-40B4-BE49-F238E27FC236}">
                <a16:creationId xmlns:a16="http://schemas.microsoft.com/office/drawing/2014/main" id="{4D56EDF3-EB59-4C20-0E70-63DED500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3805" name="Rectangle 19">
            <a:extLst>
              <a:ext uri="{FF2B5EF4-FFF2-40B4-BE49-F238E27FC236}">
                <a16:creationId xmlns:a16="http://schemas.microsoft.com/office/drawing/2014/main" id="{E3F910EC-E171-7DCE-E318-99879A2C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3806" name="Rectangle 20">
            <a:extLst>
              <a:ext uri="{FF2B5EF4-FFF2-40B4-BE49-F238E27FC236}">
                <a16:creationId xmlns:a16="http://schemas.microsoft.com/office/drawing/2014/main" id="{F99E2390-5244-0FD1-4228-51AC08FD5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4538663"/>
            <a:ext cx="1697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Small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Samples</a:t>
            </a:r>
          </a:p>
        </p:txBody>
      </p:sp>
      <p:sp>
        <p:nvSpPr>
          <p:cNvPr id="33807" name="Text Box 21">
            <a:extLst>
              <a:ext uri="{FF2B5EF4-FFF2-40B4-BE49-F238E27FC236}">
                <a16:creationId xmlns:a16="http://schemas.microsoft.com/office/drawing/2014/main" id="{A21F9056-FA6B-24E5-443C-6B5AFEBC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3808" name="Rectangle 22">
            <a:extLst>
              <a:ext uri="{FF2B5EF4-FFF2-40B4-BE49-F238E27FC236}">
                <a16:creationId xmlns:a16="http://schemas.microsoft.com/office/drawing/2014/main" id="{C866D74D-F809-D708-AF5A-9096FD13A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3809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B8B26E32-DF4C-81E9-0962-235A54C408A0}"/>
              </a:ext>
            </a:extLst>
          </p:cNvPr>
          <p:cNvGraphicFramePr>
            <a:graphicFrameLocks/>
          </p:cNvGraphicFramePr>
          <p:nvPr/>
        </p:nvGraphicFramePr>
        <p:xfrm>
          <a:off x="15843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9797" imgH="525591" progId="Equation.3">
                  <p:embed/>
                </p:oleObj>
              </mc:Choice>
              <mc:Fallback>
                <p:oleObj name="Equation" r:id="rId2" imgW="769797" imgH="525591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Text Box 29">
            <a:extLst>
              <a:ext uri="{FF2B5EF4-FFF2-40B4-BE49-F238E27FC236}">
                <a16:creationId xmlns:a16="http://schemas.microsoft.com/office/drawing/2014/main" id="{94043CD0-F714-2D27-EA62-9BC9D558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FB269F5-0A8D-FE81-B3EE-6FE7830BE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BBCFD5-26AD-B161-0E93-B0C86A57C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8486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null and alternative hypotheses for applications involving a single population mean or proportion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a decision rule for testing a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how to use the test statistic and critical value to test the null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what Type I and Type II errors are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Compute the probability of a Type II error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FEB230A-A894-F471-8346-F8865E3B5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 sz="3700"/>
              <a:t>Review: Steps in Hypothesis Testing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6010BDB-B8C9-4CBA-3F00-ACBBE5323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7244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1. 	Specify the population value of interest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2.	Formulate the appropriate null and 	alternative hypotheses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3. 	Specify the desired level of significance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4. 	Determine the rejection region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5. 	Obtain sample evidence and compute the 	test statistic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6.      Reach a decision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7.      Interpret the result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98DC6A9-E28C-F50B-8DB2-42D7C83E8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80436CE5-19C5-5AFF-3B26-E65311B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7010400" cy="12954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AE5558BC-66A3-35B7-7E2F-E2B443EC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010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Test the claim that the true mean # of TV sets in US homes is </a:t>
            </a:r>
            <a:r>
              <a:rPr lang="en-US" altLang="en-US" b="1" dirty="0">
                <a:solidFill>
                  <a:srgbClr val="FF0000"/>
                </a:solidFill>
              </a:rPr>
              <a:t>at least </a:t>
            </a:r>
            <a:r>
              <a:rPr lang="en-US" altLang="en-US" b="1" dirty="0">
                <a:solidFill>
                  <a:schemeClr val="bg2"/>
                </a:solidFill>
              </a:rPr>
              <a:t>3.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5EAF23CD-FBB4-CF6E-0E1D-36ABC45C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55850"/>
            <a:ext cx="304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(Assume </a:t>
            </a:r>
            <a:r>
              <a:rPr lang="el-GR" altLang="en-US" b="1">
                <a:solidFill>
                  <a:schemeClr val="bg2"/>
                </a:solidFill>
                <a:cs typeface="Arial" panose="020B0604020202020204" pitchFamily="34" charset="0"/>
                <a:sym typeface="Arial" panose="020B0604020202020204" pitchFamily="34" charset="0"/>
              </a:rPr>
              <a:t>σ</a:t>
            </a:r>
            <a:r>
              <a:rPr lang="en-US" altLang="en-US" b="1">
                <a:solidFill>
                  <a:schemeClr val="bg2"/>
                </a:solidFill>
                <a:sym typeface="Arial" panose="020B0604020202020204" pitchFamily="34" charset="0"/>
              </a:rPr>
              <a:t> = 0.8)</a:t>
            </a: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EB216247-86CF-FDE3-755B-5307C414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1. 	Specify the population value of interest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The mean number of TVs in US homes</a:t>
            </a:r>
          </a:p>
          <a:p>
            <a:pPr eaLnBrk="1" hangingPunct="1"/>
            <a:r>
              <a:rPr lang="en-US" altLang="en-US" sz="2400"/>
              <a:t>2.	Formulate the appropriate null and alternative 	hypotheses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H</a:t>
            </a:r>
            <a:r>
              <a:rPr lang="en-US" altLang="en-US" baseline="-25000">
                <a:solidFill>
                  <a:schemeClr val="folHlink"/>
                </a:solidFill>
              </a:rPr>
              <a:t>0</a:t>
            </a:r>
            <a:r>
              <a:rPr lang="en-US" altLang="en-US">
                <a:solidFill>
                  <a:schemeClr val="folHlink"/>
                </a:solidFill>
              </a:rPr>
              <a:t>: </a:t>
            </a:r>
            <a:r>
              <a:rPr lang="el-GR" altLang="en-US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  3      H</a:t>
            </a:r>
            <a:r>
              <a:rPr lang="en-US" altLang="en-US" baseline="-25000">
                <a:solidFill>
                  <a:schemeClr val="folHlink"/>
                </a:solidFill>
                <a:sym typeface="Symbol" panose="05050102010706020507" pitchFamily="18" charset="2"/>
              </a:rPr>
              <a:t>a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: </a:t>
            </a:r>
            <a:r>
              <a:rPr lang="el-GR" altLang="en-US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 &lt; 3    (This is a lower tail test)</a:t>
            </a:r>
          </a:p>
          <a:p>
            <a:pPr eaLnBrk="1" hangingPunct="1"/>
            <a:r>
              <a:rPr lang="en-US" altLang="en-US" sz="2400"/>
              <a:t>3. 	Specify the desired level of significance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Suppose that 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>
                <a:solidFill>
                  <a:schemeClr val="folHlink"/>
                </a:solidFill>
              </a:rPr>
              <a:t> = .05 is chosen for this test</a:t>
            </a:r>
          </a:p>
        </p:txBody>
      </p:sp>
      <p:pic>
        <p:nvPicPr>
          <p:cNvPr id="35847" name="Picture 9" descr="HH00714_[1]">
            <a:extLst>
              <a:ext uri="{FF2B5EF4-FFF2-40B4-BE49-F238E27FC236}">
                <a16:creationId xmlns:a16="http://schemas.microsoft.com/office/drawing/2014/main" id="{AE2B9746-B554-A3A7-343A-C6CBC879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FADB78CC-8A41-5682-A0D2-CA65537F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7" name="Text Box 15">
            <a:extLst>
              <a:ext uri="{FF2B5EF4-FFF2-40B4-BE49-F238E27FC236}">
                <a16:creationId xmlns:a16="http://schemas.microsoft.com/office/drawing/2014/main" id="{A44C9F17-047E-1DB4-961D-3EDEDB6A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8" name="Rectangle 26">
            <a:extLst>
              <a:ext uri="{FF2B5EF4-FFF2-40B4-BE49-F238E27FC236}">
                <a16:creationId xmlns:a16="http://schemas.microsoft.com/office/drawing/2014/main" id="{133736C9-17D5-30D2-1582-EA975BEF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696200" cy="5334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072AC210-5008-CBC0-7E98-1C5180902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85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4. 	Determine the rejection region</a:t>
            </a:r>
          </a:p>
        </p:txBody>
      </p:sp>
      <p:sp>
        <p:nvSpPr>
          <p:cNvPr id="36870" name="Freeform 5">
            <a:extLst>
              <a:ext uri="{FF2B5EF4-FFF2-40B4-BE49-F238E27FC236}">
                <a16:creationId xmlns:a16="http://schemas.microsoft.com/office/drawing/2014/main" id="{5E849030-9BE8-1AF9-C940-7A038F29DF1F}"/>
              </a:ext>
            </a:extLst>
          </p:cNvPr>
          <p:cNvSpPr>
            <a:spLocks/>
          </p:cNvSpPr>
          <p:nvPr/>
        </p:nvSpPr>
        <p:spPr bwMode="auto">
          <a:xfrm>
            <a:off x="2667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6">
            <a:extLst>
              <a:ext uri="{FF2B5EF4-FFF2-40B4-BE49-F238E27FC236}">
                <a16:creationId xmlns:a16="http://schemas.microsoft.com/office/drawing/2014/main" id="{FD6622B9-F4DC-3604-5710-9245024C6B1B}"/>
              </a:ext>
            </a:extLst>
          </p:cNvPr>
          <p:cNvSpPr>
            <a:spLocks/>
          </p:cNvSpPr>
          <p:nvPr/>
        </p:nvSpPr>
        <p:spPr bwMode="auto">
          <a:xfrm>
            <a:off x="2743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7">
            <a:extLst>
              <a:ext uri="{FF2B5EF4-FFF2-40B4-BE49-F238E27FC236}">
                <a16:creationId xmlns:a16="http://schemas.microsoft.com/office/drawing/2014/main" id="{68A1F68F-40AD-CE10-A076-7A5142D1D7AD}"/>
              </a:ext>
            </a:extLst>
          </p:cNvPr>
          <p:cNvSpPr>
            <a:spLocks/>
          </p:cNvSpPr>
          <p:nvPr/>
        </p:nvSpPr>
        <p:spPr bwMode="auto">
          <a:xfrm>
            <a:off x="5105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9AAF5D16-18D4-A771-C755-E3DBD47E6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770A1A29-F0D8-B8FF-4B40-9487167D8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0">
            <a:extLst>
              <a:ext uri="{FF2B5EF4-FFF2-40B4-BE49-F238E27FC236}">
                <a16:creationId xmlns:a16="http://schemas.microsoft.com/office/drawing/2014/main" id="{B58E336C-A78F-A366-BE42-26559CACD5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33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6876" name="Line 11">
            <a:extLst>
              <a:ext uri="{FF2B5EF4-FFF2-40B4-BE49-F238E27FC236}">
                <a16:creationId xmlns:a16="http://schemas.microsoft.com/office/drawing/2014/main" id="{B73263D8-AB9E-55AE-C852-FDB9D0286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7" name="Line 12">
            <a:extLst>
              <a:ext uri="{FF2B5EF4-FFF2-40B4-BE49-F238E27FC236}">
                <a16:creationId xmlns:a16="http://schemas.microsoft.com/office/drawing/2014/main" id="{F0029422-6E42-D180-8310-B7D7F4116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3">
            <a:extLst>
              <a:ext uri="{FF2B5EF4-FFF2-40B4-BE49-F238E27FC236}">
                <a16:creationId xmlns:a16="http://schemas.microsoft.com/office/drawing/2014/main" id="{78D41E56-DAB4-81E8-57C5-540B62B4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-z</a:t>
            </a:r>
            <a:r>
              <a:rPr lang="el-GR" altLang="en-US" sz="2000" b="1" baseline="-25000">
                <a:cs typeface="Arial" panose="020B0604020202020204" pitchFamily="34" charset="0"/>
              </a:rPr>
              <a:t>α</a:t>
            </a:r>
            <a:r>
              <a:rPr lang="en-US" altLang="en-US" sz="2000" b="1">
                <a:cs typeface="Arial" panose="020B0604020202020204" pitchFamily="34" charset="0"/>
              </a:rPr>
              <a:t>= 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6879" name="Line 14">
            <a:extLst>
              <a:ext uri="{FF2B5EF4-FFF2-40B4-BE49-F238E27FC236}">
                <a16:creationId xmlns:a16="http://schemas.microsoft.com/office/drawing/2014/main" id="{2EBDFAD8-4625-98EF-27DE-2136FFE6C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8">
            <a:extLst>
              <a:ext uri="{FF2B5EF4-FFF2-40B4-BE49-F238E27FC236}">
                <a16:creationId xmlns:a16="http://schemas.microsoft.com/office/drawing/2014/main" id="{9E50D772-0A27-3FD6-271C-A0AE5AAFE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Text Box 19">
            <a:extLst>
              <a:ext uri="{FF2B5EF4-FFF2-40B4-BE49-F238E27FC236}">
                <a16:creationId xmlns:a16="http://schemas.microsoft.com/office/drawing/2014/main" id="{7CAE905B-C4AD-F2A9-3F18-B69486CB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36882" name="Text Box 22">
            <a:extLst>
              <a:ext uri="{FF2B5EF4-FFF2-40B4-BE49-F238E27FC236}">
                <a16:creationId xmlns:a16="http://schemas.microsoft.com/office/drawing/2014/main" id="{3DA5FA39-CA7E-E5F4-C84D-B6CECC063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This is a one-tailed test with </a:t>
            </a:r>
            <a:r>
              <a:rPr lang="en-US" altLang="en-US" sz="2400">
                <a:sym typeface="Symbol" panose="05050102010706020507" pitchFamily="18" charset="2"/>
              </a:rPr>
              <a:t> = .05. 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Since </a:t>
            </a:r>
            <a:r>
              <a:rPr lang="el-GR" altLang="en-US" sz="2400" b="1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 is known</a:t>
            </a:r>
            <a:r>
              <a:rPr lang="en-US" altLang="en-US" sz="2400">
                <a:sym typeface="Symbol" panose="05050102010706020507" pitchFamily="18" charset="2"/>
              </a:rPr>
              <a:t>, the cutoff value is a 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z value</a:t>
            </a:r>
            <a:r>
              <a:rPr lang="en-US" altLang="en-US" sz="2400">
                <a:sym typeface="Symbol" panose="05050102010706020507" pitchFamily="18" charset="2"/>
              </a:rPr>
              <a:t>: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if  z &lt; z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= -1.645 ;  otherwise do not 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</a:p>
        </p:txBody>
      </p:sp>
      <p:sp>
        <p:nvSpPr>
          <p:cNvPr id="36883" name="Rectangle 24">
            <a:extLst>
              <a:ext uri="{FF2B5EF4-FFF2-40B4-BE49-F238E27FC236}">
                <a16:creationId xmlns:a16="http://schemas.microsoft.com/office/drawing/2014/main" id="{75527FD1-A1F1-CAB3-283E-65F4BA97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6884" name="Text Box 25">
            <a:extLst>
              <a:ext uri="{FF2B5EF4-FFF2-40B4-BE49-F238E27FC236}">
                <a16:creationId xmlns:a16="http://schemas.microsoft.com/office/drawing/2014/main" id="{0612DBE2-79EC-6384-AA8C-16F64012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pic>
        <p:nvPicPr>
          <p:cNvPr id="36885" name="Picture 27" descr="HH00714_[1]">
            <a:extLst>
              <a:ext uri="{FF2B5EF4-FFF2-40B4-BE49-F238E27FC236}">
                <a16:creationId xmlns:a16="http://schemas.microsoft.com/office/drawing/2014/main" id="{CA9BF1C0-AA87-EF3B-493F-7FA6BEE1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Rectangle 21">
            <a:extLst>
              <a:ext uri="{FF2B5EF4-FFF2-40B4-BE49-F238E27FC236}">
                <a16:creationId xmlns:a16="http://schemas.microsoft.com/office/drawing/2014/main" id="{38C63D11-023D-C85C-19AE-B382970E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" y="2218539"/>
            <a:ext cx="365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Lucida Bright" panose="02040602050505020304" pitchFamily="18" charset="0"/>
              </a:rPr>
              <a:t>= NORMSINV(0.05) = -1.645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122">
            <a:extLst>
              <a:ext uri="{FF2B5EF4-FFF2-40B4-BE49-F238E27FC236}">
                <a16:creationId xmlns:a16="http://schemas.microsoft.com/office/drawing/2014/main" id="{19283000-20C4-1A4E-D437-AB6786A1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990600" cy="53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1" name="Rectangle 4116">
            <a:extLst>
              <a:ext uri="{FF2B5EF4-FFF2-40B4-BE49-F238E27FC236}">
                <a16:creationId xmlns:a16="http://schemas.microsoft.com/office/drawing/2014/main" id="{CAD83139-DD49-DD08-B6E8-9BAC710A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9906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2" name="Rectangle 4099">
            <a:extLst>
              <a:ext uri="{FF2B5EF4-FFF2-40B4-BE49-F238E27FC236}">
                <a16:creationId xmlns:a16="http://schemas.microsoft.com/office/drawing/2014/main" id="{81F80864-8CAF-7945-1439-A1552912D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2286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5. 	Obtain sample evidence and compute the 	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/>
              <a:t>Suppose a sample is taken with the following results:  </a:t>
            </a:r>
            <a:r>
              <a:rPr lang="en-US" altLang="en-US" sz="2700">
                <a:solidFill>
                  <a:schemeClr val="folHlink"/>
                </a:solidFill>
              </a:rPr>
              <a:t>n = 100,  </a:t>
            </a:r>
            <a:r>
              <a:rPr lang="en-US" altLang="en-US" sz="1000">
                <a:solidFill>
                  <a:schemeClr val="folHlink"/>
                </a:solidFill>
              </a:rPr>
              <a:t> </a:t>
            </a:r>
            <a:r>
              <a:rPr lang="en-US" altLang="en-US" sz="2700">
                <a:solidFill>
                  <a:schemeClr val="folHlink"/>
                </a:solidFill>
              </a:rPr>
              <a:t>x = 2.84</a:t>
            </a:r>
            <a:r>
              <a:rPr lang="en-US" altLang="en-US">
                <a:solidFill>
                  <a:schemeClr val="folHlink"/>
                </a:solidFill>
              </a:rPr>
              <a:t>  </a:t>
            </a:r>
            <a:r>
              <a:rPr lang="en-US" altLang="en-US" sz="2000">
                <a:solidFill>
                  <a:schemeClr val="folHlink"/>
                </a:solidFill>
              </a:rPr>
              <a:t>(</a:t>
            </a:r>
            <a:r>
              <a:rPr lang="en-US" altLang="en-US" sz="2000">
                <a:solidFill>
                  <a:schemeClr val="folHlink"/>
                </a:solidFill>
                <a:sym typeface="Symbol" panose="05050102010706020507" pitchFamily="18" charset="2"/>
              </a:rPr>
              <a:t> = 0.8 is assumed known)</a:t>
            </a:r>
            <a:r>
              <a:rPr lang="en-US" altLang="en-US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2300"/>
              <a:t>Then the test statistic is:</a:t>
            </a:r>
          </a:p>
        </p:txBody>
      </p:sp>
      <p:graphicFrame>
        <p:nvGraphicFramePr>
          <p:cNvPr id="37893" name="Object 4114">
            <a:hlinkClick r:id="" action="ppaction://ole?verb=0"/>
            <a:extLst>
              <a:ext uri="{FF2B5EF4-FFF2-40B4-BE49-F238E27FC236}">
                <a16:creationId xmlns:a16="http://schemas.microsoft.com/office/drawing/2014/main" id="{5CF8CB89-FEEF-2AB1-353C-200E04DE4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91514"/>
              </p:ext>
            </p:extLst>
          </p:nvPr>
        </p:nvGraphicFramePr>
        <p:xfrm>
          <a:off x="696913" y="4191000"/>
          <a:ext cx="69897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5631" imgH="525591" progId="Equation.3">
                  <p:embed/>
                </p:oleObj>
              </mc:Choice>
              <mc:Fallback>
                <p:oleObj name="Equation" r:id="rId2" imgW="2575631" imgH="525591" progId="Equation.3">
                  <p:embed/>
                  <p:pic>
                    <p:nvPicPr>
                      <p:cNvPr id="0" name="Object 41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191000"/>
                        <a:ext cx="6989762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Line 4115">
            <a:extLst>
              <a:ext uri="{FF2B5EF4-FFF2-40B4-BE49-F238E27FC236}">
                <a16:creationId xmlns:a16="http://schemas.microsoft.com/office/drawing/2014/main" id="{83D256F1-2E81-D614-B246-DB73D78EF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124200"/>
            <a:ext cx="23336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4118">
            <a:extLst>
              <a:ext uri="{FF2B5EF4-FFF2-40B4-BE49-F238E27FC236}">
                <a16:creationId xmlns:a16="http://schemas.microsoft.com/office/drawing/2014/main" id="{28DC344D-69A8-1096-05C3-77FDE7D78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pic>
        <p:nvPicPr>
          <p:cNvPr id="37896" name="Picture 4120" descr="HH00714_[1]">
            <a:extLst>
              <a:ext uri="{FF2B5EF4-FFF2-40B4-BE49-F238E27FC236}">
                <a16:creationId xmlns:a16="http://schemas.microsoft.com/office/drawing/2014/main" id="{8B432B03-23A0-755F-23B0-FE88FF0A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486400"/>
            <a:ext cx="90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A3CDB-B7F0-9AC3-B0EE-73A54ED2DE7B}"/>
              </a:ext>
            </a:extLst>
          </p:cNvPr>
          <p:cNvSpPr txBox="1"/>
          <p:nvPr/>
        </p:nvSpPr>
        <p:spPr>
          <a:xfrm>
            <a:off x="7791407" y="4202668"/>
            <a:ext cx="116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Ho: µ ≥ 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55">
            <a:extLst>
              <a:ext uri="{FF2B5EF4-FFF2-40B4-BE49-F238E27FC236}">
                <a16:creationId xmlns:a16="http://schemas.microsoft.com/office/drawing/2014/main" id="{4A47337B-5A83-02C6-0C70-4A940117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6096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5" name="Text Box 1029">
            <a:extLst>
              <a:ext uri="{FF2B5EF4-FFF2-40B4-BE49-F238E27FC236}">
                <a16:creationId xmlns:a16="http://schemas.microsoft.com/office/drawing/2014/main" id="{C5E340CA-F744-CCBE-BE7E-E89FDEFF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6" name="Text Box 1040">
            <a:extLst>
              <a:ext uri="{FF2B5EF4-FFF2-40B4-BE49-F238E27FC236}">
                <a16:creationId xmlns:a16="http://schemas.microsoft.com/office/drawing/2014/main" id="{5E2C701A-660C-F710-A94E-C3AEA7CC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7" name="Freeform 1030">
            <a:extLst>
              <a:ext uri="{FF2B5EF4-FFF2-40B4-BE49-F238E27FC236}">
                <a16:creationId xmlns:a16="http://schemas.microsoft.com/office/drawing/2014/main" id="{1BF43CA4-16EE-7A89-32C1-EC12B3D0AC15}"/>
              </a:ext>
            </a:extLst>
          </p:cNvPr>
          <p:cNvSpPr>
            <a:spLocks/>
          </p:cNvSpPr>
          <p:nvPr/>
        </p:nvSpPr>
        <p:spPr bwMode="auto">
          <a:xfrm>
            <a:off x="2286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Freeform 1031">
            <a:extLst>
              <a:ext uri="{FF2B5EF4-FFF2-40B4-BE49-F238E27FC236}">
                <a16:creationId xmlns:a16="http://schemas.microsoft.com/office/drawing/2014/main" id="{77BEFD50-E09A-479E-0E8A-C5DA68F113E5}"/>
              </a:ext>
            </a:extLst>
          </p:cNvPr>
          <p:cNvSpPr>
            <a:spLocks/>
          </p:cNvSpPr>
          <p:nvPr/>
        </p:nvSpPr>
        <p:spPr bwMode="auto">
          <a:xfrm>
            <a:off x="2362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Freeform 1032">
            <a:extLst>
              <a:ext uri="{FF2B5EF4-FFF2-40B4-BE49-F238E27FC236}">
                <a16:creationId xmlns:a16="http://schemas.microsoft.com/office/drawing/2014/main" id="{45AEAB1C-1644-DC86-9A54-4C5C61D442FB}"/>
              </a:ext>
            </a:extLst>
          </p:cNvPr>
          <p:cNvSpPr>
            <a:spLocks/>
          </p:cNvSpPr>
          <p:nvPr/>
        </p:nvSpPr>
        <p:spPr bwMode="auto">
          <a:xfrm>
            <a:off x="4724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1033">
            <a:extLst>
              <a:ext uri="{FF2B5EF4-FFF2-40B4-BE49-F238E27FC236}">
                <a16:creationId xmlns:a16="http://schemas.microsoft.com/office/drawing/2014/main" id="{571B1F64-7C33-56C6-93D4-0107CC96C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34">
            <a:extLst>
              <a:ext uri="{FF2B5EF4-FFF2-40B4-BE49-F238E27FC236}">
                <a16:creationId xmlns:a16="http://schemas.microsoft.com/office/drawing/2014/main" id="{0730ECBB-8849-B3BD-C71B-97A25B645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35">
            <a:extLst>
              <a:ext uri="{FF2B5EF4-FFF2-40B4-BE49-F238E27FC236}">
                <a16:creationId xmlns:a16="http://schemas.microsoft.com/office/drawing/2014/main" id="{7999DE65-C6F2-7726-4C3E-B4D4940B8F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8923" name="Line 1036">
            <a:extLst>
              <a:ext uri="{FF2B5EF4-FFF2-40B4-BE49-F238E27FC236}">
                <a16:creationId xmlns:a16="http://schemas.microsoft.com/office/drawing/2014/main" id="{7CBE5D74-B96F-CBE2-303A-E8A82A640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4" name="Line 1037">
            <a:extLst>
              <a:ext uri="{FF2B5EF4-FFF2-40B4-BE49-F238E27FC236}">
                <a16:creationId xmlns:a16="http://schemas.microsoft.com/office/drawing/2014/main" id="{C2BE6320-4FBC-E86C-7056-84165D571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038">
            <a:extLst>
              <a:ext uri="{FF2B5EF4-FFF2-40B4-BE49-F238E27FC236}">
                <a16:creationId xmlns:a16="http://schemas.microsoft.com/office/drawing/2014/main" id="{A56CC305-CA3D-4A6A-7955-ABF8F061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67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8926" name="Line 1039">
            <a:extLst>
              <a:ext uri="{FF2B5EF4-FFF2-40B4-BE49-F238E27FC236}">
                <a16:creationId xmlns:a16="http://schemas.microsoft.com/office/drawing/2014/main" id="{DEC6E0B5-639E-76BB-D5BF-65BD3B8DC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041">
            <a:extLst>
              <a:ext uri="{FF2B5EF4-FFF2-40B4-BE49-F238E27FC236}">
                <a16:creationId xmlns:a16="http://schemas.microsoft.com/office/drawing/2014/main" id="{EEF1843C-0CE5-CFE3-1D6F-697028BB6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1042">
            <a:extLst>
              <a:ext uri="{FF2B5EF4-FFF2-40B4-BE49-F238E27FC236}">
                <a16:creationId xmlns:a16="http://schemas.microsoft.com/office/drawing/2014/main" id="{B2EB762E-6060-BBDF-E517-AA34E815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67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  <a:endParaRPr lang="el-GR" altLang="en-US" sz="2000" b="1" baseline="-25000">
              <a:cs typeface="Arial" panose="020B0604020202020204" pitchFamily="34" charset="0"/>
            </a:endParaRPr>
          </a:p>
        </p:txBody>
      </p:sp>
      <p:sp>
        <p:nvSpPr>
          <p:cNvPr id="38929" name="Text Box 1045">
            <a:extLst>
              <a:ext uri="{FF2B5EF4-FFF2-40B4-BE49-F238E27FC236}">
                <a16:creationId xmlns:a16="http://schemas.microsoft.com/office/drawing/2014/main" id="{67F46090-5C36-2935-CF1F-DE5D042E9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09600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 dirty="0"/>
              <a:t> 6. Reach a decision</a:t>
            </a:r>
          </a:p>
        </p:txBody>
      </p:sp>
      <p:sp>
        <p:nvSpPr>
          <p:cNvPr id="38930" name="Text Box 1046">
            <a:extLst>
              <a:ext uri="{FF2B5EF4-FFF2-40B4-BE49-F238E27FC236}">
                <a16:creationId xmlns:a16="http://schemas.microsoft.com/office/drawing/2014/main" id="{5A2EA217-2DBD-8624-DC9E-58A561C9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-2.0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38931" name="Line 1047">
            <a:extLst>
              <a:ext uri="{FF2B5EF4-FFF2-40B4-BE49-F238E27FC236}">
                <a16:creationId xmlns:a16="http://schemas.microsoft.com/office/drawing/2014/main" id="{9489A203-E2F6-A8BE-7EAA-48CD27023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2672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 Box 1048">
            <a:extLst>
              <a:ext uri="{FF2B5EF4-FFF2-40B4-BE49-F238E27FC236}">
                <a16:creationId xmlns:a16="http://schemas.microsoft.com/office/drawing/2014/main" id="{753DCBD0-0020-279D-1537-A1EAAF29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7696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folHlink"/>
                </a:solidFill>
                <a:latin typeface="Lucida Bright" panose="02040602050505020304" pitchFamily="18" charset="0"/>
              </a:rPr>
              <a:t>Since  z (test) = -2.0 &lt; -1.645, we </a:t>
            </a:r>
            <a:r>
              <a:rPr lang="en-US" altLang="en-US" sz="2000" u="sng" dirty="0">
                <a:solidFill>
                  <a:schemeClr val="folHlink"/>
                </a:solidFill>
                <a:latin typeface="Lucida Bright" panose="02040602050505020304" pitchFamily="18" charset="0"/>
              </a:rPr>
              <a:t>reject the Ho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Lucida Bright" panose="02040602050505020304" pitchFamily="18" charset="0"/>
              </a:rPr>
              <a:t>7. The mean number of TVs in US homes is not ≥ 3 </a:t>
            </a:r>
          </a:p>
        </p:txBody>
      </p:sp>
      <p:sp>
        <p:nvSpPr>
          <p:cNvPr id="38933" name="Rectangle 1050">
            <a:extLst>
              <a:ext uri="{FF2B5EF4-FFF2-40B4-BE49-F238E27FC236}">
                <a16:creationId xmlns:a16="http://schemas.microsoft.com/office/drawing/2014/main" id="{AF1094B4-C90E-583D-FCC7-7A3D250C8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8934" name="Text Box 1051">
            <a:extLst>
              <a:ext uri="{FF2B5EF4-FFF2-40B4-BE49-F238E27FC236}">
                <a16:creationId xmlns:a16="http://schemas.microsoft.com/office/drawing/2014/main" id="{798CAFE3-7D04-4849-1384-B0703156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8935" name="Text Box 1052">
            <a:extLst>
              <a:ext uri="{FF2B5EF4-FFF2-40B4-BE49-F238E27FC236}">
                <a16:creationId xmlns:a16="http://schemas.microsoft.com/office/drawing/2014/main" id="{49F501A5-0671-1258-5066-12F0B1A7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81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z</a:t>
            </a:r>
            <a:endParaRPr lang="el-GR" altLang="en-US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1264E48D-C425-AF2B-76CA-1F5AABE7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086600" cy="2286000"/>
          </a:xfrm>
          <a:prstGeom prst="rect">
            <a:avLst/>
          </a:prstGeom>
          <a:solidFill>
            <a:srgbClr val="FAFEB4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4AF14F5-44F0-8103-012F-0009729CC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Upper Tail z Test </a:t>
            </a:r>
            <a:br>
              <a:rPr lang="en-US" altLang="en-US"/>
            </a:br>
            <a:r>
              <a:rPr lang="en-US" altLang="en-US"/>
              <a:t>for Mean  (</a:t>
            </a:r>
            <a:r>
              <a:rPr lang="en-US" altLang="en-US">
                <a:sym typeface="Symbol" panose="05050102010706020507" pitchFamily="18" charset="2"/>
              </a:rPr>
              <a:t></a:t>
            </a:r>
            <a:r>
              <a:rPr lang="en-US" altLang="en-US"/>
              <a:t> Known)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40B5AC2-DDE7-45A7-35A9-EDD0EBB06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228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A phone industry manager thinks that customer monthly cell phone bill have increased, and now average </a:t>
            </a:r>
            <a:r>
              <a:rPr lang="en-US" altLang="en-US" dirty="0">
                <a:solidFill>
                  <a:srgbClr val="C00000"/>
                </a:solidFill>
              </a:rPr>
              <a:t>over $52</a:t>
            </a:r>
            <a:r>
              <a:rPr lang="en-US" altLang="en-US" dirty="0"/>
              <a:t> per month.  The company wishes to test this claim.  (Assume </a:t>
            </a:r>
            <a:r>
              <a:rPr lang="en-US" altLang="en-US" dirty="0">
                <a:sym typeface="Symbol" panose="05050102010706020507" pitchFamily="18" charset="2"/>
              </a:rPr>
              <a:t> = 10 is known)</a:t>
            </a:r>
          </a:p>
        </p:txBody>
      </p:sp>
      <p:sp>
        <p:nvSpPr>
          <p:cNvPr id="39941" name="Text Box 8">
            <a:extLst>
              <a:ext uri="{FF2B5EF4-FFF2-40B4-BE49-F238E27FC236}">
                <a16:creationId xmlns:a16="http://schemas.microsoft.com/office/drawing/2014/main" id="{0606925F-5DF1-C989-724D-81F61CD9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0"/>
            <a:ext cx="7772400" cy="1565275"/>
          </a:xfrm>
          <a:prstGeom prst="rect">
            <a:avLst/>
          </a:prstGeom>
          <a:solidFill>
            <a:srgbClr val="E1FF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≤ 52     the average is not over $52 per month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a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C00000"/>
                </a:solidFill>
                <a:sym typeface="Symbol" panose="05050102010706020507" pitchFamily="18" charset="2"/>
              </a:rPr>
              <a:t>&gt;</a:t>
            </a:r>
            <a:r>
              <a:rPr lang="en-US" altLang="en-US" sz="2400">
                <a:sym typeface="Symbol" panose="05050102010706020507" pitchFamily="18" charset="2"/>
              </a:rPr>
              <a:t> 52     the average 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is</a:t>
            </a:r>
            <a:r>
              <a:rPr lang="en-US" altLang="en-US" sz="2400">
                <a:sym typeface="Symbol" panose="05050102010706020507" pitchFamily="18" charset="2"/>
              </a:rPr>
              <a:t> greater than $52 per month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		</a:t>
            </a:r>
            <a:r>
              <a:rPr lang="en-US" altLang="en-US" sz="2000">
                <a:sym typeface="Symbol" panose="05050102010706020507" pitchFamily="18" charset="2"/>
              </a:rPr>
              <a:t>(i.e., sufficient evidence exists to support the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	manager’s claim)</a:t>
            </a:r>
            <a:endParaRPr lang="en-US" altLang="en-US" sz="20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7EC85955-AA65-3243-1F3C-BC0D51FD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Form hypothesis test: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39DAF626-3DC4-DB56-3B7F-2E2F173E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3" name="Text Box 14">
            <a:extLst>
              <a:ext uri="{FF2B5EF4-FFF2-40B4-BE49-F238E27FC236}">
                <a16:creationId xmlns:a16="http://schemas.microsoft.com/office/drawing/2014/main" id="{A2D684C1-D3FF-1D52-58B2-9FB0AD58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4" name="Rectangle 28">
            <a:extLst>
              <a:ext uri="{FF2B5EF4-FFF2-40B4-BE49-F238E27FC236}">
                <a16:creationId xmlns:a16="http://schemas.microsoft.com/office/drawing/2014/main" id="{69F07B7D-4E1A-600A-3B5D-5858F10F8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4114800" cy="5334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6D02CAE-2760-7FD3-B175-03A71AEC7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sz="2700"/>
              <a:t>Suppose that </a:t>
            </a:r>
            <a:r>
              <a:rPr lang="en-US" altLang="en-US" sz="2700">
                <a:sym typeface="Symbol" panose="05050102010706020507" pitchFamily="18" charset="2"/>
              </a:rPr>
              <a:t> = .10 is chosen for this test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>
                <a:sym typeface="Symbol" panose="05050102010706020507" pitchFamily="18" charset="2"/>
              </a:rPr>
              <a:t>Find the rejection region:</a:t>
            </a:r>
          </a:p>
        </p:txBody>
      </p:sp>
      <p:sp>
        <p:nvSpPr>
          <p:cNvPr id="40966" name="Freeform 5">
            <a:extLst>
              <a:ext uri="{FF2B5EF4-FFF2-40B4-BE49-F238E27FC236}">
                <a16:creationId xmlns:a16="http://schemas.microsoft.com/office/drawing/2014/main" id="{957E87F2-E954-B11E-7D31-645DDF304B5A}"/>
              </a:ext>
            </a:extLst>
          </p:cNvPr>
          <p:cNvSpPr>
            <a:spLocks/>
          </p:cNvSpPr>
          <p:nvPr/>
        </p:nvSpPr>
        <p:spPr bwMode="auto">
          <a:xfrm>
            <a:off x="5942013" y="40036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6">
            <a:extLst>
              <a:ext uri="{FF2B5EF4-FFF2-40B4-BE49-F238E27FC236}">
                <a16:creationId xmlns:a16="http://schemas.microsoft.com/office/drawing/2014/main" id="{2C927356-7063-DE63-8CE1-20A71F3ABA78}"/>
              </a:ext>
            </a:extLst>
          </p:cNvPr>
          <p:cNvSpPr>
            <a:spLocks/>
          </p:cNvSpPr>
          <p:nvPr/>
        </p:nvSpPr>
        <p:spPr bwMode="auto">
          <a:xfrm>
            <a:off x="2438400" y="30480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Freeform 7">
            <a:extLst>
              <a:ext uri="{FF2B5EF4-FFF2-40B4-BE49-F238E27FC236}">
                <a16:creationId xmlns:a16="http://schemas.microsoft.com/office/drawing/2014/main" id="{503F35EA-8494-BA66-EBA1-75DFAE88F9C8}"/>
              </a:ext>
            </a:extLst>
          </p:cNvPr>
          <p:cNvSpPr>
            <a:spLocks/>
          </p:cNvSpPr>
          <p:nvPr/>
        </p:nvSpPr>
        <p:spPr bwMode="auto">
          <a:xfrm>
            <a:off x="4800600" y="30480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8">
            <a:extLst>
              <a:ext uri="{FF2B5EF4-FFF2-40B4-BE49-F238E27FC236}">
                <a16:creationId xmlns:a16="http://schemas.microsoft.com/office/drawing/2014/main" id="{EE36BAAE-E15D-746E-0F1A-201CDE5A1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CD5CF086-BA3D-DC0E-8B9E-DFBF76596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810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0">
            <a:extLst>
              <a:ext uri="{FF2B5EF4-FFF2-40B4-BE49-F238E27FC236}">
                <a16:creationId xmlns:a16="http://schemas.microsoft.com/office/drawing/2014/main" id="{C265D2D8-30AC-4C65-BC8E-589C1544EF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81800" y="34290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1CF65F2F-B95C-6608-AB98-642DD4713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3" name="Line 12">
            <a:extLst>
              <a:ext uri="{FF2B5EF4-FFF2-40B4-BE49-F238E27FC236}">
                <a16:creationId xmlns:a16="http://schemas.microsoft.com/office/drawing/2014/main" id="{6598B444-C421-2EC0-8298-0C658028F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FB650088-47A1-BC8F-0B77-2BBA505F3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48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695F1071-6BC5-6E29-CB89-5C19924B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</a:t>
            </a:r>
            <a:r>
              <a:rPr lang="el-GR" altLang="en-US" sz="2000" b="1" baseline="-25000">
                <a:solidFill>
                  <a:schemeClr val="folHlink"/>
                </a:solidFill>
                <a:cs typeface="Arial" panose="020B0604020202020204" pitchFamily="34" charset="0"/>
              </a:rPr>
              <a:t>α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0976" name="Line 17">
            <a:extLst>
              <a:ext uri="{FF2B5EF4-FFF2-40B4-BE49-F238E27FC236}">
                <a16:creationId xmlns:a16="http://schemas.microsoft.com/office/drawing/2014/main" id="{CB09845D-7578-B5AA-C8DA-CC6E8949C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6482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Text Box 18">
            <a:extLst>
              <a:ext uri="{FF2B5EF4-FFF2-40B4-BE49-F238E27FC236}">
                <a16:creationId xmlns:a16="http://schemas.microsoft.com/office/drawing/2014/main" id="{A4855FBF-A774-84CD-D472-724B6003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0978" name="Line 20">
            <a:extLst>
              <a:ext uri="{FF2B5EF4-FFF2-40B4-BE49-F238E27FC236}">
                <a16:creationId xmlns:a16="http://schemas.microsoft.com/office/drawing/2014/main" id="{ECFA5777-79CD-1A23-8B64-9F61D0ACD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7432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1">
            <a:extLst>
              <a:ext uri="{FF2B5EF4-FFF2-40B4-BE49-F238E27FC236}">
                <a16:creationId xmlns:a16="http://schemas.microsoft.com/office/drawing/2014/main" id="{B9F221CB-85A3-5A38-0442-4708DFFD0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2">
            <a:extLst>
              <a:ext uri="{FF2B5EF4-FFF2-40B4-BE49-F238E27FC236}">
                <a16:creationId xmlns:a16="http://schemas.microsoft.com/office/drawing/2014/main" id="{7D4829A0-2FF8-17A8-DC36-4A48F39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C7C4D8A6-087F-34CE-C760-304D8F7D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395" y="5775325"/>
            <a:ext cx="4114799" cy="461665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Reject 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if z test) &gt; 1.28</a:t>
            </a:r>
          </a:p>
        </p:txBody>
      </p:sp>
      <p:sp>
        <p:nvSpPr>
          <p:cNvPr id="40982" name="Rectangle 24">
            <a:extLst>
              <a:ext uri="{FF2B5EF4-FFF2-40B4-BE49-F238E27FC236}">
                <a16:creationId xmlns:a16="http://schemas.microsoft.com/office/drawing/2014/main" id="{D4739C96-815A-3E1F-10DB-14DA833D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"/>
            <a:ext cx="7793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Example: Find Rejection Region</a:t>
            </a:r>
          </a:p>
        </p:txBody>
      </p:sp>
      <p:sp>
        <p:nvSpPr>
          <p:cNvPr id="40983" name="Line 26">
            <a:extLst>
              <a:ext uri="{FF2B5EF4-FFF2-40B4-BE49-F238E27FC236}">
                <a16:creationId xmlns:a16="http://schemas.microsoft.com/office/drawing/2014/main" id="{6BDBE545-C5F2-4E5A-91F1-291B7B35C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25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27">
            <a:extLst>
              <a:ext uri="{FF2B5EF4-FFF2-40B4-BE49-F238E27FC236}">
                <a16:creationId xmlns:a16="http://schemas.microsoft.com/office/drawing/2014/main" id="{81143668-0160-6B04-DE49-FCEE3E471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40986" name="Rectangle 25">
            <a:extLst>
              <a:ext uri="{FF2B5EF4-FFF2-40B4-BE49-F238E27FC236}">
                <a16:creationId xmlns:a16="http://schemas.microsoft.com/office/drawing/2014/main" id="{D42C8BB9-C11A-73FF-2305-85AD6041C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19" y="2971690"/>
            <a:ext cx="3789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= NORMSINV(0.9) = 1.28</a:t>
            </a:r>
          </a:p>
        </p:txBody>
      </p:sp>
      <p:cxnSp>
        <p:nvCxnSpPr>
          <p:cNvPr id="40987" name="Straight Arrow Connector 27">
            <a:extLst>
              <a:ext uri="{FF2B5EF4-FFF2-40B4-BE49-F238E27FC236}">
                <a16:creationId xmlns:a16="http://schemas.microsoft.com/office/drawing/2014/main" id="{A8DFD0F7-CC99-588A-2C10-4036D8E33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429000"/>
            <a:ext cx="2438400" cy="1524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79ECB1EA-FB95-F7F1-1F2D-3CF20836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14400" cy="533400"/>
          </a:xfrm>
          <a:prstGeom prst="rect">
            <a:avLst/>
          </a:prstGeom>
          <a:solidFill>
            <a:srgbClr val="E1FF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A8594B5-96CE-01BD-B035-EC5641E3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8332788" cy="9906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845C01E-0396-830E-11B2-5C34E688D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1982788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Obtain sample evidence and compute the 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Lucida Bright" panose="02040602050505020304" pitchFamily="18" charset="0"/>
              </a:rPr>
              <a:t>Suppose a sample of 64 is taken with the following results: Then, the </a:t>
            </a:r>
            <a:r>
              <a:rPr lang="en-US" alt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test statistic </a:t>
            </a:r>
            <a:r>
              <a:rPr lang="en-US" altLang="en-US" dirty="0">
                <a:latin typeface="Lucida Bright" panose="02040602050505020304" pitchFamily="18" charset="0"/>
              </a:rPr>
              <a:t>is:</a:t>
            </a:r>
          </a:p>
        </p:txBody>
      </p:sp>
      <p:graphicFrame>
        <p:nvGraphicFramePr>
          <p:cNvPr id="41989" name="Object 4">
            <a:hlinkClick r:id="" action="ppaction://ole?verb=0"/>
            <a:extLst>
              <a:ext uri="{FF2B5EF4-FFF2-40B4-BE49-F238E27FC236}">
                <a16:creationId xmlns:a16="http://schemas.microsoft.com/office/drawing/2014/main" id="{D89819F2-E708-BEED-2DC1-24513FFB5ECB}"/>
              </a:ext>
            </a:extLst>
          </p:cNvPr>
          <p:cNvGraphicFramePr>
            <a:graphicFrameLocks/>
          </p:cNvGraphicFramePr>
          <p:nvPr/>
        </p:nvGraphicFramePr>
        <p:xfrm>
          <a:off x="1981200" y="4419600"/>
          <a:ext cx="58007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0154" imgH="525591" progId="Equation.3">
                  <p:embed/>
                </p:oleObj>
              </mc:Choice>
              <mc:Fallback>
                <p:oleObj name="Equation" r:id="rId2" imgW="2080154" imgH="525591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5800725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6">
            <a:extLst>
              <a:ext uri="{FF2B5EF4-FFF2-40B4-BE49-F238E27FC236}">
                <a16:creationId xmlns:a16="http://schemas.microsoft.com/office/drawing/2014/main" id="{3D7E09D9-BFFE-0EF7-58D9-078D0181D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Example: Test Statistic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62C11E46-0E69-0BA6-60EF-0D5F5A0D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129409-9319-17FF-89F2-9ED8433DE361}"/>
              </a:ext>
            </a:extLst>
          </p:cNvPr>
          <p:cNvCxnSpPr/>
          <p:nvPr/>
        </p:nvCxnSpPr>
        <p:spPr bwMode="auto">
          <a:xfrm>
            <a:off x="3124200" y="3124200"/>
            <a:ext cx="0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2D7475-921C-317D-F6DD-009C444881BD}"/>
              </a:ext>
            </a:extLst>
          </p:cNvPr>
          <p:cNvCxnSpPr/>
          <p:nvPr/>
        </p:nvCxnSpPr>
        <p:spPr bwMode="auto">
          <a:xfrm>
            <a:off x="4724400" y="3024930"/>
            <a:ext cx="685800" cy="291867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98B8852A-DEEF-85E2-8EAC-EB40A559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1" name="Text Box 14">
            <a:extLst>
              <a:ext uri="{FF2B5EF4-FFF2-40B4-BE49-F238E27FC236}">
                <a16:creationId xmlns:a16="http://schemas.microsoft.com/office/drawing/2014/main" id="{42EA9EAB-1EB2-3712-4860-89BF5673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2" name="Rectangle 26">
            <a:extLst>
              <a:ext uri="{FF2B5EF4-FFF2-40B4-BE49-F238E27FC236}">
                <a16:creationId xmlns:a16="http://schemas.microsoft.com/office/drawing/2014/main" id="{4060ED80-82F1-44B0-0680-3D18F935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4337BF3A-337B-E4FE-034B-099E24D80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Decision</a:t>
            </a:r>
          </a:p>
        </p:txBody>
      </p:sp>
      <p:sp>
        <p:nvSpPr>
          <p:cNvPr id="43014" name="Freeform 5">
            <a:extLst>
              <a:ext uri="{FF2B5EF4-FFF2-40B4-BE49-F238E27FC236}">
                <a16:creationId xmlns:a16="http://schemas.microsoft.com/office/drawing/2014/main" id="{5E52BDBB-1950-4F9A-9CCF-7C7A6AF51302}"/>
              </a:ext>
            </a:extLst>
          </p:cNvPr>
          <p:cNvSpPr>
            <a:spLocks/>
          </p:cNvSpPr>
          <p:nvPr/>
        </p:nvSpPr>
        <p:spPr bwMode="auto">
          <a:xfrm>
            <a:off x="5865813" y="36988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6">
            <a:extLst>
              <a:ext uri="{FF2B5EF4-FFF2-40B4-BE49-F238E27FC236}">
                <a16:creationId xmlns:a16="http://schemas.microsoft.com/office/drawing/2014/main" id="{709625B1-B447-4094-58FE-A484F32EEEEC}"/>
              </a:ext>
            </a:extLst>
          </p:cNvPr>
          <p:cNvSpPr>
            <a:spLocks/>
          </p:cNvSpPr>
          <p:nvPr/>
        </p:nvSpPr>
        <p:spPr bwMode="auto">
          <a:xfrm>
            <a:off x="2362200" y="2743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7">
            <a:extLst>
              <a:ext uri="{FF2B5EF4-FFF2-40B4-BE49-F238E27FC236}">
                <a16:creationId xmlns:a16="http://schemas.microsoft.com/office/drawing/2014/main" id="{C19C668B-E307-CC4E-31C5-887E8D2AACA4}"/>
              </a:ext>
            </a:extLst>
          </p:cNvPr>
          <p:cNvSpPr>
            <a:spLocks/>
          </p:cNvSpPr>
          <p:nvPr/>
        </p:nvSpPr>
        <p:spPr bwMode="auto">
          <a:xfrm>
            <a:off x="4724400" y="2743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8">
            <a:extLst>
              <a:ext uri="{FF2B5EF4-FFF2-40B4-BE49-F238E27FC236}">
                <a16:creationId xmlns:a16="http://schemas.microsoft.com/office/drawing/2014/main" id="{5BAEE63F-D6A4-F3C1-4B8F-3B4C0BA1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14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9">
            <a:extLst>
              <a:ext uri="{FF2B5EF4-FFF2-40B4-BE49-F238E27FC236}">
                <a16:creationId xmlns:a16="http://schemas.microsoft.com/office/drawing/2014/main" id="{9E565A6E-0DA4-3EFA-4BF4-C3B22E5300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052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0">
            <a:extLst>
              <a:ext uri="{FF2B5EF4-FFF2-40B4-BE49-F238E27FC236}">
                <a16:creationId xmlns:a16="http://schemas.microsoft.com/office/drawing/2014/main" id="{A4C25B90-B2DD-8180-D2D9-A22C34E3F9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05600" y="31242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3020" name="Line 11">
            <a:extLst>
              <a:ext uri="{FF2B5EF4-FFF2-40B4-BE49-F238E27FC236}">
                <a16:creationId xmlns:a16="http://schemas.microsoft.com/office/drawing/2014/main" id="{4386F957-3C41-95AE-B86B-226F5FFB7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743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1" name="Line 12">
            <a:extLst>
              <a:ext uri="{FF2B5EF4-FFF2-40B4-BE49-F238E27FC236}">
                <a16:creationId xmlns:a16="http://schemas.microsoft.com/office/drawing/2014/main" id="{F5B84B26-4980-D6C7-9FC6-AD5AC8CE3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3">
            <a:extLst>
              <a:ext uri="{FF2B5EF4-FFF2-40B4-BE49-F238E27FC236}">
                <a16:creationId xmlns:a16="http://schemas.microsoft.com/office/drawing/2014/main" id="{CD17B21E-DB61-12C2-09A5-0AB803BB2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434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E8085A1D-F4D9-31EB-F093-0CDBCC26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7D9C2BBD-88E9-8C4E-8F84-C8E45E78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3434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E307643E-EC9A-94BC-5F34-28B2DBC5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B24DC647-E565-50F5-3D43-EEDC6CAA5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438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0FEB9A83-1BEC-D13C-B13F-97FB5801D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908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89BDA680-EB54-962A-C612-282E1799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2B8B0DA4-D7E8-627C-DE0D-AF17E3D24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6477000" cy="1251881"/>
          </a:xfrm>
          <a:prstGeom prst="rect">
            <a:avLst/>
          </a:prstGeom>
          <a:solidFill>
            <a:srgbClr val="FFFFC3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Do not reject H</a:t>
            </a:r>
            <a:r>
              <a:rPr lang="en-US" altLang="en-US" sz="2400" b="1" baseline="-25000" dirty="0">
                <a:solidFill>
                  <a:schemeClr val="folHlink"/>
                </a:solidFill>
              </a:rPr>
              <a:t>0</a:t>
            </a:r>
            <a:r>
              <a:rPr lang="en-US" altLang="en-US" sz="2400" b="1" dirty="0">
                <a:solidFill>
                  <a:schemeClr val="folHlink"/>
                </a:solidFill>
              </a:rPr>
              <a:t> since z(test) = 0.88 </a:t>
            </a:r>
            <a:r>
              <a:rPr lang="en-US" altLang="en-US" sz="2400" b="1" dirty="0">
                <a:solidFill>
                  <a:schemeClr val="folHlink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 dirty="0">
                <a:solidFill>
                  <a:schemeClr val="folHlink"/>
                </a:solidFill>
              </a:rPr>
              <a:t> 1.28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i.e.: there is not sufficient evidence that the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   mean bill is over $52</a:t>
            </a: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DAAB4B2B-02D1-C50F-6773-8EA530914D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1148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05DCA0E2-BF27-1F4B-3974-6DE34D32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 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 .88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7980D00D-81F3-5173-1431-CF12D519D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15200" cy="609600"/>
          </a:xfrm>
          <a:noFill/>
        </p:spPr>
        <p:txBody>
          <a:bodyPr/>
          <a:lstStyle/>
          <a:p>
            <a:pPr marL="0" indent="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Reach a decision and interpret the result:</a:t>
            </a:r>
          </a:p>
        </p:txBody>
      </p:sp>
      <p:sp>
        <p:nvSpPr>
          <p:cNvPr id="43033" name="Text Box 25">
            <a:extLst>
              <a:ext uri="{FF2B5EF4-FFF2-40B4-BE49-F238E27FC236}">
                <a16:creationId xmlns:a16="http://schemas.microsoft.com/office/drawing/2014/main" id="{39A955F9-072C-5DB0-2035-B45E1DC4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92">
            <a:extLst>
              <a:ext uri="{FF2B5EF4-FFF2-40B4-BE49-F238E27FC236}">
                <a16:creationId xmlns:a16="http://schemas.microsoft.com/office/drawing/2014/main" id="{367B88A9-2232-8463-A29D-65BC729A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609600" cy="381000"/>
          </a:xfrm>
          <a:prstGeom prst="rect">
            <a:avLst/>
          </a:prstGeom>
          <a:solidFill>
            <a:srgbClr val="B5D7F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5" name="Rectangle 1090">
            <a:extLst>
              <a:ext uri="{FF2B5EF4-FFF2-40B4-BE49-F238E27FC236}">
                <a16:creationId xmlns:a16="http://schemas.microsoft.com/office/drawing/2014/main" id="{52216424-2171-8205-16C5-793D1258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810000"/>
            <a:ext cx="9906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6" name="Rectangle 1089">
            <a:extLst>
              <a:ext uri="{FF2B5EF4-FFF2-40B4-BE49-F238E27FC236}">
                <a16:creationId xmlns:a16="http://schemas.microsoft.com/office/drawing/2014/main" id="{86397B3F-7F87-4126-60A5-1AAF9BF3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6200"/>
            <a:ext cx="10668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7" name="Rectangle 1028">
            <a:extLst>
              <a:ext uri="{FF2B5EF4-FFF2-40B4-BE49-F238E27FC236}">
                <a16:creationId xmlns:a16="http://schemas.microsoft.com/office/drawing/2014/main" id="{3CE7A72A-1EEC-B95C-74F5-B916949A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2667000" cy="762000"/>
          </a:xfrm>
          <a:prstGeom prst="rect">
            <a:avLst/>
          </a:prstGeom>
          <a:solidFill>
            <a:srgbClr val="E4E4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8" name="Rectangle 1030">
            <a:extLst>
              <a:ext uri="{FF2B5EF4-FFF2-40B4-BE49-F238E27FC236}">
                <a16:creationId xmlns:a16="http://schemas.microsoft.com/office/drawing/2014/main" id="{50672261-78F4-1FE1-9049-88CCE2AB6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2057400" cy="4572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9" name="Rectangle 1031">
                <a:extLst>
                  <a:ext uri="{FF2B5EF4-FFF2-40B4-BE49-F238E27FC236}">
                    <a16:creationId xmlns:a16="http://schemas.microsoft.com/office/drawing/2014/main" id="{BC076CF7-09C0-7EE5-BECE-F8E86776E87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3124200"/>
                <a:ext cx="3200400" cy="3200400"/>
              </a:xfrm>
              <a:noFill/>
            </p:spPr>
            <p:txBody>
              <a:bodyPr lIns="90488" tIns="44450" rIns="90488" bIns="44450"/>
              <a:lstStyle/>
              <a:p>
                <a:pPr eaLnBrk="1" hangingPunct="1">
                  <a:lnSpc>
                    <a:spcPct val="120000"/>
                  </a:lnSpc>
                  <a:spcBef>
                    <a:spcPct val="40000"/>
                  </a:spcBef>
                  <a:buSzTx/>
                  <a:buFont typeface="Wingdings" panose="05000000000000000000" pitchFamily="2" charset="2"/>
                  <a:buChar char="§"/>
                </a:pPr>
                <a:r>
                  <a:rPr lang="en-US" altLang="en-US" sz="1800" b="1" i="1" dirty="0">
                    <a:latin typeface="Lucida Bright" panose="02040602050505020304" pitchFamily="18" charset="0"/>
                  </a:rPr>
                  <a:t>a</a:t>
                </a:r>
                <a:r>
                  <a:rPr lang="en-US" altLang="en-US" sz="1800" b="1" dirty="0">
                    <a:latin typeface="Lucida Bright" panose="02040602050505020304" pitchFamily="18" charset="0"/>
                  </a:rPr>
                  <a:t> </a:t>
                </a:r>
                <a:r>
                  <a:rPr lang="en-US" altLang="en-US" sz="1800" dirty="0">
                    <a:latin typeface="Lucida Bright" panose="02040602050505020304" pitchFamily="18" charset="0"/>
                  </a:rPr>
                  <a:t>= </a:t>
                </a:r>
                <a:r>
                  <a:rPr lang="en-US" altLang="en-US" sz="1800" b="1" dirty="0">
                    <a:latin typeface="Lucida Bright" panose="02040602050505020304" pitchFamily="18" charset="0"/>
                  </a:rPr>
                  <a:t>0.05,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1800" b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Lucida Bright" panose="02040602050505020304" pitchFamily="18" charset="0"/>
                  </a:rPr>
                  <a:t> =172.50</a:t>
                </a:r>
              </a:p>
              <a:p>
                <a:pPr eaLnBrk="1" hangingPunct="1">
                  <a:spcBef>
                    <a:spcPct val="40000"/>
                  </a:spcBef>
                  <a:buSzTx/>
                  <a:buFont typeface="Wingdings" panose="05000000000000000000" pitchFamily="2" charset="2"/>
                  <a:buChar char="§"/>
                </a:pPr>
                <a:r>
                  <a:rPr lang="en-US" altLang="en-US" sz="1800" b="1" dirty="0">
                    <a:latin typeface="Lucida Bright" panose="02040602050505020304" pitchFamily="18" charset="0"/>
                  </a:rPr>
                  <a:t>n</a:t>
                </a:r>
                <a:r>
                  <a:rPr lang="en-US" altLang="en-US" sz="1800" b="1" i="1" dirty="0">
                    <a:latin typeface="Lucida Bright" panose="02040602050505020304" pitchFamily="18" charset="0"/>
                  </a:rPr>
                  <a:t> </a:t>
                </a:r>
                <a:r>
                  <a:rPr lang="en-US" altLang="en-US" sz="1800" b="1" dirty="0">
                    <a:latin typeface="Lucida Bright" panose="02040602050505020304" pitchFamily="18" charset="0"/>
                  </a:rPr>
                  <a:t>= 25, µ =168, s =15.4</a:t>
                </a:r>
              </a:p>
              <a:p>
                <a:pPr eaLnBrk="1" hangingPunct="1">
                  <a:spcBef>
                    <a:spcPct val="40000"/>
                  </a:spcBef>
                  <a:buSzTx/>
                  <a:buFont typeface="Wingdings" panose="05000000000000000000" pitchFamily="2" charset="2"/>
                  <a:buChar char="§"/>
                </a:pPr>
                <a:r>
                  <a:rPr lang="en-US" altLang="en-US" sz="2000" b="1" dirty="0">
                    <a:latin typeface="Lucida Bright" panose="02040602050505020304" pitchFamily="18" charset="0"/>
                    <a:sym typeface="Symbol" panose="05050102010706020507" pitchFamily="18" charset="2"/>
                  </a:rPr>
                  <a:t> is unknown, so 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40000"/>
                  </a:spcBef>
                  <a:buSzTx/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latin typeface="Lucida Bright" panose="02040602050505020304" pitchFamily="18" charset="0"/>
                    <a:sym typeface="Symbol" panose="05050102010706020507" pitchFamily="18" charset="2"/>
                  </a:rPr>
                  <a:t>    use a </a:t>
                </a:r>
                <a:r>
                  <a:rPr lang="en-US" altLang="en-US" sz="2000" b="1" dirty="0">
                    <a:solidFill>
                      <a:schemeClr val="hlink"/>
                    </a:solidFill>
                    <a:latin typeface="Lucida Bright" panose="02040602050505020304" pitchFamily="18" charset="0"/>
                    <a:sym typeface="Symbol" panose="05050102010706020507" pitchFamily="18" charset="2"/>
                  </a:rPr>
                  <a:t>t (test) statistic</a:t>
                </a:r>
              </a:p>
              <a:p>
                <a:pPr eaLnBrk="1" hangingPunct="1">
                  <a:spcBef>
                    <a:spcPct val="40000"/>
                  </a:spcBef>
                  <a:buSzTx/>
                  <a:buFont typeface="Wingdings" panose="05000000000000000000" pitchFamily="2" charset="2"/>
                  <a:buChar char="§"/>
                </a:pPr>
                <a:r>
                  <a:rPr lang="en-US" altLang="en-US" sz="2000" b="1" dirty="0">
                    <a:latin typeface="Lucida Bright" panose="02040602050505020304" pitchFamily="18" charset="0"/>
                  </a:rPr>
                  <a:t>Critical Value: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4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latin typeface="Lucida Bright" panose="02040602050505020304" pitchFamily="18" charset="0"/>
                  </a:rPr>
                  <a:t>     t</a:t>
                </a:r>
                <a:r>
                  <a:rPr lang="en-US" altLang="en-US" sz="2000" b="1" baseline="-25000" dirty="0">
                    <a:latin typeface="Lucida Bright" panose="02040602050505020304" pitchFamily="18" charset="0"/>
                  </a:rPr>
                  <a:t>24 </a:t>
                </a:r>
                <a:r>
                  <a:rPr lang="en-US" altLang="en-US" sz="2000" b="1" dirty="0">
                    <a:latin typeface="Lucida Bright" panose="02040602050505020304" pitchFamily="18" charset="0"/>
                  </a:rPr>
                  <a:t>= ± 2.0639</a:t>
                </a:r>
                <a:endParaRPr lang="en-US" altLang="en-US" sz="2000" dirty="0">
                  <a:latin typeface="Lucida Bright" panose="02040602050505020304" pitchFamily="18" charset="0"/>
                </a:endParaRPr>
              </a:p>
            </p:txBody>
          </p:sp>
        </mc:Choice>
        <mc:Fallback>
          <p:sp>
            <p:nvSpPr>
              <p:cNvPr id="44039" name="Rectangle 1031">
                <a:extLst>
                  <a:ext uri="{FF2B5EF4-FFF2-40B4-BE49-F238E27FC236}">
                    <a16:creationId xmlns:a16="http://schemas.microsoft.com/office/drawing/2014/main" id="{BC076CF7-09C0-7EE5-BECE-F8E86776E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3124200"/>
                <a:ext cx="3200400" cy="3200400"/>
              </a:xfrm>
              <a:blipFill>
                <a:blip r:embed="rId2"/>
                <a:stretch>
                  <a:fillRect l="-1714" t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0" name="Rectangle 1032">
            <a:extLst>
              <a:ext uri="{FF2B5EF4-FFF2-40B4-BE49-F238E27FC236}">
                <a16:creationId xmlns:a16="http://schemas.microsoft.com/office/drawing/2014/main" id="{346F4543-2D02-08B7-FC91-796B47F5A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Example Solution: Two-Tail Test</a:t>
            </a:r>
          </a:p>
        </p:txBody>
      </p:sp>
      <p:sp>
        <p:nvSpPr>
          <p:cNvPr id="44041" name="Rectangle 1036">
            <a:extLst>
              <a:ext uri="{FF2B5EF4-FFF2-40B4-BE49-F238E27FC236}">
                <a16:creationId xmlns:a16="http://schemas.microsoft.com/office/drawing/2014/main" id="{C205CF94-08FC-8108-2CD3-EA8DDE77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5562600" cy="708025"/>
          </a:xfrm>
          <a:prstGeom prst="rect">
            <a:avLst/>
          </a:prstGeom>
          <a:solidFill>
            <a:srgbClr val="FFFFC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Do not reject H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:</a:t>
            </a:r>
            <a:r>
              <a:rPr lang="en-US" altLang="en-US" sz="2000"/>
              <a:t> not sufficient evidence that true mean is different than168</a:t>
            </a:r>
          </a:p>
        </p:txBody>
      </p:sp>
      <p:sp>
        <p:nvSpPr>
          <p:cNvPr id="44042" name="Text Box 1059">
            <a:extLst>
              <a:ext uri="{FF2B5EF4-FFF2-40B4-BE49-F238E27FC236}">
                <a16:creationId xmlns:a16="http://schemas.microsoft.com/office/drawing/2014/main" id="{66CE4CE5-18F6-69D9-3FCC-F7D0F219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3" name="Text Box 1060">
            <a:extLst>
              <a:ext uri="{FF2B5EF4-FFF2-40B4-BE49-F238E27FC236}">
                <a16:creationId xmlns:a16="http://schemas.microsoft.com/office/drawing/2014/main" id="{06FFAA75-B73D-41A3-FCDA-020155B3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4" name="Freeform 1061">
            <a:extLst>
              <a:ext uri="{FF2B5EF4-FFF2-40B4-BE49-F238E27FC236}">
                <a16:creationId xmlns:a16="http://schemas.microsoft.com/office/drawing/2014/main" id="{74B951E2-4A8E-BD9D-2ADF-3344178C4762}"/>
              </a:ext>
            </a:extLst>
          </p:cNvPr>
          <p:cNvSpPr>
            <a:spLocks/>
          </p:cNvSpPr>
          <p:nvPr/>
        </p:nvSpPr>
        <p:spPr bwMode="auto">
          <a:xfrm flipH="1">
            <a:off x="7848600" y="2819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062">
            <a:extLst>
              <a:ext uri="{FF2B5EF4-FFF2-40B4-BE49-F238E27FC236}">
                <a16:creationId xmlns:a16="http://schemas.microsoft.com/office/drawing/2014/main" id="{B3F740AD-CFED-A82B-AE0C-7A1AE5FA53E0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Freeform 1063">
            <a:extLst>
              <a:ext uri="{FF2B5EF4-FFF2-40B4-BE49-F238E27FC236}">
                <a16:creationId xmlns:a16="http://schemas.microsoft.com/office/drawing/2014/main" id="{1DA8B6EA-3711-B8FE-2510-2ED08D56B51E}"/>
              </a:ext>
            </a:extLst>
          </p:cNvPr>
          <p:cNvSpPr>
            <a:spLocks/>
          </p:cNvSpPr>
          <p:nvPr/>
        </p:nvSpPr>
        <p:spPr bwMode="auto">
          <a:xfrm>
            <a:off x="4038600" y="1676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Freeform 1064">
            <a:extLst>
              <a:ext uri="{FF2B5EF4-FFF2-40B4-BE49-F238E27FC236}">
                <a16:creationId xmlns:a16="http://schemas.microsoft.com/office/drawing/2014/main" id="{5F214AB6-61A9-79E4-30F5-C5CC0ADD5D3F}"/>
              </a:ext>
            </a:extLst>
          </p:cNvPr>
          <p:cNvSpPr>
            <a:spLocks/>
          </p:cNvSpPr>
          <p:nvPr/>
        </p:nvSpPr>
        <p:spPr bwMode="auto">
          <a:xfrm>
            <a:off x="6400800" y="1676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065">
            <a:extLst>
              <a:ext uri="{FF2B5EF4-FFF2-40B4-BE49-F238E27FC236}">
                <a16:creationId xmlns:a16="http://schemas.microsoft.com/office/drawing/2014/main" id="{B2E57378-E29E-AE48-CCB5-EA2F1460B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048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066">
            <a:extLst>
              <a:ext uri="{FF2B5EF4-FFF2-40B4-BE49-F238E27FC236}">
                <a16:creationId xmlns:a16="http://schemas.microsoft.com/office/drawing/2014/main" id="{705893C6-1679-27A9-E0DF-3B3CC4E9B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14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067">
            <a:extLst>
              <a:ext uri="{FF2B5EF4-FFF2-40B4-BE49-F238E27FC236}">
                <a16:creationId xmlns:a16="http://schemas.microsoft.com/office/drawing/2014/main" id="{AFF99501-0C94-4BCA-17D7-F13CD6F1F2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2133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/2=.025</a:t>
            </a:r>
          </a:p>
        </p:txBody>
      </p:sp>
      <p:sp>
        <p:nvSpPr>
          <p:cNvPr id="44051" name="Line 1068">
            <a:extLst>
              <a:ext uri="{FF2B5EF4-FFF2-40B4-BE49-F238E27FC236}">
                <a16:creationId xmlns:a16="http://schemas.microsoft.com/office/drawing/2014/main" id="{3EF5206C-A4D1-47A4-E7CE-3240EF4B0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676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Line 1069">
            <a:extLst>
              <a:ext uri="{FF2B5EF4-FFF2-40B4-BE49-F238E27FC236}">
                <a16:creationId xmlns:a16="http://schemas.microsoft.com/office/drawing/2014/main" id="{ABE39A6B-0FB9-E502-91C3-1E13DDE7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Text Box 1070">
            <a:extLst>
              <a:ext uri="{FF2B5EF4-FFF2-40B4-BE49-F238E27FC236}">
                <a16:creationId xmlns:a16="http://schemas.microsoft.com/office/drawing/2014/main" id="{686C18DB-74CF-7FD4-7CE6-565D2541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9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4" name="Line 1071">
            <a:extLst>
              <a:ext uri="{FF2B5EF4-FFF2-40B4-BE49-F238E27FC236}">
                <a16:creationId xmlns:a16="http://schemas.microsoft.com/office/drawing/2014/main" id="{08C3DC07-3D2A-C113-9176-630E9E803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1072">
            <a:extLst>
              <a:ext uri="{FF2B5EF4-FFF2-40B4-BE49-F238E27FC236}">
                <a16:creationId xmlns:a16="http://schemas.microsoft.com/office/drawing/2014/main" id="{9B5B2470-20D8-8567-1AD8-83984E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56" name="Line 1074">
            <a:extLst>
              <a:ext uri="{FF2B5EF4-FFF2-40B4-BE49-F238E27FC236}">
                <a16:creationId xmlns:a16="http://schemas.microsoft.com/office/drawing/2014/main" id="{A4E41C6F-E322-D2FD-3ACE-2F4FB3892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Text Box 1075">
            <a:extLst>
              <a:ext uri="{FF2B5EF4-FFF2-40B4-BE49-F238E27FC236}">
                <a16:creationId xmlns:a16="http://schemas.microsoft.com/office/drawing/2014/main" id="{98F283CD-F8CD-8C4F-91C5-832839A4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05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4058" name="Text Box 1076">
            <a:extLst>
              <a:ext uri="{FF2B5EF4-FFF2-40B4-BE49-F238E27FC236}">
                <a16:creationId xmlns:a16="http://schemas.microsoft.com/office/drawing/2014/main" id="{56947EBF-A292-FF16-DD79-6D92E6E7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352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9" name="Line 1078">
            <a:extLst>
              <a:ext uri="{FF2B5EF4-FFF2-40B4-BE49-F238E27FC236}">
                <a16:creationId xmlns:a16="http://schemas.microsoft.com/office/drawing/2014/main" id="{4EDB599D-BED6-F3B7-2368-463768C84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1079">
            <a:extLst>
              <a:ext uri="{FF2B5EF4-FFF2-40B4-BE49-F238E27FC236}">
                <a16:creationId xmlns:a16="http://schemas.microsoft.com/office/drawing/2014/main" id="{286C74BD-C4F3-AD7E-BA56-AA9B7E672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1081">
            <a:extLst>
              <a:ext uri="{FF2B5EF4-FFF2-40B4-BE49-F238E27FC236}">
                <a16:creationId xmlns:a16="http://schemas.microsoft.com/office/drawing/2014/main" id="{C7EF62F7-F351-64B1-2C45-B5B2DE461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514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Rectangle 1082">
            <a:extLst>
              <a:ext uri="{FF2B5EF4-FFF2-40B4-BE49-F238E27FC236}">
                <a16:creationId xmlns:a16="http://schemas.microsoft.com/office/drawing/2014/main" id="{29665292-60A6-D175-F5E6-237372CCB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6200" y="2133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/2=.025</a:t>
            </a:r>
          </a:p>
        </p:txBody>
      </p:sp>
      <p:sp>
        <p:nvSpPr>
          <p:cNvPr id="44063" name="Rectangle 1083">
            <a:extLst>
              <a:ext uri="{FF2B5EF4-FFF2-40B4-BE49-F238E27FC236}">
                <a16:creationId xmlns:a16="http://schemas.microsoft.com/office/drawing/2014/main" id="{2A14D987-8711-58CE-62F1-F8E032D62B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38100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-2.0639</a:t>
            </a:r>
          </a:p>
        </p:txBody>
      </p:sp>
      <p:sp>
        <p:nvSpPr>
          <p:cNvPr id="44064" name="Rectangle 1084">
            <a:extLst>
              <a:ext uri="{FF2B5EF4-FFF2-40B4-BE49-F238E27FC236}">
                <a16:creationId xmlns:a16="http://schemas.microsoft.com/office/drawing/2014/main" id="{4BF6CE6C-59A8-14AF-3912-9CDB9BE557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7338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2.0639</a:t>
            </a:r>
          </a:p>
        </p:txBody>
      </p:sp>
      <p:graphicFrame>
        <p:nvGraphicFramePr>
          <p:cNvPr id="44065" name="Object 1085">
            <a:hlinkClick r:id="" action="ppaction://ole?verb=0"/>
            <a:extLst>
              <a:ext uri="{FF2B5EF4-FFF2-40B4-BE49-F238E27FC236}">
                <a16:creationId xmlns:a16="http://schemas.microsoft.com/office/drawing/2014/main" id="{2F801F46-7C74-35B5-B519-9D3785CE2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60286"/>
              </p:ext>
            </p:extLst>
          </p:nvPr>
        </p:nvGraphicFramePr>
        <p:xfrm>
          <a:off x="3536950" y="4333875"/>
          <a:ext cx="46164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0689" imgH="525591" progId="Equation.3">
                  <p:embed/>
                </p:oleObj>
              </mc:Choice>
              <mc:Fallback>
                <p:oleObj name="Equation" r:id="rId3" imgW="2270689" imgH="525591" progId="Equation.3">
                  <p:embed/>
                  <p:pic>
                    <p:nvPicPr>
                      <p:cNvPr id="0" name="Object 10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333875"/>
                        <a:ext cx="46164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1086">
            <a:extLst>
              <a:ext uri="{FF2B5EF4-FFF2-40B4-BE49-F238E27FC236}">
                <a16:creationId xmlns:a16="http://schemas.microsoft.com/office/drawing/2014/main" id="{8F23759C-6601-CB2E-0A29-2F264DD7F7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886200"/>
            <a:ext cx="762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1.46</a:t>
            </a:r>
          </a:p>
        </p:txBody>
      </p:sp>
      <p:sp>
        <p:nvSpPr>
          <p:cNvPr id="44067" name="Line 1087">
            <a:extLst>
              <a:ext uri="{FF2B5EF4-FFF2-40B4-BE49-F238E27FC236}">
                <a16:creationId xmlns:a16="http://schemas.microsoft.com/office/drawing/2014/main" id="{4DC9BFCA-2562-8A0B-AFEF-67F44EF124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276600"/>
            <a:ext cx="0" cy="609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1088">
            <a:extLst>
              <a:ext uri="{FF2B5EF4-FFF2-40B4-BE49-F238E27FC236}">
                <a16:creationId xmlns:a16="http://schemas.microsoft.com/office/drawing/2014/main" id="{F6896291-E757-D48B-20AA-9B16D9A39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724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Rectangle 1093">
            <a:extLst>
              <a:ext uri="{FF2B5EF4-FFF2-40B4-BE49-F238E27FC236}">
                <a16:creationId xmlns:a16="http://schemas.microsoft.com/office/drawing/2014/main" id="{5AC031F0-3EFA-A9C7-7D3E-3D8EECE38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2057400" cy="10017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H</a:t>
            </a:r>
            <a:r>
              <a:rPr lang="en-US" altLang="en-US" b="1" baseline="-25000"/>
              <a:t>0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</a:t>
            </a:r>
            <a:r>
              <a:rPr lang="en-US" altLang="en-US" b="1"/>
              <a:t>= 168</a:t>
            </a:r>
            <a:r>
              <a:rPr lang="en-US" altLang="en-US" b="1">
                <a:latin typeface="Times New Roman" panose="02020603050405020304" pitchFamily="18" charset="0"/>
              </a:rPr>
              <a:t>   </a:t>
            </a:r>
            <a:r>
              <a:rPr lang="en-US" altLang="en-US" b="1"/>
              <a:t>H</a:t>
            </a:r>
            <a:r>
              <a:rPr lang="en-US" altLang="en-US" b="1" baseline="-25000"/>
              <a:t>a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¹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/>
              <a:t>168</a:t>
            </a:r>
          </a:p>
        </p:txBody>
      </p:sp>
      <p:sp>
        <p:nvSpPr>
          <p:cNvPr id="44070" name="Rectangle 37">
            <a:extLst>
              <a:ext uri="{FF2B5EF4-FFF2-40B4-BE49-F238E27FC236}">
                <a16:creationId xmlns:a16="http://schemas.microsoft.com/office/drawing/2014/main" id="{DCBFA4EA-F2A4-D768-77A4-89902DF3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0" y="1179096"/>
            <a:ext cx="2694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=TINV2T(0.05,24)=2.0639 </a:t>
            </a:r>
          </a:p>
        </p:txBody>
      </p:sp>
      <p:cxnSp>
        <p:nvCxnSpPr>
          <p:cNvPr id="44071" name="Straight Arrow Connector 39">
            <a:extLst>
              <a:ext uri="{FF2B5EF4-FFF2-40B4-BE49-F238E27FC236}">
                <a16:creationId xmlns:a16="http://schemas.microsoft.com/office/drawing/2014/main" id="{4D5C7EAC-84D7-DD75-7574-D91EDA7341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1752600"/>
            <a:ext cx="0" cy="2133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2EB944E-B898-AF3C-6B20-3537B58D5FCD}"/>
              </a:ext>
            </a:extLst>
          </p:cNvPr>
          <p:cNvSpPr/>
          <p:nvPr/>
        </p:nvSpPr>
        <p:spPr bwMode="auto">
          <a:xfrm>
            <a:off x="4191000" y="4119693"/>
            <a:ext cx="914400" cy="889000"/>
          </a:xfrm>
          <a:prstGeom prst="ellipse">
            <a:avLst/>
          </a:prstGeom>
          <a:noFill/>
          <a:ln w="0" cap="flat" cmpd="sng" algn="ctr">
            <a:solidFill>
              <a:srgbClr val="C00000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64DBB7D-26AE-9BFD-B1B9-C9A275DA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588" y="1130626"/>
            <a:ext cx="1447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Small Sample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7ED6767-9CB8-020B-0950-A046341F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Hypothesis?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B55CF0A7-148D-486B-8D13-9E26BD3B7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19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3100"/>
              <a:t>A hypothesis is a </a:t>
            </a:r>
            <a:r>
              <a:rPr lang="en-US" altLang="en-US" sz="3100">
                <a:solidFill>
                  <a:srgbClr val="C00000"/>
                </a:solidFill>
              </a:rPr>
              <a:t>claim</a:t>
            </a:r>
            <a:r>
              <a:rPr lang="en-US" altLang="en-US" sz="3100"/>
              <a:t> (assumption) about a population parameter: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700"/>
          </a:p>
          <a:p>
            <a:pPr lvl="1" eaLnBrk="1" hangingPunct="1"/>
            <a:endParaRPr lang="en-US" altLang="en-US" sz="27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9D6AFFFE-F26E-0A7D-489C-A74B0E17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6629400" cy="828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Claim:  The mean monthly cell phone bill of this city is  </a:t>
            </a:r>
            <a:r>
              <a:rPr lang="en-US" altLang="en-US" sz="2400" b="1">
                <a:sym typeface="Symbol" panose="05050102010706020507" pitchFamily="18" charset="2"/>
              </a:rPr>
              <a:t> =</a:t>
            </a:r>
            <a:r>
              <a:rPr lang="en-US" altLang="en-US" sz="2400" b="1"/>
              <a:t> $42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CE73A8-4A7C-068C-87E2-71B5927A23A3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02E371-3A65-BD7D-D377-D7E3224C3149}"/>
              </a:ext>
            </a:extLst>
          </p:cNvPr>
          <p:cNvSpPr txBox="1">
            <a:spLocks noChangeAspect="1"/>
          </p:cNvSpPr>
          <p:nvPr/>
        </p:nvSpPr>
        <p:spPr>
          <a:xfrm>
            <a:off x="1722438" y="3505200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  <p:sp>
        <p:nvSpPr>
          <p:cNvPr id="45061" name="TextBox 1">
            <a:extLst>
              <a:ext uri="{FF2B5EF4-FFF2-40B4-BE49-F238E27FC236}">
                <a16:creationId xmlns:a16="http://schemas.microsoft.com/office/drawing/2014/main" id="{2207AC1C-56C9-910F-9640-22854E103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159" y="762000"/>
            <a:ext cx="576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ea typeface="MS PGothic" panose="020B0600070205080204" pitchFamily="34" charset="-128"/>
              </a:rPr>
              <a:t>        </a:t>
            </a:r>
            <a:r>
              <a:rPr lang="en-US" altLang="en-US" sz="3200" b="1" dirty="0">
                <a:solidFill>
                  <a:srgbClr val="C00000"/>
                </a:solidFill>
                <a:latin typeface="FrankRuehl" panose="020E0503060101010101" pitchFamily="34" charset="-79"/>
                <a:ea typeface="MS PGothic" panose="020B0600070205080204" pitchFamily="34" charset="-128"/>
                <a:cs typeface="FrankRuehl" panose="020E0503060101010101" pitchFamily="34" charset="-79"/>
              </a:rPr>
              <a:t>Regents Park Publishers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A158D-E7BF-9013-6826-D6D4E75A4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7" y="2449971"/>
            <a:ext cx="621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ea typeface="MS PGothic" panose="020B0600070205080204" pitchFamily="34" charset="-128"/>
              </a:rPr>
              <a:t>        </a:t>
            </a:r>
            <a:r>
              <a:rPr lang="en-US" altLang="en-US" sz="4000" b="1" dirty="0">
                <a:solidFill>
                  <a:srgbClr val="00206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Hypothesis Testing</a:t>
            </a:r>
            <a:endParaRPr lang="en-US" altLang="en-US" sz="4000" b="1" dirty="0">
              <a:solidFill>
                <a:srgbClr val="002060"/>
              </a:solidFill>
              <a:latin typeface="Lucida Bright" panose="02040602050505020304" pitchFamily="18" charset="0"/>
              <a:ea typeface="MS PGothic" panose="020B0600070205080204" pitchFamily="34" charset="-128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3305998A-9939-452E-3C6A-4055EA02B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 dirty="0"/>
              <a:t>The average number of TV sets in U.S. Homes is </a:t>
            </a:r>
            <a:r>
              <a:rPr lang="en-US" altLang="en-US" sz="2700" dirty="0">
                <a:solidFill>
                  <a:srgbClr val="FF0000"/>
                </a:solidFill>
              </a:rPr>
              <a:t>at least </a:t>
            </a:r>
            <a:r>
              <a:rPr lang="en-US" altLang="en-US" sz="2700" dirty="0"/>
              <a:t>three :</a:t>
            </a:r>
            <a:endParaRPr lang="en-US" altLang="en-US" sz="2300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94415C0-EF87-AEE7-31C2-39F3B7C35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8436" name="Oval 7">
            <a:extLst>
              <a:ext uri="{FF2B5EF4-FFF2-40B4-BE49-F238E27FC236}">
                <a16:creationId xmlns:a16="http://schemas.microsoft.com/office/drawing/2014/main" id="{F3ABD269-EFB9-4092-A70A-8D9EDB63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60625"/>
            <a:ext cx="1981200" cy="1371600"/>
          </a:xfrm>
          <a:prstGeom prst="ellips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8437" name="Object 11">
            <a:extLst>
              <a:ext uri="{FF2B5EF4-FFF2-40B4-BE49-F238E27FC236}">
                <a16:creationId xmlns:a16="http://schemas.microsoft.com/office/drawing/2014/main" id="{642835A5-832E-6C78-A9E0-36311662F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865438"/>
          <a:ext cx="1524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28501" progId="Equation.3">
                  <p:embed/>
                </p:oleObj>
              </mc:Choice>
              <mc:Fallback>
                <p:oleObj name="Equation" r:id="rId2" imgW="622030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65438"/>
                        <a:ext cx="15240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C2C06D2-8D80-5302-95A4-ACA5CE1ED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838200"/>
          </a:xfrm>
        </p:spPr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8B584F-0E1B-3B5B-05B9-282E8C599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3100"/>
              <a:t>Begin with the assumption that the null hypothesis is </a:t>
            </a:r>
            <a:r>
              <a:rPr lang="en-US" altLang="en-US" sz="3100">
                <a:solidFill>
                  <a:srgbClr val="C00000"/>
                </a:solidFill>
              </a:rPr>
              <a:t>true</a:t>
            </a:r>
          </a:p>
          <a:p>
            <a:pPr lvl="1" eaLnBrk="1" hangingPunct="1"/>
            <a:r>
              <a:rPr lang="en-US" altLang="en-US" sz="3100"/>
              <a:t>Similar to the notion of </a:t>
            </a:r>
            <a:r>
              <a:rPr lang="en-US" altLang="en-US" sz="3100">
                <a:solidFill>
                  <a:srgbClr val="C00000"/>
                </a:solidFill>
              </a:rPr>
              <a:t>innocent until</a:t>
            </a:r>
            <a:br>
              <a:rPr lang="en-US" altLang="en-US" sz="3100">
                <a:solidFill>
                  <a:srgbClr val="C00000"/>
                </a:solidFill>
              </a:rPr>
            </a:br>
            <a:r>
              <a:rPr lang="en-US" altLang="en-US" sz="3100">
                <a:solidFill>
                  <a:srgbClr val="C00000"/>
                </a:solidFill>
              </a:rPr>
              <a:t> proven guilty</a:t>
            </a:r>
          </a:p>
          <a:p>
            <a:pPr eaLnBrk="1" hangingPunct="1"/>
            <a:r>
              <a:rPr lang="en-US" altLang="en-US" sz="3100"/>
              <a:t>Refers to the status quo</a:t>
            </a:r>
          </a:p>
          <a:p>
            <a:pPr eaLnBrk="1" hangingPunct="1"/>
            <a:r>
              <a:rPr lang="en-US" altLang="en-US" sz="3100"/>
              <a:t>Always contains “=” , “≤” or “</a:t>
            </a:r>
            <a:r>
              <a:rPr lang="en-US" altLang="en-US" sz="3100" b="1">
                <a:sym typeface="Symbol" panose="05050102010706020507" pitchFamily="18" charset="2"/>
              </a:rPr>
              <a:t></a:t>
            </a:r>
            <a:r>
              <a:rPr lang="en-US" altLang="en-US" sz="3100">
                <a:sym typeface="Symbol" panose="05050102010706020507" pitchFamily="18" charset="2"/>
              </a:rPr>
              <a:t>” </a:t>
            </a:r>
            <a:r>
              <a:rPr lang="en-US" altLang="en-US" sz="3100"/>
              <a:t>sign</a:t>
            </a:r>
          </a:p>
          <a:p>
            <a:pPr eaLnBrk="1" hangingPunct="1"/>
            <a:r>
              <a:rPr lang="en-US" altLang="en-US" sz="3100"/>
              <a:t>May or may not be rejected for based on the evidence collected during testing.</a:t>
            </a:r>
          </a:p>
        </p:txBody>
      </p:sp>
      <p:graphicFrame>
        <p:nvGraphicFramePr>
          <p:cNvPr id="1946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6FB1859-6941-54AD-E935-BFFC4A16B354}"/>
              </a:ext>
            </a:extLst>
          </p:cNvPr>
          <p:cNvGraphicFramePr>
            <a:graphicFrameLocks/>
          </p:cNvGraphicFramePr>
          <p:nvPr/>
        </p:nvGraphicFramePr>
        <p:xfrm>
          <a:off x="7696200" y="3200400"/>
          <a:ext cx="129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52600" imgH="1600200" progId="MS_ClipArt_Gallery.2">
                  <p:embed/>
                </p:oleObj>
              </mc:Choice>
              <mc:Fallback>
                <p:oleObj name="Clip" r:id="rId2" imgW="1752600" imgH="16002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200400"/>
                        <a:ext cx="1295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C2B003A5-150F-79CB-5B9C-261BACFA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1219200"/>
            <a:ext cx="147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A3D4D11-8119-61EE-8E71-B23233425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Alternative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F4A1C2-6370-365E-1041-A1A9073DA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914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Is the opposite of the null hypothesis</a:t>
            </a:r>
          </a:p>
          <a:p>
            <a:pPr lvl="1" eaLnBrk="1" hangingPunct="1"/>
            <a:r>
              <a:rPr lang="en-US" altLang="en-US" dirty="0"/>
              <a:t>e.g.: The average number of TV sets in U.S. homes is </a:t>
            </a:r>
            <a:r>
              <a:rPr lang="en-US" altLang="en-US" dirty="0">
                <a:solidFill>
                  <a:srgbClr val="FF0000"/>
                </a:solidFill>
              </a:rPr>
              <a:t>less than </a:t>
            </a:r>
            <a:r>
              <a:rPr lang="en-US" altLang="en-US" dirty="0"/>
              <a:t>3  ( H</a:t>
            </a:r>
            <a:r>
              <a:rPr lang="en-US" altLang="en-US" baseline="-25000" dirty="0"/>
              <a:t>a</a:t>
            </a:r>
            <a:r>
              <a:rPr lang="en-US" altLang="en-US" dirty="0"/>
              <a:t>: </a:t>
            </a:r>
            <a:r>
              <a:rPr lang="en-US" altLang="en-US" dirty="0">
                <a:sym typeface="Symbol" panose="05050102010706020507" pitchFamily="18" charset="2"/>
              </a:rPr>
              <a:t> &lt; 3 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Challenges the status quo Ho</a:t>
            </a:r>
          </a:p>
          <a:p>
            <a:pPr eaLnBrk="1" hangingPunct="1"/>
            <a:r>
              <a:rPr lang="en-US" altLang="en-US" dirty="0"/>
              <a:t>Never contains the </a:t>
            </a:r>
            <a:r>
              <a:rPr lang="en-US" altLang="en-US" sz="3100" dirty="0"/>
              <a:t>“=” , “≤” or “</a:t>
            </a:r>
            <a:r>
              <a:rPr lang="en-US" altLang="en-US" sz="3100" b="1" dirty="0">
                <a:sym typeface="Symbol" panose="05050102010706020507" pitchFamily="18" charset="2"/>
              </a:rPr>
              <a:t></a:t>
            </a:r>
            <a:r>
              <a:rPr lang="en-US" altLang="en-US" sz="3100" dirty="0">
                <a:sym typeface="Symbol" panose="05050102010706020507" pitchFamily="18" charset="2"/>
              </a:rPr>
              <a:t>” </a:t>
            </a:r>
            <a:r>
              <a:rPr lang="en-US" altLang="en-US" dirty="0"/>
              <a:t>sign</a:t>
            </a:r>
          </a:p>
          <a:p>
            <a:pPr eaLnBrk="1" hangingPunct="1"/>
            <a:r>
              <a:rPr lang="en-US" altLang="en-US" dirty="0"/>
              <a:t>May or may not be accepted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0E848D-1FED-6D5D-5A4D-C45299515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 of Significance, </a:t>
            </a:r>
            <a:r>
              <a:rPr lang="en-US" altLang="en-US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6702D81-7DED-B017-B525-820C651F3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72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b="1" dirty="0"/>
              <a:t>Defines unlikely values of sample statistic if null hypothesis is true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 dirty="0"/>
              <a:t>Defines </a:t>
            </a:r>
            <a:r>
              <a:rPr lang="en-US" altLang="en-US" sz="2800" dirty="0">
                <a:solidFill>
                  <a:schemeClr val="folHlink"/>
                </a:solidFill>
              </a:rPr>
              <a:t>rejection region</a:t>
            </a:r>
            <a:r>
              <a:rPr lang="en-US" altLang="en-US" sz="2800" dirty="0"/>
              <a:t> of the sampling distribution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dirty="0"/>
              <a:t>Is designated by  </a:t>
            </a:r>
            <a:r>
              <a:rPr lang="en-US" altLang="en-US" sz="3200" b="1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, (level of significance or allowed error)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 dirty="0"/>
              <a:t>Typical values are </a:t>
            </a:r>
            <a:r>
              <a:rPr lang="en-US" altLang="en-US" sz="2800" dirty="0">
                <a:solidFill>
                  <a:srgbClr val="C00000"/>
                </a:solidFill>
              </a:rPr>
              <a:t>.01, .05, or .10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dirty="0"/>
              <a:t>Is selected by the researcher at the beginning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dirty="0"/>
              <a:t>Provides the critical value(s) of the test</a:t>
            </a:r>
            <a:r>
              <a:rPr lang="en-US" altLang="en-US" sz="32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6">
            <a:extLst>
              <a:ext uri="{FF2B5EF4-FFF2-40B4-BE49-F238E27FC236}">
                <a16:creationId xmlns:a16="http://schemas.microsoft.com/office/drawing/2014/main" id="{CA5E2421-D9DD-18C2-A5AF-CA1B721F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37338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Freeform 58">
            <a:extLst>
              <a:ext uri="{FF2B5EF4-FFF2-40B4-BE49-F238E27FC236}">
                <a16:creationId xmlns:a16="http://schemas.microsoft.com/office/drawing/2014/main" id="{FE0DEE39-1349-AA66-E3FD-DCE9B63FEDB6}"/>
              </a:ext>
            </a:extLst>
          </p:cNvPr>
          <p:cNvSpPr>
            <a:spLocks/>
          </p:cNvSpPr>
          <p:nvPr/>
        </p:nvSpPr>
        <p:spPr bwMode="auto">
          <a:xfrm flipH="1">
            <a:off x="6096000" y="5638800"/>
            <a:ext cx="914400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4571DAC-7838-9F16-EFED-D89E8EC4A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Level of Significance </a:t>
            </a:r>
            <a:br>
              <a:rPr lang="en-US" altLang="en-US"/>
            </a:br>
            <a:r>
              <a:rPr lang="en-US" altLang="en-US"/>
              <a:t>and the Rejection Region</a:t>
            </a:r>
          </a:p>
        </p:txBody>
      </p:sp>
      <p:sp>
        <p:nvSpPr>
          <p:cNvPr id="22533" name="Freeform 3">
            <a:extLst>
              <a:ext uri="{FF2B5EF4-FFF2-40B4-BE49-F238E27FC236}">
                <a16:creationId xmlns:a16="http://schemas.microsoft.com/office/drawing/2014/main" id="{63FADEA0-A416-0460-0961-3D3F475D696F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Freeform 7">
            <a:extLst>
              <a:ext uri="{FF2B5EF4-FFF2-40B4-BE49-F238E27FC236}">
                <a16:creationId xmlns:a16="http://schemas.microsoft.com/office/drawing/2014/main" id="{D6302163-0C9E-448E-8E62-72B46781A63F}"/>
              </a:ext>
            </a:extLst>
          </p:cNvPr>
          <p:cNvSpPr>
            <a:spLocks/>
          </p:cNvSpPr>
          <p:nvPr/>
        </p:nvSpPr>
        <p:spPr bwMode="auto">
          <a:xfrm>
            <a:off x="4038600" y="2057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8">
            <a:extLst>
              <a:ext uri="{FF2B5EF4-FFF2-40B4-BE49-F238E27FC236}">
                <a16:creationId xmlns:a16="http://schemas.microsoft.com/office/drawing/2014/main" id="{2B98E03A-2C35-5FF0-0BF6-62B8261C4D26}"/>
              </a:ext>
            </a:extLst>
          </p:cNvPr>
          <p:cNvSpPr>
            <a:spLocks/>
          </p:cNvSpPr>
          <p:nvPr/>
        </p:nvSpPr>
        <p:spPr bwMode="auto">
          <a:xfrm>
            <a:off x="5486400" y="2057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99AB89A2-E1AF-5364-9FFB-09BEA9A2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209800"/>
            <a:ext cx="2066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≥</a:t>
            </a:r>
            <a:r>
              <a:rPr lang="en-US" altLang="en-US"/>
              <a:t> 3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&lt; 3</a:t>
            </a:r>
          </a:p>
        </p:txBody>
      </p:sp>
      <p:sp>
        <p:nvSpPr>
          <p:cNvPr id="22537" name="Line 14">
            <a:extLst>
              <a:ext uri="{FF2B5EF4-FFF2-40B4-BE49-F238E27FC236}">
                <a16:creationId xmlns:a16="http://schemas.microsoft.com/office/drawing/2014/main" id="{CB731919-AB17-B8D1-1E9D-0E3C36403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048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7">
            <a:extLst>
              <a:ext uri="{FF2B5EF4-FFF2-40B4-BE49-F238E27FC236}">
                <a16:creationId xmlns:a16="http://schemas.microsoft.com/office/drawing/2014/main" id="{E2287908-9861-5B52-4CC7-6CFB8F8B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71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39" name="Rectangle 20">
            <a:extLst>
              <a:ext uri="{FF2B5EF4-FFF2-40B4-BE49-F238E27FC236}">
                <a16:creationId xmlns:a16="http://schemas.microsoft.com/office/drawing/2014/main" id="{9F00FEEB-510D-52B9-68C8-2074BC27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81400"/>
            <a:ext cx="214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3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&gt; 3</a:t>
            </a:r>
          </a:p>
        </p:txBody>
      </p:sp>
      <p:sp>
        <p:nvSpPr>
          <p:cNvPr id="22540" name="Rectangle 21">
            <a:extLst>
              <a:ext uri="{FF2B5EF4-FFF2-40B4-BE49-F238E27FC236}">
                <a16:creationId xmlns:a16="http://schemas.microsoft.com/office/drawing/2014/main" id="{6E268CAE-750E-AF01-923C-A4DED468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029200"/>
            <a:ext cx="1914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= 3 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3</a:t>
            </a:r>
          </a:p>
        </p:txBody>
      </p:sp>
      <p:sp>
        <p:nvSpPr>
          <p:cNvPr id="22541" name="Line 22">
            <a:extLst>
              <a:ext uri="{FF2B5EF4-FFF2-40B4-BE49-F238E27FC236}">
                <a16:creationId xmlns:a16="http://schemas.microsoft.com/office/drawing/2014/main" id="{F802065B-A2B9-F418-1C7B-183B85BBC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590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23">
            <a:extLst>
              <a:ext uri="{FF2B5EF4-FFF2-40B4-BE49-F238E27FC236}">
                <a16:creationId xmlns:a16="http://schemas.microsoft.com/office/drawing/2014/main" id="{2CF42B9B-D9A6-4B1A-BC99-AE21656855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2209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3" name="Rectangle 24">
            <a:extLst>
              <a:ext uri="{FF2B5EF4-FFF2-40B4-BE49-F238E27FC236}">
                <a16:creationId xmlns:a16="http://schemas.microsoft.com/office/drawing/2014/main" id="{292EBE1D-E9E0-B272-B24D-A87FD5813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57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4" name="Rectangle 25">
            <a:extLst>
              <a:ext uri="{FF2B5EF4-FFF2-40B4-BE49-F238E27FC236}">
                <a16:creationId xmlns:a16="http://schemas.microsoft.com/office/drawing/2014/main" id="{21A6C7C2-F7A1-4771-0B95-8CDAF0C3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45" name="Freeform 31">
            <a:extLst>
              <a:ext uri="{FF2B5EF4-FFF2-40B4-BE49-F238E27FC236}">
                <a16:creationId xmlns:a16="http://schemas.microsoft.com/office/drawing/2014/main" id="{87B8FF96-0AB3-5190-B88E-4996F8CD1DB9}"/>
              </a:ext>
            </a:extLst>
          </p:cNvPr>
          <p:cNvSpPr>
            <a:spLocks/>
          </p:cNvSpPr>
          <p:nvPr/>
        </p:nvSpPr>
        <p:spPr bwMode="auto">
          <a:xfrm>
            <a:off x="4724400" y="2895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33">
            <a:extLst>
              <a:ext uri="{FF2B5EF4-FFF2-40B4-BE49-F238E27FC236}">
                <a16:creationId xmlns:a16="http://schemas.microsoft.com/office/drawing/2014/main" id="{17F3007B-4F31-667C-E62D-B840361D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76400"/>
            <a:ext cx="2057400" cy="6985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</a:t>
            </a:r>
            <a:r>
              <a:rPr lang="en-US" altLang="en-US" sz="2000" b="1"/>
              <a:t>Represents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   critical value</a:t>
            </a:r>
          </a:p>
        </p:txBody>
      </p:sp>
      <p:sp>
        <p:nvSpPr>
          <p:cNvPr id="22547" name="Freeform 34">
            <a:extLst>
              <a:ext uri="{FF2B5EF4-FFF2-40B4-BE49-F238E27FC236}">
                <a16:creationId xmlns:a16="http://schemas.microsoft.com/office/drawing/2014/main" id="{BB1202FA-E921-EB2E-349A-4A117D7CDE45}"/>
              </a:ext>
            </a:extLst>
          </p:cNvPr>
          <p:cNvSpPr>
            <a:spLocks/>
          </p:cNvSpPr>
          <p:nvPr/>
        </p:nvSpPr>
        <p:spPr bwMode="auto">
          <a:xfrm>
            <a:off x="6934200" y="1752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35">
            <a:extLst>
              <a:ext uri="{FF2B5EF4-FFF2-40B4-BE49-F238E27FC236}">
                <a16:creationId xmlns:a16="http://schemas.microsoft.com/office/drawing/2014/main" id="{24363442-BE8C-FF9C-0802-D0AB5DDA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 tail test</a:t>
            </a:r>
          </a:p>
        </p:txBody>
      </p:sp>
      <p:sp>
        <p:nvSpPr>
          <p:cNvPr id="22549" name="Line 38">
            <a:extLst>
              <a:ext uri="{FF2B5EF4-FFF2-40B4-BE49-F238E27FC236}">
                <a16:creationId xmlns:a16="http://schemas.microsoft.com/office/drawing/2014/main" id="{A4BE90A6-B0B2-AC2D-1141-B5977C037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0" name="Rectangle 39">
            <a:extLst>
              <a:ext uri="{FF2B5EF4-FFF2-40B4-BE49-F238E27FC236}">
                <a16:creationId xmlns:a16="http://schemas.microsoft.com/office/drawing/2014/main" id="{2D1BCEE0-FFA2-BB8B-39CC-38ADCC866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327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Level of significance = </a:t>
            </a:r>
          </a:p>
        </p:txBody>
      </p:sp>
      <p:sp>
        <p:nvSpPr>
          <p:cNvPr id="22551" name="Rectangle 40">
            <a:extLst>
              <a:ext uri="{FF2B5EF4-FFF2-40B4-BE49-F238E27FC236}">
                <a16:creationId xmlns:a16="http://schemas.microsoft.com/office/drawing/2014/main" id="{A35661D1-5DC6-850F-B16B-20ACD83E6BB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15240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52" name="Freeform 41">
            <a:extLst>
              <a:ext uri="{FF2B5EF4-FFF2-40B4-BE49-F238E27FC236}">
                <a16:creationId xmlns:a16="http://schemas.microsoft.com/office/drawing/2014/main" id="{BD74B104-9453-C10F-26FD-C225333F38A1}"/>
              </a:ext>
            </a:extLst>
          </p:cNvPr>
          <p:cNvSpPr>
            <a:spLocks/>
          </p:cNvSpPr>
          <p:nvPr/>
        </p:nvSpPr>
        <p:spPr bwMode="auto">
          <a:xfrm flipH="1">
            <a:off x="6096000" y="4114800"/>
            <a:ext cx="91757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42">
            <a:extLst>
              <a:ext uri="{FF2B5EF4-FFF2-40B4-BE49-F238E27FC236}">
                <a16:creationId xmlns:a16="http://schemas.microsoft.com/office/drawing/2014/main" id="{5346FD2D-596E-FF64-55B5-F8D16636226E}"/>
              </a:ext>
            </a:extLst>
          </p:cNvPr>
          <p:cNvSpPr>
            <a:spLocks/>
          </p:cNvSpPr>
          <p:nvPr/>
        </p:nvSpPr>
        <p:spPr bwMode="auto">
          <a:xfrm>
            <a:off x="4038600" y="3581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43">
            <a:extLst>
              <a:ext uri="{FF2B5EF4-FFF2-40B4-BE49-F238E27FC236}">
                <a16:creationId xmlns:a16="http://schemas.microsoft.com/office/drawing/2014/main" id="{36292B47-3CDD-4B20-D694-A43E8F9D8986}"/>
              </a:ext>
            </a:extLst>
          </p:cNvPr>
          <p:cNvSpPr>
            <a:spLocks/>
          </p:cNvSpPr>
          <p:nvPr/>
        </p:nvSpPr>
        <p:spPr bwMode="auto">
          <a:xfrm>
            <a:off x="5486400" y="3581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44">
            <a:extLst>
              <a:ext uri="{FF2B5EF4-FFF2-40B4-BE49-F238E27FC236}">
                <a16:creationId xmlns:a16="http://schemas.microsoft.com/office/drawing/2014/main" id="{A225FE9F-FA98-7B43-C39A-366D33A63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45">
            <a:extLst>
              <a:ext uri="{FF2B5EF4-FFF2-40B4-BE49-F238E27FC236}">
                <a16:creationId xmlns:a16="http://schemas.microsoft.com/office/drawing/2014/main" id="{CBE2ECCE-F9C5-256A-8557-B395C36F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95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57" name="Freeform 46">
            <a:extLst>
              <a:ext uri="{FF2B5EF4-FFF2-40B4-BE49-F238E27FC236}">
                <a16:creationId xmlns:a16="http://schemas.microsoft.com/office/drawing/2014/main" id="{1D2278CF-8656-196B-A9BF-A65355BCD5D0}"/>
              </a:ext>
            </a:extLst>
          </p:cNvPr>
          <p:cNvSpPr>
            <a:spLocks/>
          </p:cNvSpPr>
          <p:nvPr/>
        </p:nvSpPr>
        <p:spPr bwMode="auto">
          <a:xfrm>
            <a:off x="5943600" y="4419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47">
            <a:extLst>
              <a:ext uri="{FF2B5EF4-FFF2-40B4-BE49-F238E27FC236}">
                <a16:creationId xmlns:a16="http://schemas.microsoft.com/office/drawing/2014/main" id="{227B4871-1140-76AC-D6C1-192F0DD90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81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9" name="Freeform 48">
            <a:extLst>
              <a:ext uri="{FF2B5EF4-FFF2-40B4-BE49-F238E27FC236}">
                <a16:creationId xmlns:a16="http://schemas.microsoft.com/office/drawing/2014/main" id="{6021469A-92BC-FFB1-7003-DB048BC7EDCB}"/>
              </a:ext>
            </a:extLst>
          </p:cNvPr>
          <p:cNvSpPr>
            <a:spLocks/>
          </p:cNvSpPr>
          <p:nvPr/>
        </p:nvSpPr>
        <p:spPr bwMode="auto">
          <a:xfrm>
            <a:off x="3962400" y="5638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49">
            <a:extLst>
              <a:ext uri="{FF2B5EF4-FFF2-40B4-BE49-F238E27FC236}">
                <a16:creationId xmlns:a16="http://schemas.microsoft.com/office/drawing/2014/main" id="{59996E33-BFA3-C970-9A55-4D7D45E39D71}"/>
              </a:ext>
            </a:extLst>
          </p:cNvPr>
          <p:cNvSpPr>
            <a:spLocks/>
          </p:cNvSpPr>
          <p:nvPr/>
        </p:nvSpPr>
        <p:spPr bwMode="auto">
          <a:xfrm>
            <a:off x="4038600" y="5105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Freeform 50">
            <a:extLst>
              <a:ext uri="{FF2B5EF4-FFF2-40B4-BE49-F238E27FC236}">
                <a16:creationId xmlns:a16="http://schemas.microsoft.com/office/drawing/2014/main" id="{C8061327-A350-60DB-6F6B-21259998C28E}"/>
              </a:ext>
            </a:extLst>
          </p:cNvPr>
          <p:cNvSpPr>
            <a:spLocks/>
          </p:cNvSpPr>
          <p:nvPr/>
        </p:nvSpPr>
        <p:spPr bwMode="auto">
          <a:xfrm>
            <a:off x="5486400" y="5105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51">
            <a:extLst>
              <a:ext uri="{FF2B5EF4-FFF2-40B4-BE49-F238E27FC236}">
                <a16:creationId xmlns:a16="http://schemas.microsoft.com/office/drawing/2014/main" id="{3EFAB0E5-77A9-6911-26E8-85ED577B9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096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52">
            <a:extLst>
              <a:ext uri="{FF2B5EF4-FFF2-40B4-BE49-F238E27FC236}">
                <a16:creationId xmlns:a16="http://schemas.microsoft.com/office/drawing/2014/main" id="{8A55C049-8DF6-38D7-7590-D52B2662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19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64" name="Freeform 53">
            <a:extLst>
              <a:ext uri="{FF2B5EF4-FFF2-40B4-BE49-F238E27FC236}">
                <a16:creationId xmlns:a16="http://schemas.microsoft.com/office/drawing/2014/main" id="{8F113571-260D-FBC4-B875-4509417FC39A}"/>
              </a:ext>
            </a:extLst>
          </p:cNvPr>
          <p:cNvSpPr>
            <a:spLocks/>
          </p:cNvSpPr>
          <p:nvPr/>
        </p:nvSpPr>
        <p:spPr bwMode="auto">
          <a:xfrm>
            <a:off x="47244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Line 54">
            <a:extLst>
              <a:ext uri="{FF2B5EF4-FFF2-40B4-BE49-F238E27FC236}">
                <a16:creationId xmlns:a16="http://schemas.microsoft.com/office/drawing/2014/main" id="{FDF2C977-CC95-A53E-3E13-0CEBA0456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6" name="Freeform 60">
            <a:extLst>
              <a:ext uri="{FF2B5EF4-FFF2-40B4-BE49-F238E27FC236}">
                <a16:creationId xmlns:a16="http://schemas.microsoft.com/office/drawing/2014/main" id="{77370050-440E-5F6D-F414-EA34EFAA3B5B}"/>
              </a:ext>
            </a:extLst>
          </p:cNvPr>
          <p:cNvSpPr>
            <a:spLocks/>
          </p:cNvSpPr>
          <p:nvPr/>
        </p:nvSpPr>
        <p:spPr bwMode="auto">
          <a:xfrm>
            <a:off x="59436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61">
            <a:extLst>
              <a:ext uri="{FF2B5EF4-FFF2-40B4-BE49-F238E27FC236}">
                <a16:creationId xmlns:a16="http://schemas.microsoft.com/office/drawing/2014/main" id="{BBAB1D85-BB70-9FCA-6197-E2BBA675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68" name="Line 26">
            <a:extLst>
              <a:ext uri="{FF2B5EF4-FFF2-40B4-BE49-F238E27FC236}">
                <a16:creationId xmlns:a16="http://schemas.microsoft.com/office/drawing/2014/main" id="{F31C1A40-4A70-D6E3-3B6F-9BC9D479F3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038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Rectangle 62">
            <a:extLst>
              <a:ext uri="{FF2B5EF4-FFF2-40B4-BE49-F238E27FC236}">
                <a16:creationId xmlns:a16="http://schemas.microsoft.com/office/drawing/2014/main" id="{2724D7D0-3825-B523-28AC-B289D051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70" name="Rectangle 63">
            <a:extLst>
              <a:ext uri="{FF2B5EF4-FFF2-40B4-BE49-F238E27FC236}">
                <a16:creationId xmlns:a16="http://schemas.microsoft.com/office/drawing/2014/main" id="{457489E7-19FC-B52A-5BE9-F721EEA4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71" name="Line 28">
            <a:extLst>
              <a:ext uri="{FF2B5EF4-FFF2-40B4-BE49-F238E27FC236}">
                <a16:creationId xmlns:a16="http://schemas.microsoft.com/office/drawing/2014/main" id="{01028E98-28A0-FAD1-2C4A-BD4F0579B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3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27">
            <a:extLst>
              <a:ext uri="{FF2B5EF4-FFF2-40B4-BE49-F238E27FC236}">
                <a16:creationId xmlns:a16="http://schemas.microsoft.com/office/drawing/2014/main" id="{41FB91DB-D960-D008-2920-882929547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5562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64">
            <a:extLst>
              <a:ext uri="{FF2B5EF4-FFF2-40B4-BE49-F238E27FC236}">
                <a16:creationId xmlns:a16="http://schemas.microsoft.com/office/drawing/2014/main" id="{C8763451-B1C4-3315-0A6F-6E33CFFBB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429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4" name="Line 65">
            <a:extLst>
              <a:ext uri="{FF2B5EF4-FFF2-40B4-BE49-F238E27FC236}">
                <a16:creationId xmlns:a16="http://schemas.microsoft.com/office/drawing/2014/main" id="{427763BA-E3F0-1F4A-5F43-5F90A46EE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953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5" name="Rectangle 68">
            <a:extLst>
              <a:ext uri="{FF2B5EF4-FFF2-40B4-BE49-F238E27FC236}">
                <a16:creationId xmlns:a16="http://schemas.microsoft.com/office/drawing/2014/main" id="{63942400-E3B5-1509-3BB9-0A02389DE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 tail test</a:t>
            </a:r>
          </a:p>
        </p:txBody>
      </p:sp>
      <p:sp>
        <p:nvSpPr>
          <p:cNvPr id="22576" name="Rectangle 69">
            <a:extLst>
              <a:ext uri="{FF2B5EF4-FFF2-40B4-BE49-F238E27FC236}">
                <a16:creationId xmlns:a16="http://schemas.microsoft.com/office/drawing/2014/main" id="{59518F8E-EDCA-BEF4-A9CC-9F15A5AB5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198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Two tailed test</a:t>
            </a:r>
          </a:p>
        </p:txBody>
      </p:sp>
      <p:sp>
        <p:nvSpPr>
          <p:cNvPr id="22577" name="Rectangle 71">
            <a:extLst>
              <a:ext uri="{FF2B5EF4-FFF2-40B4-BE49-F238E27FC236}">
                <a16:creationId xmlns:a16="http://schemas.microsoft.com/office/drawing/2014/main" id="{F8708368-0995-D026-44C2-7D61C279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1524000" cy="10033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Rejection region is shaded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E5AA1E8-3CF6-A36B-4D9D-2CA54F906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5715000" cy="609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A5AACBC-E319-009B-F2B1-5C86E052A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108654E-29AF-5699-4E4A-1E3CD7810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16088"/>
            <a:ext cx="7848600" cy="45323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Type I Error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sz="2800" dirty="0"/>
              <a:t>Reject a true null hypothesis</a:t>
            </a:r>
          </a:p>
          <a:p>
            <a:pPr lvl="1" eaLnBrk="1" hangingPunct="1"/>
            <a:r>
              <a:rPr lang="en-US" altLang="en-US" sz="2800" dirty="0"/>
              <a:t>Considered a serious type of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The probability of Type I Error is </a:t>
            </a:r>
            <a:r>
              <a:rPr lang="en-US" altLang="en-US" sz="3200" b="1" dirty="0">
                <a:sym typeface="Symbol" panose="05050102010706020507" pitchFamily="18" charset="2"/>
              </a:rPr>
              <a:t>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800" dirty="0"/>
              <a:t>Called </a:t>
            </a:r>
            <a:r>
              <a:rPr lang="en-US" altLang="en-US" sz="2800" dirty="0">
                <a:solidFill>
                  <a:schemeClr val="folHlink"/>
                </a:solidFill>
              </a:rPr>
              <a:t>level of significance</a:t>
            </a:r>
            <a:r>
              <a:rPr lang="en-US" altLang="en-US" sz="2800" dirty="0"/>
              <a:t> of the test</a:t>
            </a:r>
          </a:p>
          <a:p>
            <a:pPr lvl="2" eaLnBrk="1" hangingPunct="1"/>
            <a:r>
              <a:rPr lang="en-US" altLang="en-US" sz="2800" dirty="0"/>
              <a:t>Set by researcher in advance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1972</TotalTime>
  <Pages>20</Pages>
  <Words>1538</Words>
  <Application>Microsoft Office PowerPoint</Application>
  <PresentationFormat>On-screen Show (4:3)</PresentationFormat>
  <Paragraphs>288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Wingdings</vt:lpstr>
      <vt:lpstr>Cambria Math</vt:lpstr>
      <vt:lpstr>Times New Roman</vt:lpstr>
      <vt:lpstr>Arial</vt:lpstr>
      <vt:lpstr>Symbol</vt:lpstr>
      <vt:lpstr>FrankRuehl</vt:lpstr>
      <vt:lpstr>Tahoma</vt:lpstr>
      <vt:lpstr>Lucida Bright</vt:lpstr>
      <vt:lpstr>PrenHall1</vt:lpstr>
      <vt:lpstr>Equation</vt:lpstr>
      <vt:lpstr>Clip</vt:lpstr>
      <vt:lpstr>PowerPoint Presentation</vt:lpstr>
      <vt:lpstr>Module Goals</vt:lpstr>
      <vt:lpstr>What is a Hypothesis?</vt:lpstr>
      <vt:lpstr>The Null Hypothesis, H0</vt:lpstr>
      <vt:lpstr>The Null Hypothesis, H0</vt:lpstr>
      <vt:lpstr>The Alternative Hypothesis, Ha</vt:lpstr>
      <vt:lpstr>Level of Significance,   </vt:lpstr>
      <vt:lpstr>Level of Significance  and the Rejection Region</vt:lpstr>
      <vt:lpstr>Errors in Making Decisions</vt:lpstr>
      <vt:lpstr>Errors in Making Decisions</vt:lpstr>
      <vt:lpstr>Outcomes and Probabilities</vt:lpstr>
      <vt:lpstr>Critical Value  Approach to Testing</vt:lpstr>
      <vt:lpstr>Lower Tail Tests</vt:lpstr>
      <vt:lpstr>Upper Tail Tests</vt:lpstr>
      <vt:lpstr>Two Tailed Tests</vt:lpstr>
      <vt:lpstr>Critical Value  Approach to Testing</vt:lpstr>
      <vt:lpstr>Calculating the Test Statistic</vt:lpstr>
      <vt:lpstr>Calculating the Test Statistic</vt:lpstr>
      <vt:lpstr>Calculating the Test Statistic</vt:lpstr>
      <vt:lpstr>Review: Steps in Hypothesis Testing</vt:lpstr>
      <vt:lpstr>Hypothesis Testing Example</vt:lpstr>
      <vt:lpstr>Hypothesis Testing Example</vt:lpstr>
      <vt:lpstr>Hypothesis Testing Example</vt:lpstr>
      <vt:lpstr>Hypothesis Testing Example</vt:lpstr>
      <vt:lpstr>Example: Upper Tail z Test  for Mean  ( Known)</vt:lpstr>
      <vt:lpstr>PowerPoint Presentation</vt:lpstr>
      <vt:lpstr>Example: Test Statistic</vt:lpstr>
      <vt:lpstr>Example: Decision</vt:lpstr>
      <vt:lpstr>Example Solution: Two-Tail Test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8</dc:subject>
  <dc:creator>Dirk Yandell</dc:creator>
  <cp:keywords/>
  <dc:description/>
  <cp:lastModifiedBy>Derek</cp:lastModifiedBy>
  <cp:revision>119</cp:revision>
  <cp:lastPrinted>1998-11-22T23:37:53Z</cp:lastPrinted>
  <dcterms:created xsi:type="dcterms:W3CDTF">2001-01-13T00:04:22Z</dcterms:created>
  <dcterms:modified xsi:type="dcterms:W3CDTF">2022-10-06T03:13:49Z</dcterms:modified>
</cp:coreProperties>
</file>