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746" r:id="rId2"/>
    <p:sldId id="262" r:id="rId3"/>
    <p:sldId id="303" r:id="rId4"/>
    <p:sldId id="355" r:id="rId5"/>
    <p:sldId id="356" r:id="rId6"/>
    <p:sldId id="304" r:id="rId7"/>
    <p:sldId id="269" r:id="rId8"/>
    <p:sldId id="267" r:id="rId9"/>
    <p:sldId id="261" r:id="rId10"/>
    <p:sldId id="360" r:id="rId11"/>
    <p:sldId id="270" r:id="rId12"/>
    <p:sldId id="271" r:id="rId13"/>
    <p:sldId id="264" r:id="rId14"/>
    <p:sldId id="357" r:id="rId15"/>
    <p:sldId id="274" r:id="rId16"/>
    <p:sldId id="361" r:id="rId17"/>
    <p:sldId id="397" r:id="rId18"/>
    <p:sldId id="407" r:id="rId19"/>
    <p:sldId id="747" r:id="rId20"/>
    <p:sldId id="362" r:id="rId21"/>
    <p:sldId id="279" r:id="rId22"/>
    <p:sldId id="280" r:id="rId23"/>
    <p:sldId id="281" r:id="rId24"/>
    <p:sldId id="364" r:id="rId25"/>
    <p:sldId id="394" r:id="rId26"/>
    <p:sldId id="283" r:id="rId27"/>
    <p:sldId id="365" r:id="rId28"/>
    <p:sldId id="276" r:id="rId29"/>
    <p:sldId id="277" r:id="rId30"/>
    <p:sldId id="300" r:id="rId31"/>
    <p:sldId id="400" r:id="rId32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FrankRuehl" panose="020E0503060101010101" pitchFamily="34" charset="-79"/>
      <p:regular r:id="rId36"/>
    </p:embeddedFont>
    <p:embeddedFont>
      <p:font typeface="Lucida Bright" panose="02040602050505020304" pitchFamily="18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0BD"/>
    <a:srgbClr val="F983C1"/>
    <a:srgbClr val="C1BAF8"/>
    <a:srgbClr val="BCF6CB"/>
    <a:srgbClr val="FFFFCC"/>
    <a:srgbClr val="CCFFFF"/>
    <a:srgbClr val="FFFFD1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6860" autoAdjust="0"/>
    <p:restoredTop sz="94660"/>
  </p:normalViewPr>
  <p:slideViewPr>
    <p:cSldViewPr>
      <p:cViewPr varScale="1">
        <p:scale>
          <a:sx n="114" d="100"/>
          <a:sy n="114" d="100"/>
        </p:scale>
        <p:origin x="23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54"/>
    </p:cViewPr>
  </p:sorterViewPr>
  <p:notesViewPr>
    <p:cSldViewPr>
      <p:cViewPr>
        <p:scale>
          <a:sx n="75" d="100"/>
          <a:sy n="75" d="100"/>
        </p:scale>
        <p:origin x="-2652" y="1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B3A3CF85-5FDC-96AA-D620-5754FAB40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824913"/>
            <a:ext cx="6705600" cy="2730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4099" name="Line 6">
            <a:extLst>
              <a:ext uri="{FF2B5EF4-FFF2-40B4-BE49-F238E27FC236}">
                <a16:creationId xmlns:a16="http://schemas.microsoft.com/office/drawing/2014/main" id="{4E159F5F-0D7F-6EE3-17D0-EAB70EDCD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381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Line 7">
            <a:extLst>
              <a:ext uri="{FF2B5EF4-FFF2-40B4-BE49-F238E27FC236}">
                <a16:creationId xmlns:a16="http://schemas.microsoft.com/office/drawing/2014/main" id="{F8D21784-612A-D2F3-6B5D-A9E75749D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9">
            <a:extLst>
              <a:ext uri="{FF2B5EF4-FFF2-40B4-BE49-F238E27FC236}">
                <a16:creationId xmlns:a16="http://schemas.microsoft.com/office/drawing/2014/main" id="{4D1140A4-1910-81EA-6BE7-67B9EAA8F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63"/>
            <a:ext cx="6715125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Module 7	</a:t>
            </a:r>
            <a:r>
              <a:rPr lang="en-US" altLang="en-US" sz="1200" b="1"/>
              <a:t>Student Lecture Notes</a:t>
            </a:r>
            <a:r>
              <a:rPr lang="en-US" altLang="en-US" sz="1200"/>
              <a:t>	 7-</a:t>
            </a:r>
            <a:fld id="{5449B3AA-FBF5-44F8-BFFF-8E2DB347F2AF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5E10A18-3C55-7A8B-39A1-F592EF3A55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429000"/>
            <a:ext cx="50292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8ECE4EB-9C1E-BA67-86B5-8E112822AD1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457200"/>
            <a:ext cx="4181475" cy="288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id="{77EC9C0D-DB8C-2D5C-2EA9-23C10F588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B84A52E2-A561-53BB-6C36-5A1202E81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7A850524-0107-A51E-4514-F8DB6CDB2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4429E388-73FE-351A-839B-A72E25733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8353CEC0-EEEB-E856-5F3E-21640C917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9">
            <a:extLst>
              <a:ext uri="{FF2B5EF4-FFF2-40B4-BE49-F238E27FC236}">
                <a16:creationId xmlns:a16="http://schemas.microsoft.com/office/drawing/2014/main" id="{4E6243B3-8234-1388-DA1C-E00CFB6AC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7BA1AC13-2FA2-4E0A-8A46-A8319E6A5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A3D4C4F3-3372-C3AE-B55A-CB5B429FC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9351E53C-1F8E-56C0-425F-99C6ABC34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D5CEEBCC-C939-C857-E19F-54223914F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>
            <a:extLst>
              <a:ext uri="{FF2B5EF4-FFF2-40B4-BE49-F238E27FC236}">
                <a16:creationId xmlns:a16="http://schemas.microsoft.com/office/drawing/2014/main" id="{5DC2615B-4AD1-D6EF-2342-59232EE25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405F763D-7262-18D6-47EE-63A95FF48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16">
            <a:extLst>
              <a:ext uri="{FF2B5EF4-FFF2-40B4-BE49-F238E27FC236}">
                <a16:creationId xmlns:a16="http://schemas.microsoft.com/office/drawing/2014/main" id="{BDB1D456-F556-B4D0-9424-22FB3F433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EA8B8D2F-B105-0C8C-8B37-6AD4B7BA4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18">
            <a:extLst>
              <a:ext uri="{FF2B5EF4-FFF2-40B4-BE49-F238E27FC236}">
                <a16:creationId xmlns:a16="http://schemas.microsoft.com/office/drawing/2014/main" id="{7E82AB2F-7851-67BE-D64F-FAD467502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4A9D73D2-4B9B-5516-18FE-1AA902396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05D56C62-735E-2357-A6BF-63A63EC26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21">
            <a:extLst>
              <a:ext uri="{FF2B5EF4-FFF2-40B4-BE49-F238E27FC236}">
                <a16:creationId xmlns:a16="http://schemas.microsoft.com/office/drawing/2014/main" id="{80A2C22B-419C-561D-B95A-977630576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Line 22">
            <a:extLst>
              <a:ext uri="{FF2B5EF4-FFF2-40B4-BE49-F238E27FC236}">
                <a16:creationId xmlns:a16="http://schemas.microsoft.com/office/drawing/2014/main" id="{64BDEF10-86D0-D4E7-58E1-D6888341B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381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BC6FD882-A02B-0520-A9EF-EFCA3E10F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8824913"/>
            <a:ext cx="6702425" cy="2413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1000" dirty="0"/>
              <a:t>Business Statistics: A Decision-Making Approach, 6e	© 2005 Prentice-Hall, Inc.</a:t>
            </a:r>
          </a:p>
        </p:txBody>
      </p:sp>
      <p:sp>
        <p:nvSpPr>
          <p:cNvPr id="3096" name="Line 24">
            <a:extLst>
              <a:ext uri="{FF2B5EF4-FFF2-40B4-BE49-F238E27FC236}">
                <a16:creationId xmlns:a16="http://schemas.microsoft.com/office/drawing/2014/main" id="{C340C9C6-B3CE-E3DF-72DF-04D7A8BD1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Rectangle 25">
            <a:extLst>
              <a:ext uri="{FF2B5EF4-FFF2-40B4-BE49-F238E27FC236}">
                <a16:creationId xmlns:a16="http://schemas.microsoft.com/office/drawing/2014/main" id="{DE548560-9592-C6D3-2F10-508D7C1DD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61913"/>
            <a:ext cx="6702425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Module 7	</a:t>
            </a:r>
            <a:r>
              <a:rPr lang="en-US" altLang="en-US" sz="1200" b="1"/>
              <a:t>Instructor Notes</a:t>
            </a:r>
            <a:r>
              <a:rPr lang="en-US" altLang="en-US" sz="1200"/>
              <a:t>	7-</a:t>
            </a:r>
            <a:fld id="{F3BA7FD5-B4CB-42CA-A4BA-0396BCC6B417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E1BE00EB-DB7D-6A9C-405E-16C9F4C4DB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457200"/>
            <a:ext cx="3851275" cy="2889250"/>
          </a:xfrm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2D9F46C-BFC1-5AB6-2D57-79FD9D246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90D9834-E78B-1121-BEE1-472ECDA2B1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3A1424-388F-4120-938A-AFAFAA532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077200" cy="1447800"/>
          </a:xfrm>
          <a:prstGeom prst="rect">
            <a:avLst/>
          </a:prstGeom>
          <a:noFill/>
          <a:ln>
            <a:noFill/>
          </a:ln>
        </p:spPr>
        <p:txBody>
          <a:bodyPr lIns="85342" tIns="42672" rIns="85342" bIns="42672"/>
          <a:lstStyle>
            <a:lvl1pPr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69AAE3-FDD6-7395-A053-69AA13CAA8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7-</a:t>
            </a:r>
            <a:fld id="{9E7F279B-DB08-4DD0-932C-4CF0A26887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B003961-50FE-1881-6C28-46CEF899D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9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37F4186-B3AE-5431-2969-CDA0213B90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7-</a:t>
            </a:r>
            <a:fld id="{44F3FC84-5F12-453D-B17D-DB82DE0BAD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1C6609B-0040-5C82-86D7-E7353687A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72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0193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055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CEB343C-3ADC-01AC-3250-C443613E21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7-</a:t>
            </a:r>
            <a:fld id="{1B138DB7-F5F1-4EDF-98A2-1DFA5DB3CE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9F95793-5AAD-23C6-5D56-48D96B220B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47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5DE13CB-A0F6-386F-7557-5B77A3F2E1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7-</a:t>
            </a:r>
            <a:fld id="{C24D44CA-21B1-4633-8EF0-8B346D68B7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BD5ECE5-FCDF-286F-64F3-55AFFAACC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58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6FD49D8-3179-E36D-8B18-316814DF69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7-</a:t>
            </a:r>
            <a:fld id="{C4D486AA-A186-42F6-92EA-7C98FB5A61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15FB468-63DA-01FF-EB15-27F7594DAA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91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58A7240-2E77-DE92-1BF9-7837B86598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7-</a:t>
            </a:r>
            <a:fld id="{16258E6F-1DEF-42A8-ABB3-A75A3B241D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9963EDA-2DAC-C9BB-BB9B-D1906A068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13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30EAA49-AF83-90BF-86F3-79FBDC1D84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7-</a:t>
            </a:r>
            <a:fld id="{C75AE1DF-9FE7-4BC8-ADCB-F9F8F83DAB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8EB6D711-D0A1-7D1B-10BA-626AF01CB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34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E09FC95-E9BE-94AB-71AE-D10A733170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7-</a:t>
            </a:r>
            <a:fld id="{5E7E46C0-7FEC-4788-B30D-A9B948278F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E364D13-0E6E-4304-3634-5D6FFFC54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99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C557C98A-95A3-4F6D-6307-50C6E9F6D3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7-</a:t>
            </a:r>
            <a:fld id="{C80CC8FA-9F7D-463F-B4E8-5CFE4094AF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3A9106A8-89FE-B9C5-E340-975F9BA27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98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BDCEDC0-7C6C-2AE0-B60C-32C1BD6C80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7-</a:t>
            </a:r>
            <a:fld id="{5FCA8A55-7E0F-482E-9887-9E112C3A08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BD2A0EC-E656-F373-2AE9-EB67EC1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66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AC59592-9FAF-8CA5-835F-921D57A68E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7-</a:t>
            </a:r>
            <a:fld id="{8BF58C37-0798-4301-B8CF-909AAB4311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B6BFA10-8B35-3636-0C5D-205BE26D8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5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1426DD48-5BCD-9DE4-C8C7-85A2784A3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93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1B70D56B-DE44-E58D-28E8-1C202F8C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BFA6DDE7-2F05-3B46-0108-DD03AA4EE6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09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Chap 7-</a:t>
            </a:r>
            <a:fld id="{B400FC63-4DBA-4621-9853-228B1F6377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3">
            <a:extLst>
              <a:ext uri="{FF2B5EF4-FFF2-40B4-BE49-F238E27FC236}">
                <a16:creationId xmlns:a16="http://schemas.microsoft.com/office/drawing/2014/main" id="{5109DE6B-F86F-C5A7-4686-76D5065278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4" name="Rectangle 14">
            <a:extLst>
              <a:ext uri="{FF2B5EF4-FFF2-40B4-BE49-F238E27FC236}">
                <a16:creationId xmlns:a16="http://schemas.microsoft.com/office/drawing/2014/main" id="{3460C476-1E60-8597-E96E-3DF1AECDDD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46482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sldNum="0" hdr="0" ft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F1AFE39-F868-F52A-EFA0-1A0B1E2DFD69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41E655-3DEB-B295-8708-43A29A12712F}"/>
              </a:ext>
            </a:extLst>
          </p:cNvPr>
          <p:cNvSpPr txBox="1">
            <a:spLocks/>
          </p:cNvSpPr>
          <p:nvPr/>
        </p:nvSpPr>
        <p:spPr>
          <a:xfrm>
            <a:off x="1804545" y="600666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33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CSUSM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9AA265D-7C40-8CBA-B6A4-F2DF52FAFA62}"/>
              </a:ext>
            </a:extLst>
          </p:cNvPr>
          <p:cNvSpPr txBox="1">
            <a:spLocks noChangeAspect="1"/>
          </p:cNvSpPr>
          <p:nvPr/>
        </p:nvSpPr>
        <p:spPr>
          <a:xfrm>
            <a:off x="-76200" y="2819400"/>
            <a:ext cx="8915400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6600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Estimating Population Parameters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01EB029-D149-020C-6872-057F58EF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762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/>
              <a:t>Confidence Level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FFBF0A0-29A4-5CCA-CCAD-95F41D5AA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1628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/>
              <a:t>Confidence Level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3200"/>
              <a:t>Confidence in which the interval will contain the unknown population parameter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A percentage (less than 100%)</a:t>
            </a:r>
          </a:p>
          <a:p>
            <a:pPr eaLnBrk="1" hangingPunct="1"/>
            <a:r>
              <a:rPr lang="en-US" altLang="en-US" sz="3200"/>
              <a:t>Suppose confidence level = 95%   </a:t>
            </a:r>
          </a:p>
          <a:p>
            <a:pPr eaLnBrk="1" hangingPunct="1"/>
            <a:r>
              <a:rPr lang="en-US" altLang="en-US" sz="3200"/>
              <a:t>Also written (1 - </a:t>
            </a:r>
            <a:r>
              <a:rPr lang="en-US" altLang="en-US" sz="3200">
                <a:sym typeface="Symbol" panose="05050102010706020507" pitchFamily="18" charset="2"/>
              </a:rPr>
              <a:t></a:t>
            </a:r>
            <a:r>
              <a:rPr lang="en-US" altLang="en-US" sz="3200"/>
              <a:t>) = .95</a:t>
            </a:r>
            <a:endParaRPr lang="el-GR" altLang="en-US" sz="3200"/>
          </a:p>
          <a:p>
            <a:pPr eaLnBrk="1" hangingPunct="1">
              <a:spcBef>
                <a:spcPct val="50000"/>
              </a:spcBef>
            </a:pPr>
            <a:endParaRPr lang="en-US" altLang="en-US" sz="3200"/>
          </a:p>
          <a:p>
            <a:pPr eaLnBrk="1" hangingPunct="1"/>
            <a:endParaRPr lang="en-US" alt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AAF4072-6CA8-69A6-30AB-AD097F249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</a:t>
            </a:r>
          </a:p>
        </p:txBody>
      </p:sp>
      <p:sp>
        <p:nvSpPr>
          <p:cNvPr id="15363" name="Freeform 4">
            <a:extLst>
              <a:ext uri="{FF2B5EF4-FFF2-40B4-BE49-F238E27FC236}">
                <a16:creationId xmlns:a16="http://schemas.microsoft.com/office/drawing/2014/main" id="{29CC89B2-9EA2-6704-B53B-5394A277EA88}"/>
              </a:ext>
            </a:extLst>
          </p:cNvPr>
          <p:cNvSpPr>
            <a:spLocks/>
          </p:cNvSpPr>
          <p:nvPr/>
        </p:nvSpPr>
        <p:spPr bwMode="auto">
          <a:xfrm>
            <a:off x="3754438" y="2906713"/>
            <a:ext cx="1819275" cy="979487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0D161A13-D81B-204E-9670-18FFBF573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2951163"/>
            <a:ext cx="18367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Mean</a:t>
            </a:r>
          </a:p>
        </p:txBody>
      </p:sp>
      <p:sp>
        <p:nvSpPr>
          <p:cNvPr id="15365" name="Freeform 9">
            <a:extLst>
              <a:ext uri="{FF2B5EF4-FFF2-40B4-BE49-F238E27FC236}">
                <a16:creationId xmlns:a16="http://schemas.microsoft.com/office/drawing/2014/main" id="{8A0BA145-72A1-A471-14BA-790DC32B00D7}"/>
              </a:ext>
            </a:extLst>
          </p:cNvPr>
          <p:cNvSpPr>
            <a:spLocks/>
          </p:cNvSpPr>
          <p:nvPr/>
        </p:nvSpPr>
        <p:spPr bwMode="auto">
          <a:xfrm>
            <a:off x="4822825" y="4495800"/>
            <a:ext cx="1814513" cy="1179513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Rectangle 11">
            <a:extLst>
              <a:ext uri="{FF2B5EF4-FFF2-40B4-BE49-F238E27FC236}">
                <a16:creationId xmlns:a16="http://schemas.microsoft.com/office/drawing/2014/main" id="{B30DD33F-10C3-4AE3-D525-3ECAB1F40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238" y="4857750"/>
            <a:ext cx="1927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>
                <a:cs typeface="Arial" panose="020B0604020202020204" pitchFamily="34" charset="0"/>
              </a:rPr>
              <a:t>σ</a:t>
            </a:r>
            <a:r>
              <a:rPr lang="en-US" altLang="en-US" sz="2400" b="1">
                <a:cs typeface="Arial" panose="020B0604020202020204" pitchFamily="34" charset="0"/>
              </a:rPr>
              <a:t> </a:t>
            </a:r>
            <a:r>
              <a:rPr lang="en-US" altLang="en-US" sz="2400" b="1"/>
              <a:t>Unknown</a:t>
            </a:r>
          </a:p>
        </p:txBody>
      </p:sp>
      <p:sp>
        <p:nvSpPr>
          <p:cNvPr id="15367" name="Freeform 13">
            <a:extLst>
              <a:ext uri="{FF2B5EF4-FFF2-40B4-BE49-F238E27FC236}">
                <a16:creationId xmlns:a16="http://schemas.microsoft.com/office/drawing/2014/main" id="{94BAED71-B1C4-B0C6-F580-101C24A1D958}"/>
              </a:ext>
            </a:extLst>
          </p:cNvPr>
          <p:cNvSpPr>
            <a:spLocks/>
          </p:cNvSpPr>
          <p:nvPr/>
        </p:nvSpPr>
        <p:spPr bwMode="auto">
          <a:xfrm>
            <a:off x="3657600" y="1676400"/>
            <a:ext cx="19812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Rectangle 14">
            <a:extLst>
              <a:ext uri="{FF2B5EF4-FFF2-40B4-BE49-F238E27FC236}">
                <a16:creationId xmlns:a16="http://schemas.microsoft.com/office/drawing/2014/main" id="{197D392D-91AB-0CA5-7743-B2202A1EE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52600"/>
            <a:ext cx="18399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Confidence</a:t>
            </a:r>
          </a:p>
        </p:txBody>
      </p:sp>
      <p:sp>
        <p:nvSpPr>
          <p:cNvPr id="15369" name="Rectangle 15">
            <a:extLst>
              <a:ext uri="{FF2B5EF4-FFF2-40B4-BE49-F238E27FC236}">
                <a16:creationId xmlns:a16="http://schemas.microsoft.com/office/drawing/2014/main" id="{9E33B9CF-41F2-01DD-EFA6-509D9E0A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116138"/>
            <a:ext cx="1435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Intervals</a:t>
            </a:r>
          </a:p>
        </p:txBody>
      </p:sp>
      <p:sp>
        <p:nvSpPr>
          <p:cNvPr id="15370" name="Freeform 24">
            <a:extLst>
              <a:ext uri="{FF2B5EF4-FFF2-40B4-BE49-F238E27FC236}">
                <a16:creationId xmlns:a16="http://schemas.microsoft.com/office/drawing/2014/main" id="{7CE90C8A-63B8-3174-FA57-840A0DEF0BEA}"/>
              </a:ext>
            </a:extLst>
          </p:cNvPr>
          <p:cNvSpPr>
            <a:spLocks/>
          </p:cNvSpPr>
          <p:nvPr/>
        </p:nvSpPr>
        <p:spPr bwMode="auto">
          <a:xfrm>
            <a:off x="2674938" y="4506913"/>
            <a:ext cx="1724025" cy="1179512"/>
          </a:xfrm>
          <a:custGeom>
            <a:avLst/>
            <a:gdLst>
              <a:gd name="T0" fmla="*/ 0 w 1086"/>
              <a:gd name="T1" fmla="*/ 2147483646 h 743"/>
              <a:gd name="T2" fmla="*/ 2147483646 w 1086"/>
              <a:gd name="T3" fmla="*/ 2147483646 h 743"/>
              <a:gd name="T4" fmla="*/ 2147483646 w 1086"/>
              <a:gd name="T5" fmla="*/ 0 h 743"/>
              <a:gd name="T6" fmla="*/ 0 w 1086"/>
              <a:gd name="T7" fmla="*/ 0 h 743"/>
              <a:gd name="T8" fmla="*/ 0 w 1086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FFFCC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Rectangle 26">
            <a:extLst>
              <a:ext uri="{FF2B5EF4-FFF2-40B4-BE49-F238E27FC236}">
                <a16:creationId xmlns:a16="http://schemas.microsoft.com/office/drawing/2014/main" id="{96E9F8A8-CEAF-31EC-3DF3-57FE63BA3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4841875"/>
            <a:ext cx="1571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>
                <a:cs typeface="Arial" panose="020B0604020202020204" pitchFamily="34" charset="0"/>
              </a:rPr>
              <a:t>σ</a:t>
            </a:r>
            <a:r>
              <a:rPr lang="en-US" altLang="en-US" sz="2400" b="1">
                <a:cs typeface="Arial" panose="020B0604020202020204" pitchFamily="34" charset="0"/>
              </a:rPr>
              <a:t> </a:t>
            </a:r>
            <a:r>
              <a:rPr lang="en-US" altLang="en-US" sz="2400" b="1"/>
              <a:t>Known</a:t>
            </a:r>
          </a:p>
        </p:txBody>
      </p:sp>
      <p:sp>
        <p:nvSpPr>
          <p:cNvPr id="15372" name="Rectangle 27">
            <a:extLst>
              <a:ext uri="{FF2B5EF4-FFF2-40B4-BE49-F238E27FC236}">
                <a16:creationId xmlns:a16="http://schemas.microsoft.com/office/drawing/2014/main" id="{6391E8B6-4B5E-C131-4493-165F40FA3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3879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5373" name="Line 28">
            <a:extLst>
              <a:ext uri="{FF2B5EF4-FFF2-40B4-BE49-F238E27FC236}">
                <a16:creationId xmlns:a16="http://schemas.microsoft.com/office/drawing/2014/main" id="{832DDC64-B66E-9374-FADF-3DCB60C05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4" name="Line 32">
            <a:extLst>
              <a:ext uri="{FF2B5EF4-FFF2-40B4-BE49-F238E27FC236}">
                <a16:creationId xmlns:a16="http://schemas.microsoft.com/office/drawing/2014/main" id="{A6E5CB15-CF5F-6566-2C48-44040A018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3886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5" name="Line 33">
            <a:extLst>
              <a:ext uri="{FF2B5EF4-FFF2-40B4-BE49-F238E27FC236}">
                <a16:creationId xmlns:a16="http://schemas.microsoft.com/office/drawing/2014/main" id="{077FE0D1-E8C5-A14A-0710-F8965BD9D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41148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6" name="Line 34">
            <a:extLst>
              <a:ext uri="{FF2B5EF4-FFF2-40B4-BE49-F238E27FC236}">
                <a16:creationId xmlns:a16="http://schemas.microsoft.com/office/drawing/2014/main" id="{D6FE929F-D80B-DDD1-65F7-67BC61798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5" y="4114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7" name="Line 35">
            <a:extLst>
              <a:ext uri="{FF2B5EF4-FFF2-40B4-BE49-F238E27FC236}">
                <a16:creationId xmlns:a16="http://schemas.microsoft.com/office/drawing/2014/main" id="{AA35BCBD-C04C-514F-909E-172BF7D46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2775" y="4114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B9E8137-E033-352C-ED20-0C3C19ACC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Confidence Interval for </a:t>
            </a: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br>
              <a:rPr lang="en-US" altLang="en-US"/>
            </a:br>
            <a:r>
              <a:rPr lang="en-US" altLang="en-US"/>
              <a:t>(</a:t>
            </a: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n-US"/>
              <a:t>  Known)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044415A-FDDF-F346-406C-83D44BBFF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3200400"/>
          </a:xfrm>
        </p:spPr>
        <p:txBody>
          <a:bodyPr/>
          <a:lstStyle/>
          <a:p>
            <a:pPr eaLnBrk="1" hangingPunct="1"/>
            <a:r>
              <a:rPr lang="en-US" altLang="en-US"/>
              <a:t>Assumptions</a:t>
            </a:r>
          </a:p>
          <a:p>
            <a:pPr lvl="1" eaLnBrk="1" hangingPunct="1"/>
            <a:r>
              <a:rPr lang="en-US" altLang="en-US" sz="2800"/>
              <a:t>Population standard deviation </a:t>
            </a:r>
            <a:r>
              <a:rPr lang="el-GR" altLang="en-US" sz="2800">
                <a:cs typeface="Arial" panose="020B0604020202020204" pitchFamily="34" charset="0"/>
                <a:sym typeface="Symbol" panose="05050102010706020507" pitchFamily="18" charset="2"/>
              </a:rPr>
              <a:t>σ</a:t>
            </a:r>
            <a:r>
              <a:rPr lang="en-US" altLang="en-US" sz="2800">
                <a:sym typeface="Symbol" panose="05050102010706020507" pitchFamily="18" charset="2"/>
              </a:rPr>
              <a:t> </a:t>
            </a:r>
            <a:r>
              <a:rPr lang="en-US" altLang="en-US" sz="2800"/>
              <a:t>is known</a:t>
            </a:r>
          </a:p>
          <a:p>
            <a:pPr lvl="1" eaLnBrk="1" hangingPunct="1"/>
            <a:r>
              <a:rPr lang="en-US" altLang="en-US" sz="2800"/>
              <a:t>Population is normally distributed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>
                <a:solidFill>
                  <a:schemeClr val="folHlink"/>
                </a:solidFill>
              </a:rPr>
              <a:t>Confidence interval estimate</a:t>
            </a:r>
            <a:r>
              <a:rPr lang="en-US" altLang="en-US"/>
              <a:t> </a:t>
            </a:r>
          </a:p>
        </p:txBody>
      </p:sp>
      <p:graphicFrame>
        <p:nvGraphicFramePr>
          <p:cNvPr id="16388" name="Object 6">
            <a:extLst>
              <a:ext uri="{FF2B5EF4-FFF2-40B4-BE49-F238E27FC236}">
                <a16:creationId xmlns:a16="http://schemas.microsoft.com/office/drawing/2014/main" id="{DCC0F161-E400-2DAB-135D-5961EAD47C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5285" imgH="677109" progId="Equation.DSMT4">
                  <p:embed/>
                </p:oleObj>
              </mc:Choice>
              <mc:Fallback>
                <p:oleObj name="Equation" r:id="rId2" imgW="435285" imgH="67710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8">
            <a:extLst>
              <a:ext uri="{FF2B5EF4-FFF2-40B4-BE49-F238E27FC236}">
                <a16:creationId xmlns:a16="http://schemas.microsoft.com/office/drawing/2014/main" id="{F0B782EC-7F74-E085-6115-A4763DA3E0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648200"/>
          <a:ext cx="30480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419100" progId="Equation.3">
                  <p:embed/>
                </p:oleObj>
              </mc:Choice>
              <mc:Fallback>
                <p:oleObj name="Equation" r:id="rId4" imgW="7366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3048000" cy="17335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43">
            <a:extLst>
              <a:ext uri="{FF2B5EF4-FFF2-40B4-BE49-F238E27FC236}">
                <a16:creationId xmlns:a16="http://schemas.microsoft.com/office/drawing/2014/main" id="{AA743E75-C356-FC50-BCFF-41DAF6706F71}"/>
              </a:ext>
            </a:extLst>
          </p:cNvPr>
          <p:cNvSpPr>
            <a:spLocks/>
          </p:cNvSpPr>
          <p:nvPr/>
        </p:nvSpPr>
        <p:spPr bwMode="auto">
          <a:xfrm>
            <a:off x="2667000" y="3452813"/>
            <a:ext cx="3886200" cy="1728787"/>
          </a:xfrm>
          <a:custGeom>
            <a:avLst/>
            <a:gdLst>
              <a:gd name="T0" fmla="*/ 0 w 2448"/>
              <a:gd name="T1" fmla="*/ 2147483646 h 1089"/>
              <a:gd name="T2" fmla="*/ 0 w 2448"/>
              <a:gd name="T3" fmla="*/ 2147483646 h 1089"/>
              <a:gd name="T4" fmla="*/ 2147483646 w 2448"/>
              <a:gd name="T5" fmla="*/ 2147483646 h 1089"/>
              <a:gd name="T6" fmla="*/ 2147483646 w 2448"/>
              <a:gd name="T7" fmla="*/ 2147483646 h 1089"/>
              <a:gd name="T8" fmla="*/ 2147483646 w 2448"/>
              <a:gd name="T9" fmla="*/ 2147483646 h 1089"/>
              <a:gd name="T10" fmla="*/ 2147483646 w 2448"/>
              <a:gd name="T11" fmla="*/ 2147483646 h 1089"/>
              <a:gd name="T12" fmla="*/ 2147483646 w 2448"/>
              <a:gd name="T13" fmla="*/ 2147483646 h 1089"/>
              <a:gd name="T14" fmla="*/ 2147483646 w 2448"/>
              <a:gd name="T15" fmla="*/ 2147483646 h 1089"/>
              <a:gd name="T16" fmla="*/ 2147483646 w 2448"/>
              <a:gd name="T17" fmla="*/ 2147483646 h 1089"/>
              <a:gd name="T18" fmla="*/ 2147483646 w 2448"/>
              <a:gd name="T19" fmla="*/ 2147483646 h 1089"/>
              <a:gd name="T20" fmla="*/ 2147483646 w 2448"/>
              <a:gd name="T21" fmla="*/ 2147483646 h 1089"/>
              <a:gd name="T22" fmla="*/ 2147483646 w 2448"/>
              <a:gd name="T23" fmla="*/ 2147483646 h 1089"/>
              <a:gd name="T24" fmla="*/ 2147483646 w 2448"/>
              <a:gd name="T25" fmla="*/ 0 h 1089"/>
              <a:gd name="T26" fmla="*/ 2147483646 w 2448"/>
              <a:gd name="T27" fmla="*/ 2147483646 h 1089"/>
              <a:gd name="T28" fmla="*/ 2147483646 w 2448"/>
              <a:gd name="T29" fmla="*/ 2147483646 h 1089"/>
              <a:gd name="T30" fmla="*/ 2147483646 w 2448"/>
              <a:gd name="T31" fmla="*/ 2147483646 h 1089"/>
              <a:gd name="T32" fmla="*/ 2147483646 w 2448"/>
              <a:gd name="T33" fmla="*/ 2147483646 h 1089"/>
              <a:gd name="T34" fmla="*/ 2147483646 w 2448"/>
              <a:gd name="T35" fmla="*/ 2147483646 h 1089"/>
              <a:gd name="T36" fmla="*/ 2147483646 w 2448"/>
              <a:gd name="T37" fmla="*/ 2147483646 h 1089"/>
              <a:gd name="T38" fmla="*/ 2147483646 w 2448"/>
              <a:gd name="T39" fmla="*/ 2147483646 h 1089"/>
              <a:gd name="T40" fmla="*/ 2147483646 w 2448"/>
              <a:gd name="T41" fmla="*/ 2147483646 h 1089"/>
              <a:gd name="T42" fmla="*/ 2147483646 w 2448"/>
              <a:gd name="T43" fmla="*/ 2147483646 h 1089"/>
              <a:gd name="T44" fmla="*/ 2147483646 w 2448"/>
              <a:gd name="T45" fmla="*/ 2147483646 h 1089"/>
              <a:gd name="T46" fmla="*/ 2147483646 w 2448"/>
              <a:gd name="T47" fmla="*/ 2147483646 h 1089"/>
              <a:gd name="T48" fmla="*/ 2147483646 w 2448"/>
              <a:gd name="T49" fmla="*/ 2147483646 h 1089"/>
              <a:gd name="T50" fmla="*/ 2147483646 w 2448"/>
              <a:gd name="T51" fmla="*/ 2147483646 h 1089"/>
              <a:gd name="T52" fmla="*/ 0 w 2448"/>
              <a:gd name="T53" fmla="*/ 2147483646 h 108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448"/>
              <a:gd name="T82" fmla="*/ 0 h 1089"/>
              <a:gd name="T83" fmla="*/ 2448 w 2448"/>
              <a:gd name="T84" fmla="*/ 1089 h 108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448" h="1089">
                <a:moveTo>
                  <a:pt x="0" y="1089"/>
                </a:moveTo>
                <a:lnTo>
                  <a:pt x="0" y="897"/>
                </a:lnTo>
                <a:lnTo>
                  <a:pt x="96" y="849"/>
                </a:lnTo>
                <a:lnTo>
                  <a:pt x="240" y="753"/>
                </a:lnTo>
                <a:lnTo>
                  <a:pt x="396" y="618"/>
                </a:lnTo>
                <a:lnTo>
                  <a:pt x="558" y="450"/>
                </a:lnTo>
                <a:lnTo>
                  <a:pt x="681" y="324"/>
                </a:lnTo>
                <a:lnTo>
                  <a:pt x="762" y="246"/>
                </a:lnTo>
                <a:lnTo>
                  <a:pt x="837" y="162"/>
                </a:lnTo>
                <a:lnTo>
                  <a:pt x="912" y="129"/>
                </a:lnTo>
                <a:lnTo>
                  <a:pt x="936" y="90"/>
                </a:lnTo>
                <a:lnTo>
                  <a:pt x="1077" y="18"/>
                </a:lnTo>
                <a:lnTo>
                  <a:pt x="1197" y="0"/>
                </a:lnTo>
                <a:lnTo>
                  <a:pt x="1293" y="15"/>
                </a:lnTo>
                <a:lnTo>
                  <a:pt x="1344" y="33"/>
                </a:lnTo>
                <a:lnTo>
                  <a:pt x="1440" y="81"/>
                </a:lnTo>
                <a:lnTo>
                  <a:pt x="1578" y="192"/>
                </a:lnTo>
                <a:lnTo>
                  <a:pt x="1728" y="321"/>
                </a:lnTo>
                <a:lnTo>
                  <a:pt x="1824" y="417"/>
                </a:lnTo>
                <a:lnTo>
                  <a:pt x="1905" y="501"/>
                </a:lnTo>
                <a:lnTo>
                  <a:pt x="2016" y="609"/>
                </a:lnTo>
                <a:lnTo>
                  <a:pt x="2124" y="699"/>
                </a:lnTo>
                <a:lnTo>
                  <a:pt x="2235" y="786"/>
                </a:lnTo>
                <a:lnTo>
                  <a:pt x="2361" y="858"/>
                </a:lnTo>
                <a:lnTo>
                  <a:pt x="2448" y="897"/>
                </a:lnTo>
                <a:lnTo>
                  <a:pt x="2448" y="1089"/>
                </a:lnTo>
                <a:lnTo>
                  <a:pt x="0" y="1089"/>
                </a:lnTo>
                <a:close/>
              </a:path>
            </a:pathLst>
          </a:cu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FAC7E71-BF85-49D2-A8A3-8E3E729F1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Finding the Critical Value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E38D913-1CA6-F054-B282-B2388E407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2700"/>
              <a:t>Consider a 95% confidence interval:</a:t>
            </a:r>
          </a:p>
        </p:txBody>
      </p:sp>
      <p:sp>
        <p:nvSpPr>
          <p:cNvPr id="17413" name="Freeform 5">
            <a:extLst>
              <a:ext uri="{FF2B5EF4-FFF2-40B4-BE49-F238E27FC236}">
                <a16:creationId xmlns:a16="http://schemas.microsoft.com/office/drawing/2014/main" id="{C2A376EB-1D4C-C60C-BD50-7589E35AC1F5}"/>
              </a:ext>
            </a:extLst>
          </p:cNvPr>
          <p:cNvSpPr>
            <a:spLocks/>
          </p:cNvSpPr>
          <p:nvPr/>
        </p:nvSpPr>
        <p:spPr bwMode="auto">
          <a:xfrm>
            <a:off x="4552950" y="3457575"/>
            <a:ext cx="3143250" cy="1647825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Freeform 6">
            <a:extLst>
              <a:ext uri="{FF2B5EF4-FFF2-40B4-BE49-F238E27FC236}">
                <a16:creationId xmlns:a16="http://schemas.microsoft.com/office/drawing/2014/main" id="{01D6FF82-EC2F-0824-F5A4-9BFC71C6216E}"/>
              </a:ext>
            </a:extLst>
          </p:cNvPr>
          <p:cNvSpPr>
            <a:spLocks/>
          </p:cNvSpPr>
          <p:nvPr/>
        </p:nvSpPr>
        <p:spPr bwMode="auto">
          <a:xfrm>
            <a:off x="1600200" y="3457575"/>
            <a:ext cx="2954338" cy="1647825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60C57D0B-6391-103A-CE83-D73765AD6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763" y="375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8">
            <a:extLst>
              <a:ext uri="{FF2B5EF4-FFF2-40B4-BE49-F238E27FC236}">
                <a16:creationId xmlns:a16="http://schemas.microsoft.com/office/drawing/2014/main" id="{B006283B-852D-3073-7C07-0F1333B21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763" y="387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58CF88BC-6FC1-F46C-D5BB-2C427D4B9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763" y="399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0">
            <a:extLst>
              <a:ext uri="{FF2B5EF4-FFF2-40B4-BE49-F238E27FC236}">
                <a16:creationId xmlns:a16="http://schemas.microsoft.com/office/drawing/2014/main" id="{FCF24C6C-6C13-10C6-2BB3-9432AC19B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763" y="411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1">
            <a:extLst>
              <a:ext uri="{FF2B5EF4-FFF2-40B4-BE49-F238E27FC236}">
                <a16:creationId xmlns:a16="http://schemas.microsoft.com/office/drawing/2014/main" id="{0DB2D65A-FA20-DAEF-F195-D579E81F0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763" y="423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2">
            <a:extLst>
              <a:ext uri="{FF2B5EF4-FFF2-40B4-BE49-F238E27FC236}">
                <a16:creationId xmlns:a16="http://schemas.microsoft.com/office/drawing/2014/main" id="{0F7C3693-1349-7B83-7219-4886D46ED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763" y="435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3">
            <a:extLst>
              <a:ext uri="{FF2B5EF4-FFF2-40B4-BE49-F238E27FC236}">
                <a16:creationId xmlns:a16="http://schemas.microsoft.com/office/drawing/2014/main" id="{077EDA9C-1914-6A5D-591A-34470C242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763" y="447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FF7F7AEA-147B-B86A-AFF9-6881AE20D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3903663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23" name="Line 15">
            <a:extLst>
              <a:ext uri="{FF2B5EF4-FFF2-40B4-BE49-F238E27FC236}">
                <a16:creationId xmlns:a16="http://schemas.microsoft.com/office/drawing/2014/main" id="{93376055-4AE5-AAC0-1C65-145BF6056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181600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Freeform 16">
            <a:extLst>
              <a:ext uri="{FF2B5EF4-FFF2-40B4-BE49-F238E27FC236}">
                <a16:creationId xmlns:a16="http://schemas.microsoft.com/office/drawing/2014/main" id="{DFABABAC-3EF1-2F3B-418D-6ED31CA21699}"/>
              </a:ext>
            </a:extLst>
          </p:cNvPr>
          <p:cNvSpPr>
            <a:spLocks/>
          </p:cNvSpPr>
          <p:nvPr/>
        </p:nvSpPr>
        <p:spPr bwMode="auto">
          <a:xfrm>
            <a:off x="4567238" y="3457575"/>
            <a:ext cx="6350" cy="1724025"/>
          </a:xfrm>
          <a:custGeom>
            <a:avLst/>
            <a:gdLst>
              <a:gd name="T0" fmla="*/ 0 w 4"/>
              <a:gd name="T1" fmla="*/ 0 h 1086"/>
              <a:gd name="T2" fmla="*/ 2147483646 w 4"/>
              <a:gd name="T3" fmla="*/ 2147483646 h 1086"/>
              <a:gd name="T4" fmla="*/ 0 60000 65536"/>
              <a:gd name="T5" fmla="*/ 0 60000 65536"/>
              <a:gd name="T6" fmla="*/ 0 w 4"/>
              <a:gd name="T7" fmla="*/ 0 h 1086"/>
              <a:gd name="T8" fmla="*/ 4 w 4"/>
              <a:gd name="T9" fmla="*/ 1086 h 10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086">
                <a:moveTo>
                  <a:pt x="0" y="0"/>
                </a:moveTo>
                <a:lnTo>
                  <a:pt x="4" y="108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17">
            <a:extLst>
              <a:ext uri="{FF2B5EF4-FFF2-40B4-BE49-F238E27FC236}">
                <a16:creationId xmlns:a16="http://schemas.microsoft.com/office/drawing/2014/main" id="{6600BC60-F6A2-8724-F705-679082A8D1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2667000"/>
            <a:ext cx="0" cy="25146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170E6964-FF2F-1E78-7FFC-DB109C12F9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2667000"/>
            <a:ext cx="0" cy="25146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19">
            <a:extLst>
              <a:ext uri="{FF2B5EF4-FFF2-40B4-BE49-F238E27FC236}">
                <a16:creationId xmlns:a16="http://schemas.microsoft.com/office/drawing/2014/main" id="{C58353E8-4520-9DE3-62FD-68122EE199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819400"/>
            <a:ext cx="1524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1">
            <a:extLst>
              <a:ext uri="{FF2B5EF4-FFF2-40B4-BE49-F238E27FC236}">
                <a16:creationId xmlns:a16="http://schemas.microsoft.com/office/drawing/2014/main" id="{AE20D0CC-8078-4902-7BAB-21E9BBE79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819400"/>
            <a:ext cx="2438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Text Box 22">
            <a:extLst>
              <a:ext uri="{FF2B5EF4-FFF2-40B4-BE49-F238E27FC236}">
                <a16:creationId xmlns:a16="http://schemas.microsoft.com/office/drawing/2014/main" id="{47933C1A-940C-12BE-1326-BBFA5D3A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81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/>
              <a:t>z</a:t>
            </a:r>
            <a:r>
              <a:rPr lang="en-US" altLang="en-US" sz="2400" b="1" i="1" baseline="-25000"/>
              <a:t>.</a:t>
            </a:r>
            <a:r>
              <a:rPr lang="en-US" altLang="en-US" sz="2400" b="1" baseline="-25000"/>
              <a:t>025</a:t>
            </a:r>
            <a:r>
              <a:rPr lang="en-US" altLang="en-US" sz="2400" b="1"/>
              <a:t>= -1.96</a:t>
            </a:r>
          </a:p>
        </p:txBody>
      </p:sp>
      <p:sp>
        <p:nvSpPr>
          <p:cNvPr id="17430" name="Text Box 23">
            <a:extLst>
              <a:ext uri="{FF2B5EF4-FFF2-40B4-BE49-F238E27FC236}">
                <a16:creationId xmlns:a16="http://schemas.microsoft.com/office/drawing/2014/main" id="{893BE8A7-EA7F-D478-B5A7-EF0FA301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181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/>
              <a:t>z</a:t>
            </a:r>
            <a:r>
              <a:rPr lang="en-US" altLang="en-US" sz="2400" b="1" i="1" baseline="-25000"/>
              <a:t>.</a:t>
            </a:r>
            <a:r>
              <a:rPr lang="en-US" altLang="en-US" sz="2400" b="1" baseline="-25000"/>
              <a:t>025</a:t>
            </a:r>
            <a:r>
              <a:rPr lang="en-US" altLang="en-US" sz="2400" b="1"/>
              <a:t>= 1.96</a:t>
            </a:r>
          </a:p>
        </p:txBody>
      </p:sp>
      <p:graphicFrame>
        <p:nvGraphicFramePr>
          <p:cNvPr id="17431" name="Object 24">
            <a:extLst>
              <a:ext uri="{FF2B5EF4-FFF2-40B4-BE49-F238E27FC236}">
                <a16:creationId xmlns:a16="http://schemas.microsoft.com/office/drawing/2014/main" id="{95E03A02-3296-3DE5-9609-6A52928C38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2063" y="2362200"/>
          <a:ext cx="14763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197" imgH="177723" progId="Equation.3">
                  <p:embed/>
                </p:oleObj>
              </mc:Choice>
              <mc:Fallback>
                <p:oleObj name="Equation" r:id="rId2" imgW="698197" imgH="177723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2362200"/>
                        <a:ext cx="14763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5">
            <a:extLst>
              <a:ext uri="{FF2B5EF4-FFF2-40B4-BE49-F238E27FC236}">
                <a16:creationId xmlns:a16="http://schemas.microsoft.com/office/drawing/2014/main" id="{F9872587-961D-1438-6E38-6968B411F8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038600"/>
          <a:ext cx="10763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336" imgH="393529" progId="Equation.3">
                  <p:embed/>
                </p:oleObj>
              </mc:Choice>
              <mc:Fallback>
                <p:oleObj name="Equation" r:id="rId4" imgW="609336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10763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3" name="Object 26">
            <a:extLst>
              <a:ext uri="{FF2B5EF4-FFF2-40B4-BE49-F238E27FC236}">
                <a16:creationId xmlns:a16="http://schemas.microsoft.com/office/drawing/2014/main" id="{CD6E9D72-9291-283A-6490-CAE4E3D637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0575" y="4038600"/>
          <a:ext cx="10763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393529" progId="Equation.3">
                  <p:embed/>
                </p:oleObj>
              </mc:Choice>
              <mc:Fallback>
                <p:oleObj name="Equation" r:id="rId6" imgW="609336" imgH="39352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575" y="4038600"/>
                        <a:ext cx="10763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4" name="Line 27">
            <a:extLst>
              <a:ext uri="{FF2B5EF4-FFF2-40B4-BE49-F238E27FC236}">
                <a16:creationId xmlns:a16="http://schemas.microsoft.com/office/drawing/2014/main" id="{560167F5-B4A6-78ED-46E7-CD1A0A3DB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5720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35" name="Line 28">
            <a:extLst>
              <a:ext uri="{FF2B5EF4-FFF2-40B4-BE49-F238E27FC236}">
                <a16:creationId xmlns:a16="http://schemas.microsoft.com/office/drawing/2014/main" id="{58563075-22F9-A8F7-9C58-A531F8FACE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44958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36" name="Text Box 30">
            <a:extLst>
              <a:ext uri="{FF2B5EF4-FFF2-40B4-BE49-F238E27FC236}">
                <a16:creationId xmlns:a16="http://schemas.microsoft.com/office/drawing/2014/main" id="{8D1D3AAB-BC93-EDC2-E662-0FF6F8AE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912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Point Estimate</a:t>
            </a:r>
          </a:p>
        </p:txBody>
      </p:sp>
      <p:sp>
        <p:nvSpPr>
          <p:cNvPr id="17437" name="Text Box 31">
            <a:extLst>
              <a:ext uri="{FF2B5EF4-FFF2-40B4-BE49-F238E27FC236}">
                <a16:creationId xmlns:a16="http://schemas.microsoft.com/office/drawing/2014/main" id="{D4B174DF-E922-1846-2FC7-3389B773C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38800"/>
            <a:ext cx="1752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Lower </a:t>
            </a:r>
          </a:p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Confidence </a:t>
            </a:r>
          </a:p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Limit</a:t>
            </a:r>
          </a:p>
        </p:txBody>
      </p:sp>
      <p:sp>
        <p:nvSpPr>
          <p:cNvPr id="17438" name="Text Box 32">
            <a:extLst>
              <a:ext uri="{FF2B5EF4-FFF2-40B4-BE49-F238E27FC236}">
                <a16:creationId xmlns:a16="http://schemas.microsoft.com/office/drawing/2014/main" id="{FB526A5E-973E-490C-EE5A-A6294032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638800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Upper</a:t>
            </a:r>
          </a:p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Confidence </a:t>
            </a:r>
          </a:p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Limit</a:t>
            </a:r>
          </a:p>
        </p:txBody>
      </p:sp>
      <p:sp>
        <p:nvSpPr>
          <p:cNvPr id="17439" name="Text Box 34">
            <a:extLst>
              <a:ext uri="{FF2B5EF4-FFF2-40B4-BE49-F238E27FC236}">
                <a16:creationId xmlns:a16="http://schemas.microsoft.com/office/drawing/2014/main" id="{9F370486-ED0E-5D13-E7C1-0E677DD4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z units:</a:t>
            </a:r>
          </a:p>
        </p:txBody>
      </p:sp>
      <p:sp>
        <p:nvSpPr>
          <p:cNvPr id="17440" name="Text Box 35">
            <a:extLst>
              <a:ext uri="{FF2B5EF4-FFF2-40B4-BE49-F238E27FC236}">
                <a16:creationId xmlns:a16="http://schemas.microsoft.com/office/drawing/2014/main" id="{71F73FAB-E0F3-ABB4-63CB-76B9ABF4C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x units:</a:t>
            </a:r>
          </a:p>
        </p:txBody>
      </p:sp>
      <p:sp>
        <p:nvSpPr>
          <p:cNvPr id="17441" name="Text Box 36">
            <a:extLst>
              <a:ext uri="{FF2B5EF4-FFF2-40B4-BE49-F238E27FC236}">
                <a16:creationId xmlns:a16="http://schemas.microsoft.com/office/drawing/2014/main" id="{91870376-AD04-7D85-37F1-C64B76C2A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912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Point Estimate</a:t>
            </a:r>
          </a:p>
        </p:txBody>
      </p:sp>
      <p:sp>
        <p:nvSpPr>
          <p:cNvPr id="17442" name="Text Box 37">
            <a:extLst>
              <a:ext uri="{FF2B5EF4-FFF2-40B4-BE49-F238E27FC236}">
                <a16:creationId xmlns:a16="http://schemas.microsoft.com/office/drawing/2014/main" id="{241C89DD-C0E0-6AE2-6903-B546EBFF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2578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17443" name="Rectangle 38">
            <a:extLst>
              <a:ext uri="{FF2B5EF4-FFF2-40B4-BE49-F238E27FC236}">
                <a16:creationId xmlns:a16="http://schemas.microsoft.com/office/drawing/2014/main" id="{B25157FC-683D-36A0-2471-E60FE2F1E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257800"/>
            <a:ext cx="1600200" cy="3810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7444" name="Object 40">
            <a:extLst>
              <a:ext uri="{FF2B5EF4-FFF2-40B4-BE49-F238E27FC236}">
                <a16:creationId xmlns:a16="http://schemas.microsoft.com/office/drawing/2014/main" id="{972DCCBF-BACB-03DC-EC0B-421D748EA1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1488" y="1600200"/>
          <a:ext cx="22367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300" imgH="228600" progId="Equation.3">
                  <p:embed/>
                </p:oleObj>
              </mc:Choice>
              <mc:Fallback>
                <p:oleObj name="Equation" r:id="rId8" imgW="876300" imgH="2286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1600200"/>
                        <a:ext cx="22367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5" name="Rectangle 41">
            <a:extLst>
              <a:ext uri="{FF2B5EF4-FFF2-40B4-BE49-F238E27FC236}">
                <a16:creationId xmlns:a16="http://schemas.microsoft.com/office/drawing/2014/main" id="{F28679D1-CEC2-72DF-A26E-72631C4AE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600200"/>
            <a:ext cx="1981200" cy="5334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6" name="Rectangle 42">
            <a:extLst>
              <a:ext uri="{FF2B5EF4-FFF2-40B4-BE49-F238E27FC236}">
                <a16:creationId xmlns:a16="http://schemas.microsoft.com/office/drawing/2014/main" id="{4C9B9E6E-5932-C9CB-0442-7601D9A44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257800"/>
            <a:ext cx="1524000" cy="3810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47" name="Text Box 32">
            <a:extLst>
              <a:ext uri="{FF2B5EF4-FFF2-40B4-BE49-F238E27FC236}">
                <a16:creationId xmlns:a16="http://schemas.microsoft.com/office/drawing/2014/main" id="{A5353399-8C86-DF1C-DAF3-997002C07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1981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NORMSINV(0.025)</a:t>
            </a:r>
          </a:p>
        </p:txBody>
      </p:sp>
      <p:cxnSp>
        <p:nvCxnSpPr>
          <p:cNvPr id="17448" name="Straight Arrow Connector 2">
            <a:extLst>
              <a:ext uri="{FF2B5EF4-FFF2-40B4-BE49-F238E27FC236}">
                <a16:creationId xmlns:a16="http://schemas.microsoft.com/office/drawing/2014/main" id="{12AEC478-935B-B171-F0D6-2619C2A6F7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800" y="1066800"/>
            <a:ext cx="1120775" cy="609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49" name="Text Box 32">
            <a:extLst>
              <a:ext uri="{FF2B5EF4-FFF2-40B4-BE49-F238E27FC236}">
                <a16:creationId xmlns:a16="http://schemas.microsoft.com/office/drawing/2014/main" id="{4CC08657-A60C-57B2-7C3F-0CBD22DCB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62213"/>
            <a:ext cx="19812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l-GR" altLang="en-US" sz="1600" b="1">
                <a:solidFill>
                  <a:schemeClr val="folHlin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α</a:t>
            </a:r>
            <a:r>
              <a:rPr lang="en-US" altLang="en-US" sz="1600" b="1">
                <a:solidFill>
                  <a:schemeClr val="folHlin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1600" b="1">
                <a:solidFill>
                  <a:schemeClr val="folHlink"/>
                </a:solidFill>
              </a:rPr>
              <a:t>= 0.05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>
            <a:extLst>
              <a:ext uri="{FF2B5EF4-FFF2-40B4-BE49-F238E27FC236}">
                <a16:creationId xmlns:a16="http://schemas.microsoft.com/office/drawing/2014/main" id="{3146F4E0-A8E7-D056-476D-DD03A1B6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743200"/>
            <a:ext cx="5715000" cy="3581400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043A8B3-7B18-80AF-00EF-C8C890D4D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934200" cy="838200"/>
          </a:xfrm>
        </p:spPr>
        <p:txBody>
          <a:bodyPr/>
          <a:lstStyle/>
          <a:p>
            <a:pPr defTabSz="914400" eaLnBrk="1" hangingPunct="1"/>
            <a:r>
              <a:rPr lang="en-US" altLang="en-US" sz="3700"/>
              <a:t>Common Levels of Confidence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5420299-D173-6EEF-60F7-62CE4A178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11430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3100"/>
              <a:t>Commonly used confidence levels are 90%, 95%, and 99%</a:t>
            </a:r>
            <a:endParaRPr lang="en-US" altLang="en-US" sz="2300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8CA2CB7A-F31A-07A2-851E-4755F2FF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956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/>
              <a:t>Confidence Level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7FE1CBCD-3D81-4E83-58C9-82CC60D27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43200"/>
            <a:ext cx="1828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/>
              <a:t>Confidence Coefficient,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 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B0EA4991-15D0-B5E8-0AE2-DB427504B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95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/>
              <a:t>z value,</a:t>
            </a:r>
            <a:r>
              <a:rPr lang="en-US" altLang="en-US" sz="2000" b="1"/>
              <a:t> </a:t>
            </a:r>
          </a:p>
        </p:txBody>
      </p:sp>
      <p:sp>
        <p:nvSpPr>
          <p:cNvPr id="18440" name="Text Box 9">
            <a:extLst>
              <a:ext uri="{FF2B5EF4-FFF2-40B4-BE49-F238E27FC236}">
                <a16:creationId xmlns:a16="http://schemas.microsoft.com/office/drawing/2014/main" id="{8A9A3CAF-E8C3-3E5D-4695-7D4CC6A02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733800"/>
            <a:ext cx="990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000" b="1"/>
              <a:t>1.28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1.645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1.96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/>
              <a:t>2.33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2.57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/>
              <a:t>3.08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/>
              <a:t>3.27</a:t>
            </a:r>
          </a:p>
        </p:txBody>
      </p:sp>
      <p:sp>
        <p:nvSpPr>
          <p:cNvPr id="18441" name="Text Box 10">
            <a:extLst>
              <a:ext uri="{FF2B5EF4-FFF2-40B4-BE49-F238E27FC236}">
                <a16:creationId xmlns:a16="http://schemas.microsoft.com/office/drawing/2014/main" id="{1364D5A9-CA67-908A-C278-21DEE7096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733800"/>
            <a:ext cx="990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000" b="1"/>
              <a:t>.80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.90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.95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/>
              <a:t>.98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.99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/>
              <a:t>.998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/>
              <a:t>.999</a:t>
            </a:r>
          </a:p>
        </p:txBody>
      </p:sp>
      <p:sp>
        <p:nvSpPr>
          <p:cNvPr id="18442" name="Text Box 11">
            <a:extLst>
              <a:ext uri="{FF2B5EF4-FFF2-40B4-BE49-F238E27FC236}">
                <a16:creationId xmlns:a16="http://schemas.microsoft.com/office/drawing/2014/main" id="{C2ABED89-FC23-6E44-0C30-91DC281FB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733800"/>
            <a:ext cx="990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000" b="1"/>
              <a:t>80%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90%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95%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/>
              <a:t>98%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99%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/>
              <a:t>99.8%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/>
              <a:t>99.9%</a:t>
            </a:r>
          </a:p>
        </p:txBody>
      </p:sp>
      <p:sp>
        <p:nvSpPr>
          <p:cNvPr id="18443" name="Line 13">
            <a:extLst>
              <a:ext uri="{FF2B5EF4-FFF2-40B4-BE49-F238E27FC236}">
                <a16:creationId xmlns:a16="http://schemas.microsoft.com/office/drawing/2014/main" id="{66CF1204-961B-905E-8C7A-327A62BC6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733800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4">
            <a:extLst>
              <a:ext uri="{FF2B5EF4-FFF2-40B4-BE49-F238E27FC236}">
                <a16:creationId xmlns:a16="http://schemas.microsoft.com/office/drawing/2014/main" id="{E73253C9-A647-4260-0391-2CBBB4ED3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7432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5">
            <a:extLst>
              <a:ext uri="{FF2B5EF4-FFF2-40B4-BE49-F238E27FC236}">
                <a16:creationId xmlns:a16="http://schemas.microsoft.com/office/drawing/2014/main" id="{01E230A3-1E5A-54DB-B506-5DE4E2C9D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7432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46" name="Object 16">
            <a:extLst>
              <a:ext uri="{FF2B5EF4-FFF2-40B4-BE49-F238E27FC236}">
                <a16:creationId xmlns:a16="http://schemas.microsoft.com/office/drawing/2014/main" id="{09775E7B-6D3B-75AB-B96F-574B038652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8300" y="3352800"/>
          <a:ext cx="7239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603" imgH="177646" progId="Equation.3">
                  <p:embed/>
                </p:oleObj>
              </mc:Choice>
              <mc:Fallback>
                <p:oleObj name="Equation" r:id="rId2" imgW="342603" imgH="17764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352800"/>
                        <a:ext cx="7239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7">
            <a:extLst>
              <a:ext uri="{FF2B5EF4-FFF2-40B4-BE49-F238E27FC236}">
                <a16:creationId xmlns:a16="http://schemas.microsoft.com/office/drawing/2014/main" id="{A5BDFB1D-6538-C4BE-DC26-A7FF6FC9C7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124200"/>
          <a:ext cx="6921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584" imgH="228501" progId="Equation.3">
                  <p:embed/>
                </p:oleObj>
              </mc:Choice>
              <mc:Fallback>
                <p:oleObj name="Equation" r:id="rId4" imgW="266584" imgH="22850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124200"/>
                        <a:ext cx="6921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1">
            <a:extLst>
              <a:ext uri="{FF2B5EF4-FFF2-40B4-BE49-F238E27FC236}">
                <a16:creationId xmlns:a16="http://schemas.microsoft.com/office/drawing/2014/main" id="{BC37080C-2F7A-5FBD-5A54-47DD0BF1D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7338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9" name="Object 80">
            <a:extLst>
              <a:ext uri="{FF2B5EF4-FFF2-40B4-BE49-F238E27FC236}">
                <a16:creationId xmlns:a16="http://schemas.microsoft.com/office/drawing/2014/main" id="{6A985E1C-A387-62F5-02FD-62631FC8E7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352800"/>
          <a:ext cx="6731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241195" progId="Equation.3">
                  <p:embed/>
                </p:oleObj>
              </mc:Choice>
              <mc:Fallback>
                <p:oleObj name="Equation" r:id="rId2" imgW="431613" imgH="241195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52800"/>
                        <a:ext cx="673100" cy="3762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76">
            <a:extLst>
              <a:ext uri="{FF2B5EF4-FFF2-40B4-BE49-F238E27FC236}">
                <a16:creationId xmlns:a16="http://schemas.microsoft.com/office/drawing/2014/main" id="{83026EA7-33C1-4347-0FAD-21542D11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76600"/>
            <a:ext cx="2209800" cy="2895600"/>
          </a:xfrm>
          <a:prstGeom prst="rect">
            <a:avLst/>
          </a:prstGeom>
          <a:solidFill>
            <a:srgbClr val="FFFFD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1" name="Freeform 7">
            <a:extLst>
              <a:ext uri="{FF2B5EF4-FFF2-40B4-BE49-F238E27FC236}">
                <a16:creationId xmlns:a16="http://schemas.microsoft.com/office/drawing/2014/main" id="{82AD5EE4-9DEA-3D92-B007-72F1E96A4829}"/>
              </a:ext>
            </a:extLst>
          </p:cNvPr>
          <p:cNvSpPr>
            <a:spLocks/>
          </p:cNvSpPr>
          <p:nvPr/>
        </p:nvSpPr>
        <p:spPr bwMode="auto">
          <a:xfrm>
            <a:off x="2584450" y="2603500"/>
            <a:ext cx="1222375" cy="604838"/>
          </a:xfrm>
          <a:custGeom>
            <a:avLst/>
            <a:gdLst>
              <a:gd name="T0" fmla="*/ 2147483646 w 770"/>
              <a:gd name="T1" fmla="*/ 2147483646 h 381"/>
              <a:gd name="T2" fmla="*/ 0 w 770"/>
              <a:gd name="T3" fmla="*/ 2147483646 h 381"/>
              <a:gd name="T4" fmla="*/ 2147483646 w 770"/>
              <a:gd name="T5" fmla="*/ 2147483646 h 381"/>
              <a:gd name="T6" fmla="*/ 2147483646 w 770"/>
              <a:gd name="T7" fmla="*/ 2147483646 h 381"/>
              <a:gd name="T8" fmla="*/ 2147483646 w 770"/>
              <a:gd name="T9" fmla="*/ 2147483646 h 381"/>
              <a:gd name="T10" fmla="*/ 2147483646 w 770"/>
              <a:gd name="T11" fmla="*/ 0 h 381"/>
              <a:gd name="T12" fmla="*/ 2147483646 w 770"/>
              <a:gd name="T13" fmla="*/ 2147483646 h 3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0"/>
              <a:gd name="T22" fmla="*/ 0 h 381"/>
              <a:gd name="T23" fmla="*/ 770 w 770"/>
              <a:gd name="T24" fmla="*/ 381 h 3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0" h="381">
                <a:moveTo>
                  <a:pt x="768" y="381"/>
                </a:moveTo>
                <a:lnTo>
                  <a:pt x="0" y="378"/>
                </a:lnTo>
                <a:lnTo>
                  <a:pt x="365" y="292"/>
                </a:lnTo>
                <a:lnTo>
                  <a:pt x="538" y="203"/>
                </a:lnTo>
                <a:lnTo>
                  <a:pt x="660" y="116"/>
                </a:lnTo>
                <a:lnTo>
                  <a:pt x="770" y="0"/>
                </a:lnTo>
                <a:lnTo>
                  <a:pt x="770" y="352"/>
                </a:lnTo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Freeform 8">
            <a:extLst>
              <a:ext uri="{FF2B5EF4-FFF2-40B4-BE49-F238E27FC236}">
                <a16:creationId xmlns:a16="http://schemas.microsoft.com/office/drawing/2014/main" id="{49B5EA2E-209F-1456-D516-8BDB5DF0497B}"/>
              </a:ext>
            </a:extLst>
          </p:cNvPr>
          <p:cNvSpPr>
            <a:spLocks/>
          </p:cNvSpPr>
          <p:nvPr/>
        </p:nvSpPr>
        <p:spPr bwMode="auto">
          <a:xfrm>
            <a:off x="5408613" y="2603500"/>
            <a:ext cx="1176337" cy="604838"/>
          </a:xfrm>
          <a:custGeom>
            <a:avLst/>
            <a:gdLst>
              <a:gd name="T0" fmla="*/ 2147483646 w 741"/>
              <a:gd name="T1" fmla="*/ 2147483646 h 381"/>
              <a:gd name="T2" fmla="*/ 2147483646 w 741"/>
              <a:gd name="T3" fmla="*/ 2147483646 h 381"/>
              <a:gd name="T4" fmla="*/ 2147483646 w 741"/>
              <a:gd name="T5" fmla="*/ 2147483646 h 381"/>
              <a:gd name="T6" fmla="*/ 2147483646 w 741"/>
              <a:gd name="T7" fmla="*/ 2147483646 h 381"/>
              <a:gd name="T8" fmla="*/ 2147483646 w 741"/>
              <a:gd name="T9" fmla="*/ 2147483646 h 381"/>
              <a:gd name="T10" fmla="*/ 0 w 741"/>
              <a:gd name="T11" fmla="*/ 0 h 381"/>
              <a:gd name="T12" fmla="*/ 0 w 741"/>
              <a:gd name="T13" fmla="*/ 2147483646 h 3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1"/>
              <a:gd name="T22" fmla="*/ 0 h 381"/>
              <a:gd name="T23" fmla="*/ 741 w 741"/>
              <a:gd name="T24" fmla="*/ 381 h 3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1" h="381">
                <a:moveTo>
                  <a:pt x="3" y="381"/>
                </a:moveTo>
                <a:lnTo>
                  <a:pt x="741" y="378"/>
                </a:lnTo>
                <a:lnTo>
                  <a:pt x="429" y="300"/>
                </a:lnTo>
                <a:lnTo>
                  <a:pt x="279" y="246"/>
                </a:lnTo>
                <a:lnTo>
                  <a:pt x="120" y="132"/>
                </a:lnTo>
                <a:lnTo>
                  <a:pt x="0" y="0"/>
                </a:lnTo>
                <a:lnTo>
                  <a:pt x="0" y="352"/>
                </a:lnTo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51">
            <a:extLst>
              <a:ext uri="{FF2B5EF4-FFF2-40B4-BE49-F238E27FC236}">
                <a16:creationId xmlns:a16="http://schemas.microsoft.com/office/drawing/2014/main" id="{8228467D-549F-19D7-9E4F-C315AB707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8413" y="26035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52">
            <a:extLst>
              <a:ext uri="{FF2B5EF4-FFF2-40B4-BE49-F238E27FC236}">
                <a16:creationId xmlns:a16="http://schemas.microsoft.com/office/drawing/2014/main" id="{37CA3F63-B779-ED41-E988-1C3B2381A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8613" y="26035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2">
            <a:extLst>
              <a:ext uri="{FF2B5EF4-FFF2-40B4-BE49-F238E27FC236}">
                <a16:creationId xmlns:a16="http://schemas.microsoft.com/office/drawing/2014/main" id="{300CE9B9-8CE4-417C-E50B-2E35F2845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762000"/>
          </a:xfrm>
        </p:spPr>
        <p:txBody>
          <a:bodyPr/>
          <a:lstStyle/>
          <a:p>
            <a:pPr eaLnBrk="1" hangingPunct="1"/>
            <a:r>
              <a:rPr lang="en-US" altLang="en-US"/>
              <a:t>Interval and Level of Confidence</a:t>
            </a:r>
          </a:p>
        </p:txBody>
      </p:sp>
      <p:sp>
        <p:nvSpPr>
          <p:cNvPr id="19466" name="Rectangle 3">
            <a:extLst>
              <a:ext uri="{FF2B5EF4-FFF2-40B4-BE49-F238E27FC236}">
                <a16:creationId xmlns:a16="http://schemas.microsoft.com/office/drawing/2014/main" id="{522F67F2-9924-9634-763E-E8F25A952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172200"/>
            <a:ext cx="2514600" cy="466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Confidence Intervals</a:t>
            </a:r>
            <a:r>
              <a:rPr lang="en-US" altLang="en-US" sz="240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9467" name="Line 4">
            <a:extLst>
              <a:ext uri="{FF2B5EF4-FFF2-40B4-BE49-F238E27FC236}">
                <a16:creationId xmlns:a16="http://schemas.microsoft.com/office/drawing/2014/main" id="{A885F990-4985-D0B1-3836-9750110E6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0413" y="1908175"/>
            <a:ext cx="0" cy="1238250"/>
          </a:xfrm>
          <a:prstGeom prst="line">
            <a:avLst/>
          </a:prstGeom>
          <a:noFill/>
          <a:ln w="19050" cap="rnd">
            <a:solidFill>
              <a:srgbClr val="0066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Rectangle 5">
            <a:extLst>
              <a:ext uri="{FF2B5EF4-FFF2-40B4-BE49-F238E27FC236}">
                <a16:creationId xmlns:a16="http://schemas.microsoft.com/office/drawing/2014/main" id="{445C416A-D737-968E-3643-6ACBFF47F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6600"/>
            <a:ext cx="212725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Intervals extend from</a:t>
            </a:r>
            <a:br>
              <a:rPr lang="en-US" altLang="en-US">
                <a:latin typeface="Tahoma" panose="020B0604030504040204" pitchFamily="34" charset="0"/>
              </a:rPr>
            </a:br>
            <a:br>
              <a:rPr lang="en-US" altLang="en-US">
                <a:latin typeface="Tahoma" panose="020B0604030504040204" pitchFamily="34" charset="0"/>
              </a:rPr>
            </a:br>
            <a:endParaRPr lang="en-US" altLang="en-US">
              <a:latin typeface="Tahoma" panose="020B0604030504040204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    to    </a:t>
            </a:r>
            <a:br>
              <a:rPr lang="en-US" altLang="en-US">
                <a:latin typeface="Tahoma" panose="020B0604030504040204" pitchFamily="34" charset="0"/>
              </a:rPr>
            </a:br>
            <a:br>
              <a:rPr lang="en-US" altLang="en-US">
                <a:latin typeface="Tahoma" panose="020B0604030504040204" pitchFamily="34" charset="0"/>
              </a:rPr>
            </a:b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9469" name="Rectangle 6">
            <a:extLst>
              <a:ext uri="{FF2B5EF4-FFF2-40B4-BE49-F238E27FC236}">
                <a16:creationId xmlns:a16="http://schemas.microsoft.com/office/drawing/2014/main" id="{671E7B61-42EE-9F4A-A5F6-380A6122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75" y="4064000"/>
            <a:ext cx="2244725" cy="2036763"/>
          </a:xfrm>
          <a:prstGeom prst="rect">
            <a:avLst/>
          </a:prstGeom>
          <a:solidFill>
            <a:srgbClr val="FFFFD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70000"/>
              </a:spcBef>
              <a:buClrTx/>
              <a:buSzTx/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100(1-</a:t>
            </a:r>
            <a:r>
              <a:rPr lang="en-US" altLang="en-US" sz="2400">
                <a:latin typeface="Tahoma" panose="020B0604030504040204" pitchFamily="34" charset="0"/>
                <a:sym typeface="Symbol" panose="05050102010706020507" pitchFamily="18" charset="2"/>
              </a:rPr>
              <a:t>)%</a:t>
            </a:r>
            <a:br>
              <a:rPr lang="en-US" altLang="en-US" sz="2400">
                <a:latin typeface="Tahoma" panose="020B0604030504040204" pitchFamily="34" charset="0"/>
              </a:rPr>
            </a:br>
            <a:r>
              <a:rPr lang="en-US" altLang="en-US" sz="2400">
                <a:latin typeface="Tahoma" panose="020B0604030504040204" pitchFamily="34" charset="0"/>
              </a:rPr>
              <a:t>of intervals constructed contain </a:t>
            </a:r>
            <a:r>
              <a:rPr lang="el-GR" altLang="en-US" sz="2400">
                <a:cs typeface="Arial" panose="020B0604020202020204" pitchFamily="34" charset="0"/>
              </a:rPr>
              <a:t>μ</a:t>
            </a:r>
            <a:r>
              <a:rPr lang="en-US" altLang="en-US" sz="2400">
                <a:latin typeface="Tahoma" panose="020B0604030504040204" pitchFamily="34" charset="0"/>
              </a:rPr>
              <a:t>; 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100</a:t>
            </a:r>
            <a:r>
              <a:rPr lang="en-US" altLang="en-US" sz="2400">
                <a:latin typeface="Tahoma" panose="020B0604030504040204" pitchFamily="34" charset="0"/>
                <a:sym typeface="Symbol" panose="05050102010706020507" pitchFamily="18" charset="2"/>
              </a:rPr>
              <a:t>%</a:t>
            </a:r>
            <a:r>
              <a:rPr lang="en-US" altLang="en-US" sz="2400">
                <a:latin typeface="Tahoma" panose="020B0604030504040204" pitchFamily="34" charset="0"/>
              </a:rPr>
              <a:t> do not.</a:t>
            </a:r>
          </a:p>
        </p:txBody>
      </p:sp>
      <p:sp>
        <p:nvSpPr>
          <p:cNvPr id="19470" name="Line 9">
            <a:extLst>
              <a:ext uri="{FF2B5EF4-FFF2-40B4-BE49-F238E27FC236}">
                <a16:creationId xmlns:a16="http://schemas.microsoft.com/office/drawing/2014/main" id="{27F41761-DA9B-9000-8D34-6D0A23AB7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152775"/>
            <a:ext cx="0" cy="15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Freeform 10">
            <a:extLst>
              <a:ext uri="{FF2B5EF4-FFF2-40B4-BE49-F238E27FC236}">
                <a16:creationId xmlns:a16="http://schemas.microsoft.com/office/drawing/2014/main" id="{ADD95B25-EE6E-D551-A745-B4D72C41E6E7}"/>
              </a:ext>
            </a:extLst>
          </p:cNvPr>
          <p:cNvSpPr>
            <a:spLocks/>
          </p:cNvSpPr>
          <p:nvPr/>
        </p:nvSpPr>
        <p:spPr bwMode="auto">
          <a:xfrm>
            <a:off x="4572000" y="1905000"/>
            <a:ext cx="2012950" cy="1258888"/>
          </a:xfrm>
          <a:custGeom>
            <a:avLst/>
            <a:gdLst>
              <a:gd name="T0" fmla="*/ 2147483646 w 1268"/>
              <a:gd name="T1" fmla="*/ 2147483646 h 793"/>
              <a:gd name="T2" fmla="*/ 2147483646 w 1268"/>
              <a:gd name="T3" fmla="*/ 2147483646 h 793"/>
              <a:gd name="T4" fmla="*/ 2147483646 w 1268"/>
              <a:gd name="T5" fmla="*/ 2147483646 h 793"/>
              <a:gd name="T6" fmla="*/ 2147483646 w 1268"/>
              <a:gd name="T7" fmla="*/ 2147483646 h 793"/>
              <a:gd name="T8" fmla="*/ 2147483646 w 1268"/>
              <a:gd name="T9" fmla="*/ 2147483646 h 793"/>
              <a:gd name="T10" fmla="*/ 2147483646 w 1268"/>
              <a:gd name="T11" fmla="*/ 2147483646 h 793"/>
              <a:gd name="T12" fmla="*/ 2147483646 w 1268"/>
              <a:gd name="T13" fmla="*/ 2147483646 h 793"/>
              <a:gd name="T14" fmla="*/ 2147483646 w 1268"/>
              <a:gd name="T15" fmla="*/ 2147483646 h 793"/>
              <a:gd name="T16" fmla="*/ 2147483646 w 1268"/>
              <a:gd name="T17" fmla="*/ 2147483646 h 793"/>
              <a:gd name="T18" fmla="*/ 2147483646 w 1268"/>
              <a:gd name="T19" fmla="*/ 2147483646 h 793"/>
              <a:gd name="T20" fmla="*/ 2147483646 w 1268"/>
              <a:gd name="T21" fmla="*/ 2147483646 h 793"/>
              <a:gd name="T22" fmla="*/ 2147483646 w 1268"/>
              <a:gd name="T23" fmla="*/ 2147483646 h 793"/>
              <a:gd name="T24" fmla="*/ 2147483646 w 1268"/>
              <a:gd name="T25" fmla="*/ 2147483646 h 793"/>
              <a:gd name="T26" fmla="*/ 2147483646 w 1268"/>
              <a:gd name="T27" fmla="*/ 2147483646 h 793"/>
              <a:gd name="T28" fmla="*/ 2147483646 w 1268"/>
              <a:gd name="T29" fmla="*/ 2147483646 h 793"/>
              <a:gd name="T30" fmla="*/ 0 w 1268"/>
              <a:gd name="T31" fmla="*/ 0 h 7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8"/>
              <a:gd name="T49" fmla="*/ 0 h 793"/>
              <a:gd name="T50" fmla="*/ 1268 w 1268"/>
              <a:gd name="T51" fmla="*/ 793 h 79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8" h="793">
                <a:moveTo>
                  <a:pt x="1267" y="792"/>
                </a:moveTo>
                <a:lnTo>
                  <a:pt x="1134" y="783"/>
                </a:lnTo>
                <a:lnTo>
                  <a:pt x="1066" y="773"/>
                </a:lnTo>
                <a:lnTo>
                  <a:pt x="999" y="760"/>
                </a:lnTo>
                <a:lnTo>
                  <a:pt x="933" y="743"/>
                </a:lnTo>
                <a:lnTo>
                  <a:pt x="866" y="718"/>
                </a:lnTo>
                <a:lnTo>
                  <a:pt x="800" y="686"/>
                </a:lnTo>
                <a:lnTo>
                  <a:pt x="665" y="593"/>
                </a:lnTo>
                <a:lnTo>
                  <a:pt x="532" y="464"/>
                </a:lnTo>
                <a:lnTo>
                  <a:pt x="399" y="310"/>
                </a:lnTo>
                <a:lnTo>
                  <a:pt x="334" y="230"/>
                </a:lnTo>
                <a:lnTo>
                  <a:pt x="266" y="156"/>
                </a:lnTo>
                <a:lnTo>
                  <a:pt x="199" y="93"/>
                </a:lnTo>
                <a:lnTo>
                  <a:pt x="133" y="42"/>
                </a:lnTo>
                <a:lnTo>
                  <a:pt x="66" y="1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Freeform 11">
            <a:extLst>
              <a:ext uri="{FF2B5EF4-FFF2-40B4-BE49-F238E27FC236}">
                <a16:creationId xmlns:a16="http://schemas.microsoft.com/office/drawing/2014/main" id="{D5102BCC-AE49-08A4-B713-15F428548B71}"/>
              </a:ext>
            </a:extLst>
          </p:cNvPr>
          <p:cNvSpPr>
            <a:spLocks/>
          </p:cNvSpPr>
          <p:nvPr/>
        </p:nvSpPr>
        <p:spPr bwMode="auto">
          <a:xfrm>
            <a:off x="2589213" y="1908175"/>
            <a:ext cx="2012950" cy="1258888"/>
          </a:xfrm>
          <a:custGeom>
            <a:avLst/>
            <a:gdLst>
              <a:gd name="T0" fmla="*/ 0 w 1268"/>
              <a:gd name="T1" fmla="*/ 2147483646 h 793"/>
              <a:gd name="T2" fmla="*/ 2147483646 w 1268"/>
              <a:gd name="T3" fmla="*/ 2147483646 h 793"/>
              <a:gd name="T4" fmla="*/ 2147483646 w 1268"/>
              <a:gd name="T5" fmla="*/ 2147483646 h 793"/>
              <a:gd name="T6" fmla="*/ 2147483646 w 1268"/>
              <a:gd name="T7" fmla="*/ 2147483646 h 793"/>
              <a:gd name="T8" fmla="*/ 2147483646 w 1268"/>
              <a:gd name="T9" fmla="*/ 2147483646 h 793"/>
              <a:gd name="T10" fmla="*/ 2147483646 w 1268"/>
              <a:gd name="T11" fmla="*/ 2147483646 h 793"/>
              <a:gd name="T12" fmla="*/ 2147483646 w 1268"/>
              <a:gd name="T13" fmla="*/ 2147483646 h 793"/>
              <a:gd name="T14" fmla="*/ 2147483646 w 1268"/>
              <a:gd name="T15" fmla="*/ 2147483646 h 793"/>
              <a:gd name="T16" fmla="*/ 2147483646 w 1268"/>
              <a:gd name="T17" fmla="*/ 2147483646 h 793"/>
              <a:gd name="T18" fmla="*/ 2147483646 w 1268"/>
              <a:gd name="T19" fmla="*/ 2147483646 h 793"/>
              <a:gd name="T20" fmla="*/ 2147483646 w 1268"/>
              <a:gd name="T21" fmla="*/ 2147483646 h 793"/>
              <a:gd name="T22" fmla="*/ 2147483646 w 1268"/>
              <a:gd name="T23" fmla="*/ 2147483646 h 793"/>
              <a:gd name="T24" fmla="*/ 2147483646 w 1268"/>
              <a:gd name="T25" fmla="*/ 2147483646 h 793"/>
              <a:gd name="T26" fmla="*/ 2147483646 w 1268"/>
              <a:gd name="T27" fmla="*/ 2147483646 h 793"/>
              <a:gd name="T28" fmla="*/ 2147483646 w 1268"/>
              <a:gd name="T29" fmla="*/ 2147483646 h 793"/>
              <a:gd name="T30" fmla="*/ 2147483646 w 1268"/>
              <a:gd name="T31" fmla="*/ 0 h 7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8"/>
              <a:gd name="T49" fmla="*/ 0 h 793"/>
              <a:gd name="T50" fmla="*/ 1268 w 1268"/>
              <a:gd name="T51" fmla="*/ 793 h 79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8" h="793">
                <a:moveTo>
                  <a:pt x="0" y="792"/>
                </a:moveTo>
                <a:lnTo>
                  <a:pt x="133" y="783"/>
                </a:lnTo>
                <a:lnTo>
                  <a:pt x="199" y="773"/>
                </a:lnTo>
                <a:lnTo>
                  <a:pt x="266" y="760"/>
                </a:lnTo>
                <a:lnTo>
                  <a:pt x="332" y="743"/>
                </a:lnTo>
                <a:lnTo>
                  <a:pt x="399" y="718"/>
                </a:lnTo>
                <a:lnTo>
                  <a:pt x="467" y="686"/>
                </a:lnTo>
                <a:lnTo>
                  <a:pt x="600" y="593"/>
                </a:lnTo>
                <a:lnTo>
                  <a:pt x="733" y="464"/>
                </a:lnTo>
                <a:lnTo>
                  <a:pt x="866" y="310"/>
                </a:lnTo>
                <a:lnTo>
                  <a:pt x="933" y="230"/>
                </a:lnTo>
                <a:lnTo>
                  <a:pt x="999" y="156"/>
                </a:lnTo>
                <a:lnTo>
                  <a:pt x="1066" y="93"/>
                </a:lnTo>
                <a:lnTo>
                  <a:pt x="1132" y="42"/>
                </a:lnTo>
                <a:lnTo>
                  <a:pt x="1199" y="10"/>
                </a:lnTo>
                <a:lnTo>
                  <a:pt x="1267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2">
            <a:extLst>
              <a:ext uri="{FF2B5EF4-FFF2-40B4-BE49-F238E27FC236}">
                <a16:creationId xmlns:a16="http://schemas.microsoft.com/office/drawing/2014/main" id="{35A7B6E4-BDAB-82B6-A1C1-27426E9E0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3013" y="3213100"/>
            <a:ext cx="419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4">
            <a:extLst>
              <a:ext uri="{FF2B5EF4-FFF2-40B4-BE49-F238E27FC236}">
                <a16:creationId xmlns:a16="http://schemas.microsoft.com/office/drawing/2014/main" id="{6ACAE8E4-6E7E-9D6B-5696-4891D319B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3825" y="2681288"/>
            <a:ext cx="1588" cy="158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18">
            <a:extLst>
              <a:ext uri="{FF2B5EF4-FFF2-40B4-BE49-F238E27FC236}">
                <a16:creationId xmlns:a16="http://schemas.microsoft.com/office/drawing/2014/main" id="{E88DE36C-D72C-D629-A739-E75F5A6FA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447800"/>
            <a:ext cx="65706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Sampling Distribution of the Mean</a:t>
            </a:r>
          </a:p>
        </p:txBody>
      </p:sp>
      <p:sp>
        <p:nvSpPr>
          <p:cNvPr id="19476" name="Freeform 20">
            <a:extLst>
              <a:ext uri="{FF2B5EF4-FFF2-40B4-BE49-F238E27FC236}">
                <a16:creationId xmlns:a16="http://schemas.microsoft.com/office/drawing/2014/main" id="{68AF5FB0-3A16-2129-1AE3-4C225E5DFD0C}"/>
              </a:ext>
            </a:extLst>
          </p:cNvPr>
          <p:cNvSpPr>
            <a:spLocks/>
          </p:cNvSpPr>
          <p:nvPr/>
        </p:nvSpPr>
        <p:spPr bwMode="auto">
          <a:xfrm>
            <a:off x="6324600" y="4114800"/>
            <a:ext cx="304800" cy="1828800"/>
          </a:xfrm>
          <a:custGeom>
            <a:avLst/>
            <a:gdLst>
              <a:gd name="T0" fmla="*/ 0 w 432"/>
              <a:gd name="T1" fmla="*/ 0 h 1007"/>
              <a:gd name="T2" fmla="*/ 2147483646 w 432"/>
              <a:gd name="T3" fmla="*/ 2147483646 h 1007"/>
              <a:gd name="T4" fmla="*/ 2147483646 w 432"/>
              <a:gd name="T5" fmla="*/ 2147483646 h 1007"/>
              <a:gd name="T6" fmla="*/ 2147483646 w 432"/>
              <a:gd name="T7" fmla="*/ 2147483646 h 1007"/>
              <a:gd name="T8" fmla="*/ 2147483646 w 432"/>
              <a:gd name="T9" fmla="*/ 2147483646 h 1007"/>
              <a:gd name="T10" fmla="*/ 2147483646 w 432"/>
              <a:gd name="T11" fmla="*/ 2147483646 h 1007"/>
              <a:gd name="T12" fmla="*/ 2147483646 w 432"/>
              <a:gd name="T13" fmla="*/ 2147483646 h 1007"/>
              <a:gd name="T14" fmla="*/ 2147483646 w 432"/>
              <a:gd name="T15" fmla="*/ 2147483646 h 1007"/>
              <a:gd name="T16" fmla="*/ 2147483646 w 432"/>
              <a:gd name="T17" fmla="*/ 2147483646 h 1007"/>
              <a:gd name="T18" fmla="*/ 2147483646 w 432"/>
              <a:gd name="T19" fmla="*/ 2147483646 h 1007"/>
              <a:gd name="T20" fmla="*/ 2147483646 w 432"/>
              <a:gd name="T21" fmla="*/ 2147483646 h 1007"/>
              <a:gd name="T22" fmla="*/ 2147483646 w 432"/>
              <a:gd name="T23" fmla="*/ 2147483646 h 1007"/>
              <a:gd name="T24" fmla="*/ 2147483646 w 432"/>
              <a:gd name="T25" fmla="*/ 2147483646 h 1007"/>
              <a:gd name="T26" fmla="*/ 2147483646 w 432"/>
              <a:gd name="T27" fmla="*/ 2147483646 h 1007"/>
              <a:gd name="T28" fmla="*/ 2147483646 w 432"/>
              <a:gd name="T29" fmla="*/ 2147483646 h 1007"/>
              <a:gd name="T30" fmla="*/ 2147483646 w 432"/>
              <a:gd name="T31" fmla="*/ 2147483646 h 1007"/>
              <a:gd name="T32" fmla="*/ 2147483646 w 432"/>
              <a:gd name="T33" fmla="*/ 2147483646 h 1007"/>
              <a:gd name="T34" fmla="*/ 2147483646 w 432"/>
              <a:gd name="T35" fmla="*/ 2147483646 h 1007"/>
              <a:gd name="T36" fmla="*/ 2147483646 w 432"/>
              <a:gd name="T37" fmla="*/ 2147483646 h 1007"/>
              <a:gd name="T38" fmla="*/ 2147483646 w 432"/>
              <a:gd name="T39" fmla="*/ 2147483646 h 1007"/>
              <a:gd name="T40" fmla="*/ 2147483646 w 432"/>
              <a:gd name="T41" fmla="*/ 2147483646 h 1007"/>
              <a:gd name="T42" fmla="*/ 2147483646 w 432"/>
              <a:gd name="T43" fmla="*/ 2147483646 h 1007"/>
              <a:gd name="T44" fmla="*/ 2147483646 w 432"/>
              <a:gd name="T45" fmla="*/ 2147483646 h 1007"/>
              <a:gd name="T46" fmla="*/ 2147483646 w 432"/>
              <a:gd name="T47" fmla="*/ 2147483646 h 1007"/>
              <a:gd name="T48" fmla="*/ 2147483646 w 432"/>
              <a:gd name="T49" fmla="*/ 2147483646 h 1007"/>
              <a:gd name="T50" fmla="*/ 2147483646 w 432"/>
              <a:gd name="T51" fmla="*/ 2147483646 h 1007"/>
              <a:gd name="T52" fmla="*/ 0 w 432"/>
              <a:gd name="T53" fmla="*/ 2147483646 h 100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2"/>
              <a:gd name="T82" fmla="*/ 0 h 1007"/>
              <a:gd name="T83" fmla="*/ 432 w 432"/>
              <a:gd name="T84" fmla="*/ 1007 h 100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2" h="1007">
                <a:moveTo>
                  <a:pt x="0" y="0"/>
                </a:moveTo>
                <a:lnTo>
                  <a:pt x="85" y="5"/>
                </a:lnTo>
                <a:lnTo>
                  <a:pt x="150" y="23"/>
                </a:lnTo>
                <a:lnTo>
                  <a:pt x="176" y="34"/>
                </a:lnTo>
                <a:lnTo>
                  <a:pt x="196" y="45"/>
                </a:lnTo>
                <a:lnTo>
                  <a:pt x="209" y="62"/>
                </a:lnTo>
                <a:lnTo>
                  <a:pt x="216" y="79"/>
                </a:lnTo>
                <a:lnTo>
                  <a:pt x="216" y="415"/>
                </a:lnTo>
                <a:lnTo>
                  <a:pt x="222" y="432"/>
                </a:lnTo>
                <a:lnTo>
                  <a:pt x="235" y="449"/>
                </a:lnTo>
                <a:lnTo>
                  <a:pt x="255" y="460"/>
                </a:lnTo>
                <a:lnTo>
                  <a:pt x="281" y="477"/>
                </a:lnTo>
                <a:lnTo>
                  <a:pt x="346" y="494"/>
                </a:lnTo>
                <a:lnTo>
                  <a:pt x="431" y="500"/>
                </a:lnTo>
                <a:lnTo>
                  <a:pt x="346" y="506"/>
                </a:lnTo>
                <a:lnTo>
                  <a:pt x="281" y="528"/>
                </a:lnTo>
                <a:lnTo>
                  <a:pt x="255" y="540"/>
                </a:lnTo>
                <a:lnTo>
                  <a:pt x="235" y="551"/>
                </a:lnTo>
                <a:lnTo>
                  <a:pt x="222" y="568"/>
                </a:lnTo>
                <a:lnTo>
                  <a:pt x="216" y="585"/>
                </a:lnTo>
                <a:lnTo>
                  <a:pt x="216" y="921"/>
                </a:lnTo>
                <a:lnTo>
                  <a:pt x="209" y="938"/>
                </a:lnTo>
                <a:lnTo>
                  <a:pt x="196" y="955"/>
                </a:lnTo>
                <a:lnTo>
                  <a:pt x="176" y="966"/>
                </a:lnTo>
                <a:lnTo>
                  <a:pt x="150" y="983"/>
                </a:lnTo>
                <a:lnTo>
                  <a:pt x="85" y="1000"/>
                </a:lnTo>
                <a:lnTo>
                  <a:pt x="0" y="1006"/>
                </a:lnTo>
              </a:path>
            </a:pathLst>
          </a:custGeom>
          <a:noFill/>
          <a:ln w="28575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2">
            <a:extLst>
              <a:ext uri="{FF2B5EF4-FFF2-40B4-BE49-F238E27FC236}">
                <a16:creationId xmlns:a16="http://schemas.microsoft.com/office/drawing/2014/main" id="{F216738B-79A7-CBEB-6533-E210F940F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5720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3">
            <a:extLst>
              <a:ext uri="{FF2B5EF4-FFF2-40B4-BE49-F238E27FC236}">
                <a16:creationId xmlns:a16="http://schemas.microsoft.com/office/drawing/2014/main" id="{9B165BF9-B016-07F2-74E0-FC138CC33E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7213" y="2743200"/>
            <a:ext cx="382587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4">
            <a:extLst>
              <a:ext uri="{FF2B5EF4-FFF2-40B4-BE49-F238E27FC236}">
                <a16:creationId xmlns:a16="http://schemas.microsoft.com/office/drawing/2014/main" id="{DD716A30-E998-FD12-039F-3825451EF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743200"/>
            <a:ext cx="379413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40">
            <a:extLst>
              <a:ext uri="{FF2B5EF4-FFF2-40B4-BE49-F238E27FC236}">
                <a16:creationId xmlns:a16="http://schemas.microsoft.com/office/drawing/2014/main" id="{2F026780-E3DC-FAAF-E469-B87BF581E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200400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81" name="Line 44">
            <a:extLst>
              <a:ext uri="{FF2B5EF4-FFF2-40B4-BE49-F238E27FC236}">
                <a16:creationId xmlns:a16="http://schemas.microsoft.com/office/drawing/2014/main" id="{EA6F4A14-1C8C-75B5-EF91-4B26C8103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715000"/>
            <a:ext cx="1600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45">
            <a:extLst>
              <a:ext uri="{FF2B5EF4-FFF2-40B4-BE49-F238E27FC236}">
                <a16:creationId xmlns:a16="http://schemas.microsoft.com/office/drawing/2014/main" id="{5265A471-89B9-B9BE-DE1C-703FCFE59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9436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46">
            <a:extLst>
              <a:ext uri="{FF2B5EF4-FFF2-40B4-BE49-F238E27FC236}">
                <a16:creationId xmlns:a16="http://schemas.microsoft.com/office/drawing/2014/main" id="{08D0A3DF-4E75-362A-5347-18E30F34D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8768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47">
            <a:extLst>
              <a:ext uri="{FF2B5EF4-FFF2-40B4-BE49-F238E27FC236}">
                <a16:creationId xmlns:a16="http://schemas.microsoft.com/office/drawing/2014/main" id="{73F6E297-35F3-34FF-8EF4-BF70D05E6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1816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48">
            <a:extLst>
              <a:ext uri="{FF2B5EF4-FFF2-40B4-BE49-F238E27FC236}">
                <a16:creationId xmlns:a16="http://schemas.microsoft.com/office/drawing/2014/main" id="{7802547B-6C07-60D5-65D5-154EE37CA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4864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86" name="Object 54">
            <a:extLst>
              <a:ext uri="{FF2B5EF4-FFF2-40B4-BE49-F238E27FC236}">
                <a16:creationId xmlns:a16="http://schemas.microsoft.com/office/drawing/2014/main" id="{4FE6538F-5CA2-5E40-0D18-C7836974C6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500" y="4114800"/>
          <a:ext cx="16271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419100" progId="Equation.3">
                  <p:embed/>
                </p:oleObj>
              </mc:Choice>
              <mc:Fallback>
                <p:oleObj name="Equation" r:id="rId4" imgW="749300" imgH="4191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4114800"/>
                        <a:ext cx="16271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7" name="Object 55">
            <a:extLst>
              <a:ext uri="{FF2B5EF4-FFF2-40B4-BE49-F238E27FC236}">
                <a16:creationId xmlns:a16="http://schemas.microsoft.com/office/drawing/2014/main" id="{3CC27E09-9E43-71F6-EAE0-366EE73350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5257800"/>
          <a:ext cx="1600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" imgH="419100" progId="Equation.3">
                  <p:embed/>
                </p:oleObj>
              </mc:Choice>
              <mc:Fallback>
                <p:oleObj name="Equation" r:id="rId6" imgW="736600" imgH="4191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257800"/>
                        <a:ext cx="1600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8" name="Line 56">
            <a:extLst>
              <a:ext uri="{FF2B5EF4-FFF2-40B4-BE49-F238E27FC236}">
                <a16:creationId xmlns:a16="http://schemas.microsoft.com/office/drawing/2014/main" id="{AB2F454D-C0CE-7682-B7FC-29C6914AD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533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Text Box 57">
            <a:extLst>
              <a:ext uri="{FF2B5EF4-FFF2-40B4-BE49-F238E27FC236}">
                <a16:creationId xmlns:a16="http://schemas.microsoft.com/office/drawing/2014/main" id="{49477E55-8048-4A80-9697-9B7201BA3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3" y="29845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x</a:t>
            </a:r>
          </a:p>
        </p:txBody>
      </p:sp>
      <p:sp>
        <p:nvSpPr>
          <p:cNvPr id="19490" name="Line 58">
            <a:extLst>
              <a:ext uri="{FF2B5EF4-FFF2-40B4-BE49-F238E27FC236}">
                <a16:creationId xmlns:a16="http://schemas.microsoft.com/office/drawing/2014/main" id="{B92C04FF-4020-9A08-DAC8-FC925D563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3136900"/>
            <a:ext cx="152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Line 61">
            <a:extLst>
              <a:ext uri="{FF2B5EF4-FFF2-40B4-BE49-F238E27FC236}">
                <a16:creationId xmlns:a16="http://schemas.microsoft.com/office/drawing/2014/main" id="{BADDC79A-8BD6-CBD1-D64F-2D6366436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1148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Text Box 62">
            <a:extLst>
              <a:ext uri="{FF2B5EF4-FFF2-40B4-BE49-F238E27FC236}">
                <a16:creationId xmlns:a16="http://schemas.microsoft.com/office/drawing/2014/main" id="{C2636735-C3E6-2A95-F3EA-D8128BE56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733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1</a:t>
            </a:r>
          </a:p>
        </p:txBody>
      </p:sp>
      <p:sp>
        <p:nvSpPr>
          <p:cNvPr id="19493" name="Line 63">
            <a:extLst>
              <a:ext uri="{FF2B5EF4-FFF2-40B4-BE49-F238E27FC236}">
                <a16:creationId xmlns:a16="http://schemas.microsoft.com/office/drawing/2014/main" id="{549C17FF-A4E4-8A60-9885-18F30665E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810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64">
            <a:extLst>
              <a:ext uri="{FF2B5EF4-FFF2-40B4-BE49-F238E27FC236}">
                <a16:creationId xmlns:a16="http://schemas.microsoft.com/office/drawing/2014/main" id="{C7D88060-7B4F-D97B-0357-E122A9636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0386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95" name="Text Box 65">
            <a:extLst>
              <a:ext uri="{FF2B5EF4-FFF2-40B4-BE49-F238E27FC236}">
                <a16:creationId xmlns:a16="http://schemas.microsoft.com/office/drawing/2014/main" id="{F0496B85-ECBD-1431-C63B-0C41F19A0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191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2</a:t>
            </a:r>
          </a:p>
        </p:txBody>
      </p:sp>
      <p:sp>
        <p:nvSpPr>
          <p:cNvPr id="19496" name="Line 66">
            <a:extLst>
              <a:ext uri="{FF2B5EF4-FFF2-40B4-BE49-F238E27FC236}">
                <a16:creationId xmlns:a16="http://schemas.microsoft.com/office/drawing/2014/main" id="{7E4F24C9-0F1C-EDB6-DB4D-330B6E4C7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2672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67">
            <a:extLst>
              <a:ext uri="{FF2B5EF4-FFF2-40B4-BE49-F238E27FC236}">
                <a16:creationId xmlns:a16="http://schemas.microsoft.com/office/drawing/2014/main" id="{55C58D91-4E0A-D24B-D24F-BDC5109FA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4958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98" name="Oval 68">
            <a:extLst>
              <a:ext uri="{FF2B5EF4-FFF2-40B4-BE49-F238E27FC236}">
                <a16:creationId xmlns:a16="http://schemas.microsoft.com/office/drawing/2014/main" id="{4BACA050-758E-11A6-5CC2-8FB25BA07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99" name="Oval 69">
            <a:extLst>
              <a:ext uri="{FF2B5EF4-FFF2-40B4-BE49-F238E27FC236}">
                <a16:creationId xmlns:a16="http://schemas.microsoft.com/office/drawing/2014/main" id="{F0534728-46B1-0BD6-8BE0-0254A64F1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1054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500" name="Oval 70">
            <a:extLst>
              <a:ext uri="{FF2B5EF4-FFF2-40B4-BE49-F238E27FC236}">
                <a16:creationId xmlns:a16="http://schemas.microsoft.com/office/drawing/2014/main" id="{87E33A66-CDB4-9E1F-0013-F9060C40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102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501" name="Oval 71">
            <a:extLst>
              <a:ext uri="{FF2B5EF4-FFF2-40B4-BE49-F238E27FC236}">
                <a16:creationId xmlns:a16="http://schemas.microsoft.com/office/drawing/2014/main" id="{05DC7685-A7F5-05C5-5D5F-8D72D0139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6388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502" name="Oval 72">
            <a:extLst>
              <a:ext uri="{FF2B5EF4-FFF2-40B4-BE49-F238E27FC236}">
                <a16:creationId xmlns:a16="http://schemas.microsoft.com/office/drawing/2014/main" id="{1F4C168D-E2E2-EA09-A637-A4442F0B1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8674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9503" name="Object 77">
            <a:extLst>
              <a:ext uri="{FF2B5EF4-FFF2-40B4-BE49-F238E27FC236}">
                <a16:creationId xmlns:a16="http://schemas.microsoft.com/office/drawing/2014/main" id="{1B7C49E2-1558-5AFD-1865-D7B970239C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514600"/>
          <a:ext cx="53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353" imgH="177569" progId="Equation.3">
                  <p:embed/>
                </p:oleObj>
              </mc:Choice>
              <mc:Fallback>
                <p:oleObj name="Equation" r:id="rId8" imgW="266353" imgH="177569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533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04" name="Object 78">
            <a:extLst>
              <a:ext uri="{FF2B5EF4-FFF2-40B4-BE49-F238E27FC236}">
                <a16:creationId xmlns:a16="http://schemas.microsoft.com/office/drawing/2014/main" id="{1822005A-9325-1DC4-DF61-2FD0CBAB30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2514600"/>
          <a:ext cx="53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353" imgH="177569" progId="Equation.3">
                  <p:embed/>
                </p:oleObj>
              </mc:Choice>
              <mc:Fallback>
                <p:oleObj name="Equation" r:id="rId10" imgW="266353" imgH="177569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14600"/>
                        <a:ext cx="533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05" name="Object 79">
            <a:extLst>
              <a:ext uri="{FF2B5EF4-FFF2-40B4-BE49-F238E27FC236}">
                <a16:creationId xmlns:a16="http://schemas.microsoft.com/office/drawing/2014/main" id="{B2F251A3-A492-B6BA-6B76-065725D681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24384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603" imgH="177646" progId="Equation.3">
                  <p:embed/>
                </p:oleObj>
              </mc:Choice>
              <mc:Fallback>
                <p:oleObj name="Equation" r:id="rId11" imgW="342603" imgH="177646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38400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606BEBF-0B5D-F5E5-E669-94BC3D0A5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Margin of Error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FDB5B14-0997-DEF1-B10C-F81586DDD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1676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Margin of Error (e):</a:t>
            </a:r>
            <a:r>
              <a:rPr lang="en-US" altLang="en-US"/>
              <a:t>  the amount added and subtracted to the point estimate to form the confidence interval</a:t>
            </a: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AC3FB651-A082-0710-F577-469A9CEDE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343400"/>
          <a:ext cx="247967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419100" progId="Equation.3">
                  <p:embed/>
                </p:oleObj>
              </mc:Choice>
              <mc:Fallback>
                <p:oleObj name="Equation" r:id="rId2" imgW="7493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2479675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Oval 5">
            <a:extLst>
              <a:ext uri="{FF2B5EF4-FFF2-40B4-BE49-F238E27FC236}">
                <a16:creationId xmlns:a16="http://schemas.microsoft.com/office/drawing/2014/main" id="{DFFFD860-6493-2DDA-7ACD-E8CA167E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343400"/>
            <a:ext cx="1905000" cy="1524000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pSp>
        <p:nvGrpSpPr>
          <p:cNvPr id="20486" name="Group 6">
            <a:extLst>
              <a:ext uri="{FF2B5EF4-FFF2-40B4-BE49-F238E27FC236}">
                <a16:creationId xmlns:a16="http://schemas.microsoft.com/office/drawing/2014/main" id="{4AA9161F-B98F-55A5-0232-57BA9C27EB46}"/>
              </a:ext>
            </a:extLst>
          </p:cNvPr>
          <p:cNvGrpSpPr>
            <a:grpSpLocks/>
          </p:cNvGrpSpPr>
          <p:nvPr/>
        </p:nvGrpSpPr>
        <p:grpSpPr bwMode="auto">
          <a:xfrm rot="356895">
            <a:off x="3643313" y="5475288"/>
            <a:ext cx="2603500" cy="687387"/>
            <a:chOff x="1248" y="2592"/>
            <a:chExt cx="1729" cy="577"/>
          </a:xfrm>
        </p:grpSpPr>
        <p:sp>
          <p:nvSpPr>
            <p:cNvPr id="20489" name="Freeform 7">
              <a:extLst>
                <a:ext uri="{FF2B5EF4-FFF2-40B4-BE49-F238E27FC236}">
                  <a16:creationId xmlns:a16="http://schemas.microsoft.com/office/drawing/2014/main" id="{C306B3DF-D7FC-76D7-885A-33DF9C20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2592"/>
              <a:ext cx="1729" cy="556"/>
            </a:xfrm>
            <a:custGeom>
              <a:avLst/>
              <a:gdLst>
                <a:gd name="T0" fmla="*/ 14 w 1729"/>
                <a:gd name="T1" fmla="*/ 381 h 556"/>
                <a:gd name="T2" fmla="*/ 161 w 1729"/>
                <a:gd name="T3" fmla="*/ 440 h 556"/>
                <a:gd name="T4" fmla="*/ 256 w 1729"/>
                <a:gd name="T5" fmla="*/ 471 h 556"/>
                <a:gd name="T6" fmla="*/ 357 w 1729"/>
                <a:gd name="T7" fmla="*/ 497 h 556"/>
                <a:gd name="T8" fmla="*/ 460 w 1729"/>
                <a:gd name="T9" fmla="*/ 516 h 556"/>
                <a:gd name="T10" fmla="*/ 570 w 1729"/>
                <a:gd name="T11" fmla="*/ 534 h 556"/>
                <a:gd name="T12" fmla="*/ 694 w 1729"/>
                <a:gd name="T13" fmla="*/ 546 h 556"/>
                <a:gd name="T14" fmla="*/ 853 w 1729"/>
                <a:gd name="T15" fmla="*/ 555 h 556"/>
                <a:gd name="T16" fmla="*/ 983 w 1729"/>
                <a:gd name="T17" fmla="*/ 553 h 556"/>
                <a:gd name="T18" fmla="*/ 1101 w 1729"/>
                <a:gd name="T19" fmla="*/ 541 h 556"/>
                <a:gd name="T20" fmla="*/ 1210 w 1729"/>
                <a:gd name="T21" fmla="*/ 521 h 556"/>
                <a:gd name="T22" fmla="*/ 1303 w 1729"/>
                <a:gd name="T23" fmla="*/ 496 h 556"/>
                <a:gd name="T24" fmla="*/ 1379 w 1729"/>
                <a:gd name="T25" fmla="*/ 457 h 556"/>
                <a:gd name="T26" fmla="*/ 1437 w 1729"/>
                <a:gd name="T27" fmla="*/ 401 h 556"/>
                <a:gd name="T28" fmla="*/ 1470 w 1729"/>
                <a:gd name="T29" fmla="*/ 341 h 556"/>
                <a:gd name="T30" fmla="*/ 1481 w 1729"/>
                <a:gd name="T31" fmla="*/ 301 h 556"/>
                <a:gd name="T32" fmla="*/ 1708 w 1729"/>
                <a:gd name="T33" fmla="*/ 409 h 556"/>
                <a:gd name="T34" fmla="*/ 1646 w 1729"/>
                <a:gd name="T35" fmla="*/ 342 h 556"/>
                <a:gd name="T36" fmla="*/ 1592 w 1729"/>
                <a:gd name="T37" fmla="*/ 273 h 556"/>
                <a:gd name="T38" fmla="*/ 1553 w 1729"/>
                <a:gd name="T39" fmla="*/ 206 h 556"/>
                <a:gd name="T40" fmla="*/ 1519 w 1729"/>
                <a:gd name="T41" fmla="*/ 139 h 556"/>
                <a:gd name="T42" fmla="*/ 1491 w 1729"/>
                <a:gd name="T43" fmla="*/ 48 h 556"/>
                <a:gd name="T44" fmla="*/ 1439 w 1729"/>
                <a:gd name="T45" fmla="*/ 11 h 556"/>
                <a:gd name="T46" fmla="*/ 1367 w 1729"/>
                <a:gd name="T47" fmla="*/ 33 h 556"/>
                <a:gd name="T48" fmla="*/ 1308 w 1729"/>
                <a:gd name="T49" fmla="*/ 43 h 556"/>
                <a:gd name="T50" fmla="*/ 1240 w 1729"/>
                <a:gd name="T51" fmla="*/ 43 h 556"/>
                <a:gd name="T52" fmla="*/ 1162 w 1729"/>
                <a:gd name="T53" fmla="*/ 39 h 556"/>
                <a:gd name="T54" fmla="*/ 1075 w 1729"/>
                <a:gd name="T55" fmla="*/ 23 h 556"/>
                <a:gd name="T56" fmla="*/ 1030 w 1729"/>
                <a:gd name="T57" fmla="*/ 56 h 556"/>
                <a:gd name="T58" fmla="*/ 1240 w 1729"/>
                <a:gd name="T59" fmla="*/ 180 h 556"/>
                <a:gd name="T60" fmla="*/ 1190 w 1729"/>
                <a:gd name="T61" fmla="*/ 248 h 556"/>
                <a:gd name="T62" fmla="*/ 1129 w 1729"/>
                <a:gd name="T63" fmla="*/ 304 h 556"/>
                <a:gd name="T64" fmla="*/ 1067 w 1729"/>
                <a:gd name="T65" fmla="*/ 346 h 556"/>
                <a:gd name="T66" fmla="*/ 983 w 1729"/>
                <a:gd name="T67" fmla="*/ 388 h 556"/>
                <a:gd name="T68" fmla="*/ 897 w 1729"/>
                <a:gd name="T69" fmla="*/ 415 h 556"/>
                <a:gd name="T70" fmla="*/ 805 w 1729"/>
                <a:gd name="T71" fmla="*/ 434 h 556"/>
                <a:gd name="T72" fmla="*/ 687 w 1729"/>
                <a:gd name="T73" fmla="*/ 443 h 556"/>
                <a:gd name="T74" fmla="*/ 569 w 1729"/>
                <a:gd name="T75" fmla="*/ 448 h 556"/>
                <a:gd name="T76" fmla="*/ 427 w 1729"/>
                <a:gd name="T77" fmla="*/ 448 h 556"/>
                <a:gd name="T78" fmla="*/ 307 w 1729"/>
                <a:gd name="T79" fmla="*/ 439 h 556"/>
                <a:gd name="T80" fmla="*/ 218 w 1729"/>
                <a:gd name="T81" fmla="*/ 421 h 556"/>
                <a:gd name="T82" fmla="*/ 134 w 1729"/>
                <a:gd name="T83" fmla="*/ 401 h 5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9"/>
                <a:gd name="T127" fmla="*/ 0 h 556"/>
                <a:gd name="T128" fmla="*/ 1729 w 1729"/>
                <a:gd name="T129" fmla="*/ 556 h 5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9" h="556">
                  <a:moveTo>
                    <a:pt x="0" y="356"/>
                  </a:moveTo>
                  <a:lnTo>
                    <a:pt x="14" y="381"/>
                  </a:lnTo>
                  <a:lnTo>
                    <a:pt x="102" y="419"/>
                  </a:lnTo>
                  <a:lnTo>
                    <a:pt x="161" y="440"/>
                  </a:lnTo>
                  <a:lnTo>
                    <a:pt x="210" y="454"/>
                  </a:lnTo>
                  <a:lnTo>
                    <a:pt x="256" y="471"/>
                  </a:lnTo>
                  <a:lnTo>
                    <a:pt x="307" y="484"/>
                  </a:lnTo>
                  <a:lnTo>
                    <a:pt x="357" y="497"/>
                  </a:lnTo>
                  <a:lnTo>
                    <a:pt x="412" y="509"/>
                  </a:lnTo>
                  <a:lnTo>
                    <a:pt x="460" y="516"/>
                  </a:lnTo>
                  <a:lnTo>
                    <a:pt x="506" y="525"/>
                  </a:lnTo>
                  <a:lnTo>
                    <a:pt x="570" y="534"/>
                  </a:lnTo>
                  <a:lnTo>
                    <a:pt x="625" y="541"/>
                  </a:lnTo>
                  <a:lnTo>
                    <a:pt x="694" y="546"/>
                  </a:lnTo>
                  <a:lnTo>
                    <a:pt x="783" y="554"/>
                  </a:lnTo>
                  <a:lnTo>
                    <a:pt x="853" y="555"/>
                  </a:lnTo>
                  <a:lnTo>
                    <a:pt x="905" y="554"/>
                  </a:lnTo>
                  <a:lnTo>
                    <a:pt x="983" y="553"/>
                  </a:lnTo>
                  <a:lnTo>
                    <a:pt x="1046" y="549"/>
                  </a:lnTo>
                  <a:lnTo>
                    <a:pt x="1101" y="541"/>
                  </a:lnTo>
                  <a:lnTo>
                    <a:pt x="1159" y="535"/>
                  </a:lnTo>
                  <a:lnTo>
                    <a:pt x="1210" y="521"/>
                  </a:lnTo>
                  <a:lnTo>
                    <a:pt x="1261" y="511"/>
                  </a:lnTo>
                  <a:lnTo>
                    <a:pt x="1303" y="496"/>
                  </a:lnTo>
                  <a:lnTo>
                    <a:pt x="1342" y="477"/>
                  </a:lnTo>
                  <a:lnTo>
                    <a:pt x="1379" y="457"/>
                  </a:lnTo>
                  <a:lnTo>
                    <a:pt x="1412" y="432"/>
                  </a:lnTo>
                  <a:lnTo>
                    <a:pt x="1437" y="401"/>
                  </a:lnTo>
                  <a:lnTo>
                    <a:pt x="1455" y="375"/>
                  </a:lnTo>
                  <a:lnTo>
                    <a:pt x="1470" y="341"/>
                  </a:lnTo>
                  <a:lnTo>
                    <a:pt x="1478" y="317"/>
                  </a:lnTo>
                  <a:lnTo>
                    <a:pt x="1481" y="301"/>
                  </a:lnTo>
                  <a:lnTo>
                    <a:pt x="1728" y="442"/>
                  </a:lnTo>
                  <a:lnTo>
                    <a:pt x="1708" y="409"/>
                  </a:lnTo>
                  <a:lnTo>
                    <a:pt x="1676" y="375"/>
                  </a:lnTo>
                  <a:lnTo>
                    <a:pt x="1646" y="342"/>
                  </a:lnTo>
                  <a:lnTo>
                    <a:pt x="1622" y="308"/>
                  </a:lnTo>
                  <a:lnTo>
                    <a:pt x="1592" y="273"/>
                  </a:lnTo>
                  <a:lnTo>
                    <a:pt x="1574" y="237"/>
                  </a:lnTo>
                  <a:lnTo>
                    <a:pt x="1553" y="206"/>
                  </a:lnTo>
                  <a:lnTo>
                    <a:pt x="1533" y="172"/>
                  </a:lnTo>
                  <a:lnTo>
                    <a:pt x="1519" y="139"/>
                  </a:lnTo>
                  <a:lnTo>
                    <a:pt x="1500" y="94"/>
                  </a:lnTo>
                  <a:lnTo>
                    <a:pt x="1491" y="48"/>
                  </a:lnTo>
                  <a:lnTo>
                    <a:pt x="1468" y="0"/>
                  </a:lnTo>
                  <a:lnTo>
                    <a:pt x="1439" y="11"/>
                  </a:lnTo>
                  <a:lnTo>
                    <a:pt x="1405" y="23"/>
                  </a:lnTo>
                  <a:lnTo>
                    <a:pt x="1367" y="33"/>
                  </a:lnTo>
                  <a:lnTo>
                    <a:pt x="1330" y="40"/>
                  </a:lnTo>
                  <a:lnTo>
                    <a:pt x="1308" y="43"/>
                  </a:lnTo>
                  <a:lnTo>
                    <a:pt x="1278" y="43"/>
                  </a:lnTo>
                  <a:lnTo>
                    <a:pt x="1240" y="43"/>
                  </a:lnTo>
                  <a:lnTo>
                    <a:pt x="1201" y="40"/>
                  </a:lnTo>
                  <a:lnTo>
                    <a:pt x="1162" y="39"/>
                  </a:lnTo>
                  <a:lnTo>
                    <a:pt x="1120" y="30"/>
                  </a:lnTo>
                  <a:lnTo>
                    <a:pt x="1075" y="23"/>
                  </a:lnTo>
                  <a:lnTo>
                    <a:pt x="1004" y="7"/>
                  </a:lnTo>
                  <a:lnTo>
                    <a:pt x="1030" y="56"/>
                  </a:lnTo>
                  <a:lnTo>
                    <a:pt x="1242" y="167"/>
                  </a:lnTo>
                  <a:lnTo>
                    <a:pt x="1240" y="180"/>
                  </a:lnTo>
                  <a:lnTo>
                    <a:pt x="1209" y="218"/>
                  </a:lnTo>
                  <a:lnTo>
                    <a:pt x="1190" y="248"/>
                  </a:lnTo>
                  <a:lnTo>
                    <a:pt x="1154" y="285"/>
                  </a:lnTo>
                  <a:lnTo>
                    <a:pt x="1129" y="304"/>
                  </a:lnTo>
                  <a:lnTo>
                    <a:pt x="1104" y="323"/>
                  </a:lnTo>
                  <a:lnTo>
                    <a:pt x="1067" y="346"/>
                  </a:lnTo>
                  <a:lnTo>
                    <a:pt x="1033" y="370"/>
                  </a:lnTo>
                  <a:lnTo>
                    <a:pt x="983" y="388"/>
                  </a:lnTo>
                  <a:lnTo>
                    <a:pt x="944" y="402"/>
                  </a:lnTo>
                  <a:lnTo>
                    <a:pt x="897" y="415"/>
                  </a:lnTo>
                  <a:lnTo>
                    <a:pt x="846" y="429"/>
                  </a:lnTo>
                  <a:lnTo>
                    <a:pt x="805" y="434"/>
                  </a:lnTo>
                  <a:lnTo>
                    <a:pt x="745" y="441"/>
                  </a:lnTo>
                  <a:lnTo>
                    <a:pt x="687" y="443"/>
                  </a:lnTo>
                  <a:lnTo>
                    <a:pt x="630" y="448"/>
                  </a:lnTo>
                  <a:lnTo>
                    <a:pt x="569" y="448"/>
                  </a:lnTo>
                  <a:lnTo>
                    <a:pt x="495" y="448"/>
                  </a:lnTo>
                  <a:lnTo>
                    <a:pt x="427" y="448"/>
                  </a:lnTo>
                  <a:lnTo>
                    <a:pt x="355" y="442"/>
                  </a:lnTo>
                  <a:lnTo>
                    <a:pt x="307" y="439"/>
                  </a:lnTo>
                  <a:lnTo>
                    <a:pt x="259" y="430"/>
                  </a:lnTo>
                  <a:lnTo>
                    <a:pt x="218" y="421"/>
                  </a:lnTo>
                  <a:lnTo>
                    <a:pt x="173" y="412"/>
                  </a:lnTo>
                  <a:lnTo>
                    <a:pt x="134" y="401"/>
                  </a:lnTo>
                  <a:lnTo>
                    <a:pt x="0" y="356"/>
                  </a:lnTo>
                </a:path>
              </a:pathLst>
            </a:custGeom>
            <a:gradFill rotWithShape="0">
              <a:gsLst>
                <a:gs pos="0">
                  <a:srgbClr val="00DFCA"/>
                </a:gs>
                <a:gs pos="100000">
                  <a:srgbClr val="00C8B5"/>
                </a:gs>
              </a:gsLst>
              <a:path path="rect">
                <a:fillToRect l="100000" b="100000"/>
              </a:path>
            </a:gradFill>
            <a:ln w="12700" cap="rnd" cmpd="sng">
              <a:solidFill>
                <a:srgbClr val="7726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8">
              <a:extLst>
                <a:ext uri="{FF2B5EF4-FFF2-40B4-BE49-F238E27FC236}">
                  <a16:creationId xmlns:a16="http://schemas.microsoft.com/office/drawing/2014/main" id="{F023598C-74AC-6D0B-A67F-4C55674EA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2643"/>
              <a:ext cx="1718" cy="526"/>
            </a:xfrm>
            <a:custGeom>
              <a:avLst/>
              <a:gdLst>
                <a:gd name="T0" fmla="*/ 112 w 1718"/>
                <a:gd name="T1" fmla="*/ 387 h 526"/>
                <a:gd name="T2" fmla="*/ 207 w 1718"/>
                <a:gd name="T3" fmla="*/ 421 h 526"/>
                <a:gd name="T4" fmla="*/ 304 w 1718"/>
                <a:gd name="T5" fmla="*/ 451 h 526"/>
                <a:gd name="T6" fmla="*/ 411 w 1718"/>
                <a:gd name="T7" fmla="*/ 477 h 526"/>
                <a:gd name="T8" fmla="*/ 506 w 1718"/>
                <a:gd name="T9" fmla="*/ 498 h 526"/>
                <a:gd name="T10" fmla="*/ 626 w 1718"/>
                <a:gd name="T11" fmla="*/ 511 h 526"/>
                <a:gd name="T12" fmla="*/ 784 w 1718"/>
                <a:gd name="T13" fmla="*/ 523 h 526"/>
                <a:gd name="T14" fmla="*/ 911 w 1718"/>
                <a:gd name="T15" fmla="*/ 525 h 526"/>
                <a:gd name="T16" fmla="*/ 1044 w 1718"/>
                <a:gd name="T17" fmla="*/ 520 h 526"/>
                <a:gd name="T18" fmla="*/ 1162 w 1718"/>
                <a:gd name="T19" fmla="*/ 508 h 526"/>
                <a:gd name="T20" fmla="*/ 1263 w 1718"/>
                <a:gd name="T21" fmla="*/ 485 h 526"/>
                <a:gd name="T22" fmla="*/ 1346 w 1718"/>
                <a:gd name="T23" fmla="*/ 454 h 526"/>
                <a:gd name="T24" fmla="*/ 1420 w 1718"/>
                <a:gd name="T25" fmla="*/ 412 h 526"/>
                <a:gd name="T26" fmla="*/ 1460 w 1718"/>
                <a:gd name="T27" fmla="*/ 358 h 526"/>
                <a:gd name="T28" fmla="*/ 1488 w 1718"/>
                <a:gd name="T29" fmla="*/ 304 h 526"/>
                <a:gd name="T30" fmla="*/ 1717 w 1718"/>
                <a:gd name="T31" fmla="*/ 393 h 526"/>
                <a:gd name="T32" fmla="*/ 1656 w 1718"/>
                <a:gd name="T33" fmla="*/ 328 h 526"/>
                <a:gd name="T34" fmla="*/ 1607 w 1718"/>
                <a:gd name="T35" fmla="*/ 263 h 526"/>
                <a:gd name="T36" fmla="*/ 1566 w 1718"/>
                <a:gd name="T37" fmla="*/ 200 h 526"/>
                <a:gd name="T38" fmla="*/ 1532 w 1718"/>
                <a:gd name="T39" fmla="*/ 133 h 526"/>
                <a:gd name="T40" fmla="*/ 1500 w 1718"/>
                <a:gd name="T41" fmla="*/ 56 h 526"/>
                <a:gd name="T42" fmla="*/ 1483 w 1718"/>
                <a:gd name="T43" fmla="*/ 0 h 526"/>
                <a:gd name="T44" fmla="*/ 1421 w 1718"/>
                <a:gd name="T45" fmla="*/ 25 h 526"/>
                <a:gd name="T46" fmla="*/ 1348 w 1718"/>
                <a:gd name="T47" fmla="*/ 40 h 526"/>
                <a:gd name="T48" fmla="*/ 1297 w 1718"/>
                <a:gd name="T49" fmla="*/ 43 h 526"/>
                <a:gd name="T50" fmla="*/ 1217 w 1718"/>
                <a:gd name="T51" fmla="*/ 40 h 526"/>
                <a:gd name="T52" fmla="*/ 1136 w 1718"/>
                <a:gd name="T53" fmla="*/ 30 h 526"/>
                <a:gd name="T54" fmla="*/ 1020 w 1718"/>
                <a:gd name="T55" fmla="*/ 7 h 526"/>
                <a:gd name="T56" fmla="*/ 1250 w 1718"/>
                <a:gd name="T57" fmla="*/ 173 h 526"/>
                <a:gd name="T58" fmla="*/ 1200 w 1718"/>
                <a:gd name="T59" fmla="*/ 237 h 526"/>
                <a:gd name="T60" fmla="*/ 1134 w 1718"/>
                <a:gd name="T61" fmla="*/ 290 h 526"/>
                <a:gd name="T62" fmla="*/ 1075 w 1718"/>
                <a:gd name="T63" fmla="*/ 329 h 526"/>
                <a:gd name="T64" fmla="*/ 991 w 1718"/>
                <a:gd name="T65" fmla="*/ 369 h 526"/>
                <a:gd name="T66" fmla="*/ 899 w 1718"/>
                <a:gd name="T67" fmla="*/ 393 h 526"/>
                <a:gd name="T68" fmla="*/ 808 w 1718"/>
                <a:gd name="T69" fmla="*/ 410 h 526"/>
                <a:gd name="T70" fmla="*/ 689 w 1718"/>
                <a:gd name="T71" fmla="*/ 418 h 526"/>
                <a:gd name="T72" fmla="*/ 571 w 1718"/>
                <a:gd name="T73" fmla="*/ 422 h 526"/>
                <a:gd name="T74" fmla="*/ 428 w 1718"/>
                <a:gd name="T75" fmla="*/ 422 h 526"/>
                <a:gd name="T76" fmla="*/ 309 w 1718"/>
                <a:gd name="T77" fmla="*/ 411 h 526"/>
                <a:gd name="T78" fmla="*/ 217 w 1718"/>
                <a:gd name="T79" fmla="*/ 395 h 526"/>
                <a:gd name="T80" fmla="*/ 137 w 1718"/>
                <a:gd name="T81" fmla="*/ 374 h 5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18"/>
                <a:gd name="T124" fmla="*/ 0 h 526"/>
                <a:gd name="T125" fmla="*/ 1718 w 1718"/>
                <a:gd name="T126" fmla="*/ 526 h 5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18" h="526">
                  <a:moveTo>
                    <a:pt x="0" y="330"/>
                  </a:moveTo>
                  <a:lnTo>
                    <a:pt x="112" y="387"/>
                  </a:lnTo>
                  <a:lnTo>
                    <a:pt x="154" y="403"/>
                  </a:lnTo>
                  <a:lnTo>
                    <a:pt x="207" y="421"/>
                  </a:lnTo>
                  <a:lnTo>
                    <a:pt x="251" y="434"/>
                  </a:lnTo>
                  <a:lnTo>
                    <a:pt x="304" y="451"/>
                  </a:lnTo>
                  <a:lnTo>
                    <a:pt x="352" y="464"/>
                  </a:lnTo>
                  <a:lnTo>
                    <a:pt x="411" y="477"/>
                  </a:lnTo>
                  <a:lnTo>
                    <a:pt x="461" y="486"/>
                  </a:lnTo>
                  <a:lnTo>
                    <a:pt x="506" y="498"/>
                  </a:lnTo>
                  <a:lnTo>
                    <a:pt x="568" y="504"/>
                  </a:lnTo>
                  <a:lnTo>
                    <a:pt x="626" y="511"/>
                  </a:lnTo>
                  <a:lnTo>
                    <a:pt x="692" y="516"/>
                  </a:lnTo>
                  <a:lnTo>
                    <a:pt x="784" y="523"/>
                  </a:lnTo>
                  <a:lnTo>
                    <a:pt x="851" y="525"/>
                  </a:lnTo>
                  <a:lnTo>
                    <a:pt x="911" y="525"/>
                  </a:lnTo>
                  <a:lnTo>
                    <a:pt x="988" y="523"/>
                  </a:lnTo>
                  <a:lnTo>
                    <a:pt x="1044" y="520"/>
                  </a:lnTo>
                  <a:lnTo>
                    <a:pt x="1100" y="514"/>
                  </a:lnTo>
                  <a:lnTo>
                    <a:pt x="1162" y="508"/>
                  </a:lnTo>
                  <a:lnTo>
                    <a:pt x="1215" y="496"/>
                  </a:lnTo>
                  <a:lnTo>
                    <a:pt x="1263" y="485"/>
                  </a:lnTo>
                  <a:lnTo>
                    <a:pt x="1310" y="470"/>
                  </a:lnTo>
                  <a:lnTo>
                    <a:pt x="1346" y="454"/>
                  </a:lnTo>
                  <a:lnTo>
                    <a:pt x="1384" y="434"/>
                  </a:lnTo>
                  <a:lnTo>
                    <a:pt x="1420" y="412"/>
                  </a:lnTo>
                  <a:lnTo>
                    <a:pt x="1445" y="383"/>
                  </a:lnTo>
                  <a:lnTo>
                    <a:pt x="1460" y="358"/>
                  </a:lnTo>
                  <a:lnTo>
                    <a:pt x="1481" y="327"/>
                  </a:lnTo>
                  <a:lnTo>
                    <a:pt x="1488" y="304"/>
                  </a:lnTo>
                  <a:lnTo>
                    <a:pt x="1503" y="271"/>
                  </a:lnTo>
                  <a:lnTo>
                    <a:pt x="1717" y="393"/>
                  </a:lnTo>
                  <a:lnTo>
                    <a:pt x="1684" y="359"/>
                  </a:lnTo>
                  <a:lnTo>
                    <a:pt x="1656" y="328"/>
                  </a:lnTo>
                  <a:lnTo>
                    <a:pt x="1630" y="297"/>
                  </a:lnTo>
                  <a:lnTo>
                    <a:pt x="1607" y="263"/>
                  </a:lnTo>
                  <a:lnTo>
                    <a:pt x="1583" y="230"/>
                  </a:lnTo>
                  <a:lnTo>
                    <a:pt x="1566" y="200"/>
                  </a:lnTo>
                  <a:lnTo>
                    <a:pt x="1547" y="166"/>
                  </a:lnTo>
                  <a:lnTo>
                    <a:pt x="1532" y="133"/>
                  </a:lnTo>
                  <a:lnTo>
                    <a:pt x="1513" y="92"/>
                  </a:lnTo>
                  <a:lnTo>
                    <a:pt x="1500" y="56"/>
                  </a:lnTo>
                  <a:lnTo>
                    <a:pt x="1494" y="32"/>
                  </a:lnTo>
                  <a:lnTo>
                    <a:pt x="1483" y="0"/>
                  </a:lnTo>
                  <a:lnTo>
                    <a:pt x="1454" y="12"/>
                  </a:lnTo>
                  <a:lnTo>
                    <a:pt x="1421" y="25"/>
                  </a:lnTo>
                  <a:lnTo>
                    <a:pt x="1384" y="33"/>
                  </a:lnTo>
                  <a:lnTo>
                    <a:pt x="1348" y="40"/>
                  </a:lnTo>
                  <a:lnTo>
                    <a:pt x="1321" y="42"/>
                  </a:lnTo>
                  <a:lnTo>
                    <a:pt x="1297" y="43"/>
                  </a:lnTo>
                  <a:lnTo>
                    <a:pt x="1259" y="43"/>
                  </a:lnTo>
                  <a:lnTo>
                    <a:pt x="1217" y="40"/>
                  </a:lnTo>
                  <a:lnTo>
                    <a:pt x="1182" y="38"/>
                  </a:lnTo>
                  <a:lnTo>
                    <a:pt x="1136" y="30"/>
                  </a:lnTo>
                  <a:lnTo>
                    <a:pt x="1091" y="24"/>
                  </a:lnTo>
                  <a:lnTo>
                    <a:pt x="1020" y="7"/>
                  </a:lnTo>
                  <a:lnTo>
                    <a:pt x="1269" y="142"/>
                  </a:lnTo>
                  <a:lnTo>
                    <a:pt x="1250" y="173"/>
                  </a:lnTo>
                  <a:lnTo>
                    <a:pt x="1223" y="208"/>
                  </a:lnTo>
                  <a:lnTo>
                    <a:pt x="1200" y="237"/>
                  </a:lnTo>
                  <a:lnTo>
                    <a:pt x="1160" y="272"/>
                  </a:lnTo>
                  <a:lnTo>
                    <a:pt x="1134" y="290"/>
                  </a:lnTo>
                  <a:lnTo>
                    <a:pt x="1109" y="308"/>
                  </a:lnTo>
                  <a:lnTo>
                    <a:pt x="1075" y="329"/>
                  </a:lnTo>
                  <a:lnTo>
                    <a:pt x="1037" y="350"/>
                  </a:lnTo>
                  <a:lnTo>
                    <a:pt x="991" y="369"/>
                  </a:lnTo>
                  <a:lnTo>
                    <a:pt x="947" y="381"/>
                  </a:lnTo>
                  <a:lnTo>
                    <a:pt x="899" y="393"/>
                  </a:lnTo>
                  <a:lnTo>
                    <a:pt x="848" y="406"/>
                  </a:lnTo>
                  <a:lnTo>
                    <a:pt x="808" y="410"/>
                  </a:lnTo>
                  <a:lnTo>
                    <a:pt x="748" y="415"/>
                  </a:lnTo>
                  <a:lnTo>
                    <a:pt x="689" y="418"/>
                  </a:lnTo>
                  <a:lnTo>
                    <a:pt x="636" y="421"/>
                  </a:lnTo>
                  <a:lnTo>
                    <a:pt x="571" y="422"/>
                  </a:lnTo>
                  <a:lnTo>
                    <a:pt x="498" y="422"/>
                  </a:lnTo>
                  <a:lnTo>
                    <a:pt x="428" y="422"/>
                  </a:lnTo>
                  <a:lnTo>
                    <a:pt x="357" y="414"/>
                  </a:lnTo>
                  <a:lnTo>
                    <a:pt x="309" y="411"/>
                  </a:lnTo>
                  <a:lnTo>
                    <a:pt x="260" y="404"/>
                  </a:lnTo>
                  <a:lnTo>
                    <a:pt x="217" y="395"/>
                  </a:lnTo>
                  <a:lnTo>
                    <a:pt x="174" y="387"/>
                  </a:lnTo>
                  <a:lnTo>
                    <a:pt x="137" y="374"/>
                  </a:lnTo>
                  <a:lnTo>
                    <a:pt x="0" y="330"/>
                  </a:lnTo>
                </a:path>
              </a:pathLst>
            </a:custGeom>
            <a:gradFill rotWithShape="0">
              <a:gsLst>
                <a:gs pos="0">
                  <a:srgbClr val="00DFCA"/>
                </a:gs>
                <a:gs pos="100000">
                  <a:srgbClr val="00C8B5"/>
                </a:gs>
              </a:gsLst>
              <a:path path="rect">
                <a:fillToRect l="100000" b="100000"/>
              </a:path>
            </a:gradFill>
            <a:ln w="12700" cap="rnd" cmpd="sng">
              <a:solidFill>
                <a:srgbClr val="7726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487" name="Object 9">
            <a:extLst>
              <a:ext uri="{FF2B5EF4-FFF2-40B4-BE49-F238E27FC236}">
                <a16:creationId xmlns:a16="http://schemas.microsoft.com/office/drawing/2014/main" id="{20C07E08-25B5-E96C-D9FE-4B91726469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9563" y="4343400"/>
          <a:ext cx="252095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669" imgH="418918" progId="Equation.3">
                  <p:embed/>
                </p:oleObj>
              </mc:Choice>
              <mc:Fallback>
                <p:oleObj name="Equation" r:id="rId4" imgW="761669" imgH="41891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4343400"/>
                        <a:ext cx="252095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10">
            <a:extLst>
              <a:ext uri="{FF2B5EF4-FFF2-40B4-BE49-F238E27FC236}">
                <a16:creationId xmlns:a16="http://schemas.microsoft.com/office/drawing/2014/main" id="{FBC9EC09-DDF5-2491-CFB5-9DE9EA00E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657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Example: Margin of error for estimating </a:t>
            </a:r>
            <a:r>
              <a:rPr lang="el-GR" altLang="en-US" sz="2400">
                <a:cs typeface="Arial" panose="020B0604020202020204" pitchFamily="34" charset="0"/>
              </a:rPr>
              <a:t>μ</a:t>
            </a:r>
            <a:r>
              <a:rPr lang="en-US" altLang="en-US" sz="2400">
                <a:cs typeface="Arial" panose="020B0604020202020204" pitchFamily="34" charset="0"/>
              </a:rPr>
              <a:t>, </a:t>
            </a:r>
            <a:r>
              <a:rPr lang="el-GR" altLang="en-US" sz="2400">
                <a:cs typeface="Arial" panose="020B0604020202020204" pitchFamily="34" charset="0"/>
                <a:sym typeface="Symbol" panose="05050102010706020507" pitchFamily="18" charset="2"/>
              </a:rPr>
              <a:t>σ</a:t>
            </a:r>
            <a:r>
              <a:rPr lang="en-US" altLang="en-US" sz="2400">
                <a:cs typeface="Arial" panose="020B0604020202020204" pitchFamily="34" charset="0"/>
                <a:sym typeface="Symbol" panose="05050102010706020507" pitchFamily="18" charset="2"/>
              </a:rPr>
              <a:t> known:</a:t>
            </a:r>
            <a:endParaRPr lang="el-GR" altLang="en-US" sz="240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15CFCC5-39BE-1CEB-30F2-3F62A3955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096000" cy="8382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Example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2C0F812-9B55-B8E2-B0F6-0EBB94174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467600" cy="41148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A sample of 11 circuits from a large normal population has a mean resistance of 2.20 ohms.  We know from past testing that the population standard deviation is .35 ohms.  </a:t>
            </a:r>
          </a:p>
          <a:p>
            <a:pPr marL="342900" indent="-342900" defTabSz="914400" eaLnBrk="1" hangingPunct="1">
              <a:lnSpc>
                <a:spcPct val="50000"/>
              </a:lnSpc>
            </a:pPr>
            <a:endParaRPr lang="en-US" altLang="en-US"/>
          </a:p>
          <a:p>
            <a:pPr marL="342900" indent="-342900" defTabSz="914400" eaLnBrk="1" hangingPunct="1"/>
            <a:r>
              <a:rPr lang="en-US" altLang="en-US"/>
              <a:t>Determine a 95% confidence interval for the true mean resistance of the population.</a:t>
            </a:r>
          </a:p>
        </p:txBody>
      </p:sp>
      <p:pic>
        <p:nvPicPr>
          <p:cNvPr id="21508" name="Picture 4" descr="j0289054">
            <a:extLst>
              <a:ext uri="{FF2B5EF4-FFF2-40B4-BE49-F238E27FC236}">
                <a16:creationId xmlns:a16="http://schemas.microsoft.com/office/drawing/2014/main" id="{B20008DF-4281-A280-1A0C-B6D46EB2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20574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FBF6E07-1108-595B-78B2-C5709C3F5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67400"/>
            <a:ext cx="3962400" cy="609600"/>
          </a:xfrm>
          <a:prstGeom prst="rect">
            <a:avLst/>
          </a:prstGeom>
          <a:solidFill>
            <a:srgbClr val="FFFFD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2531" name="Object 6">
            <a:extLst>
              <a:ext uri="{FF2B5EF4-FFF2-40B4-BE49-F238E27FC236}">
                <a16:creationId xmlns:a16="http://schemas.microsoft.com/office/drawing/2014/main" id="{F71D8ED0-BABD-6028-E4A8-6B3E091CAF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8" y="3440113"/>
          <a:ext cx="3846512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400" imgH="1371600" progId="Equation.3">
                  <p:embed/>
                </p:oleObj>
              </mc:Choice>
              <mc:Fallback>
                <p:oleObj name="Equation" r:id="rId2" imgW="1803400" imgH="1371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3440113"/>
                        <a:ext cx="3846512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2">
            <a:extLst>
              <a:ext uri="{FF2B5EF4-FFF2-40B4-BE49-F238E27FC236}">
                <a16:creationId xmlns:a16="http://schemas.microsoft.com/office/drawing/2014/main" id="{F007250A-D965-143B-F928-78F958068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096000" cy="8382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Example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702C4968-BA98-5EE9-B52B-D4EAA659A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467600" cy="27432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2400"/>
              <a:t>A sample of 11 circuits from a large normal population has a mean resistance of 2.20 ohms.  We know from past testing that the population standard deviation is .35 ohms. 95% confidence interval.  </a:t>
            </a:r>
          </a:p>
          <a:p>
            <a:pPr marL="342900" indent="-342900" defTabSz="914400" eaLnBrk="1" hangingPunct="1">
              <a:lnSpc>
                <a:spcPct val="150000"/>
              </a:lnSpc>
            </a:pPr>
            <a:r>
              <a:rPr lang="en-US" altLang="en-US" sz="3200">
                <a:solidFill>
                  <a:schemeClr val="folHlink"/>
                </a:solidFill>
              </a:rPr>
              <a:t>Solution:</a:t>
            </a:r>
          </a:p>
        </p:txBody>
      </p:sp>
      <p:sp>
        <p:nvSpPr>
          <p:cNvPr id="22534" name="Text Box 4">
            <a:extLst>
              <a:ext uri="{FF2B5EF4-FFF2-40B4-BE49-F238E27FC236}">
                <a16:creationId xmlns:a16="http://schemas.microsoft.com/office/drawing/2014/main" id="{06CCBC83-4704-0777-2DAE-1EA2E10F8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pic>
        <p:nvPicPr>
          <p:cNvPr id="22535" name="Picture 8" descr="j0289054">
            <a:extLst>
              <a:ext uri="{FF2B5EF4-FFF2-40B4-BE49-F238E27FC236}">
                <a16:creationId xmlns:a16="http://schemas.microsoft.com/office/drawing/2014/main" id="{B86E768B-48DB-E7AA-3B2A-0AFF491F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2192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4">
            <a:extLst>
              <a:ext uri="{FF2B5EF4-FFF2-40B4-BE49-F238E27FC236}">
                <a16:creationId xmlns:a16="http://schemas.microsoft.com/office/drawing/2014/main" id="{5EDE0314-8D58-962C-B21D-EF0448179115}"/>
              </a:ext>
            </a:extLst>
          </p:cNvPr>
          <p:cNvSpPr>
            <a:spLocks/>
          </p:cNvSpPr>
          <p:nvPr/>
        </p:nvSpPr>
        <p:spPr bwMode="auto">
          <a:xfrm>
            <a:off x="4830763" y="4495800"/>
            <a:ext cx="1724025" cy="1179513"/>
          </a:xfrm>
          <a:custGeom>
            <a:avLst/>
            <a:gdLst>
              <a:gd name="T0" fmla="*/ 0 w 1086"/>
              <a:gd name="T1" fmla="*/ 2147483646 h 743"/>
              <a:gd name="T2" fmla="*/ 2147483646 w 1086"/>
              <a:gd name="T3" fmla="*/ 2147483646 h 743"/>
              <a:gd name="T4" fmla="*/ 2147483646 w 1086"/>
              <a:gd name="T5" fmla="*/ 0 h 743"/>
              <a:gd name="T6" fmla="*/ 0 w 1086"/>
              <a:gd name="T7" fmla="*/ 0 h 743"/>
              <a:gd name="T8" fmla="*/ 0 w 1086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FFFCC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96383A8-D45F-9728-D5E8-5C594E5E6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</a:t>
            </a:r>
          </a:p>
        </p:txBody>
      </p:sp>
      <p:sp>
        <p:nvSpPr>
          <p:cNvPr id="23556" name="Freeform 4">
            <a:extLst>
              <a:ext uri="{FF2B5EF4-FFF2-40B4-BE49-F238E27FC236}">
                <a16:creationId xmlns:a16="http://schemas.microsoft.com/office/drawing/2014/main" id="{D1D71930-9500-EB8F-0544-AAAEEF3D966C}"/>
              </a:ext>
            </a:extLst>
          </p:cNvPr>
          <p:cNvSpPr>
            <a:spLocks/>
          </p:cNvSpPr>
          <p:nvPr/>
        </p:nvSpPr>
        <p:spPr bwMode="auto">
          <a:xfrm>
            <a:off x="3754438" y="2906713"/>
            <a:ext cx="1819275" cy="979487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41298A42-4D59-1838-E840-D3A303798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2951163"/>
            <a:ext cx="18367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Mean</a:t>
            </a:r>
          </a:p>
        </p:txBody>
      </p:sp>
      <p:sp>
        <p:nvSpPr>
          <p:cNvPr id="16389" name="Freeform 9">
            <a:extLst>
              <a:ext uri="{FF2B5EF4-FFF2-40B4-BE49-F238E27FC236}">
                <a16:creationId xmlns:a16="http://schemas.microsoft.com/office/drawing/2014/main" id="{FD2969A4-F15A-7547-EA69-20E0067F8112}"/>
              </a:ext>
            </a:extLst>
          </p:cNvPr>
          <p:cNvSpPr>
            <a:spLocks/>
          </p:cNvSpPr>
          <p:nvPr/>
        </p:nvSpPr>
        <p:spPr bwMode="auto">
          <a:xfrm>
            <a:off x="2727325" y="4497388"/>
            <a:ext cx="1814513" cy="1179512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3559" name="Rectangle 11">
            <a:extLst>
              <a:ext uri="{FF2B5EF4-FFF2-40B4-BE49-F238E27FC236}">
                <a16:creationId xmlns:a16="http://schemas.microsoft.com/office/drawing/2014/main" id="{657D1651-78EE-F9C5-906E-145D11EC4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238" y="4857750"/>
            <a:ext cx="1927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>
                <a:cs typeface="Arial" panose="020B0604020202020204" pitchFamily="34" charset="0"/>
              </a:rPr>
              <a:t>σ</a:t>
            </a:r>
            <a:r>
              <a:rPr lang="en-US" altLang="en-US" sz="2400" b="1">
                <a:cs typeface="Arial" panose="020B0604020202020204" pitchFamily="34" charset="0"/>
              </a:rPr>
              <a:t> </a:t>
            </a:r>
            <a:r>
              <a:rPr lang="en-US" altLang="en-US" sz="2400" b="1"/>
              <a:t>Unknown</a:t>
            </a:r>
          </a:p>
        </p:txBody>
      </p:sp>
      <p:sp>
        <p:nvSpPr>
          <p:cNvPr id="23560" name="Freeform 13">
            <a:extLst>
              <a:ext uri="{FF2B5EF4-FFF2-40B4-BE49-F238E27FC236}">
                <a16:creationId xmlns:a16="http://schemas.microsoft.com/office/drawing/2014/main" id="{7E8ED667-39E4-9444-3FEE-A8C31C43AF5B}"/>
              </a:ext>
            </a:extLst>
          </p:cNvPr>
          <p:cNvSpPr>
            <a:spLocks/>
          </p:cNvSpPr>
          <p:nvPr/>
        </p:nvSpPr>
        <p:spPr bwMode="auto">
          <a:xfrm>
            <a:off x="3657600" y="1676400"/>
            <a:ext cx="19812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Rectangle 14">
            <a:extLst>
              <a:ext uri="{FF2B5EF4-FFF2-40B4-BE49-F238E27FC236}">
                <a16:creationId xmlns:a16="http://schemas.microsoft.com/office/drawing/2014/main" id="{9E6CDD26-3F98-36FA-A51B-0C0381118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52600"/>
            <a:ext cx="18399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Confidence</a:t>
            </a:r>
          </a:p>
        </p:txBody>
      </p:sp>
      <p:sp>
        <p:nvSpPr>
          <p:cNvPr id="23562" name="Rectangle 15">
            <a:extLst>
              <a:ext uri="{FF2B5EF4-FFF2-40B4-BE49-F238E27FC236}">
                <a16:creationId xmlns:a16="http://schemas.microsoft.com/office/drawing/2014/main" id="{5C7E988E-52A9-42DC-539D-18E7404DD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116138"/>
            <a:ext cx="1435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Intervals</a:t>
            </a:r>
          </a:p>
        </p:txBody>
      </p:sp>
      <p:sp>
        <p:nvSpPr>
          <p:cNvPr id="23563" name="Rectangle 26">
            <a:extLst>
              <a:ext uri="{FF2B5EF4-FFF2-40B4-BE49-F238E27FC236}">
                <a16:creationId xmlns:a16="http://schemas.microsoft.com/office/drawing/2014/main" id="{F14D679B-B25A-5EDC-047F-D8F32DEBB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4854575"/>
            <a:ext cx="1571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>
                <a:cs typeface="Arial" panose="020B0604020202020204" pitchFamily="34" charset="0"/>
              </a:rPr>
              <a:t>σ</a:t>
            </a:r>
            <a:r>
              <a:rPr lang="en-US" altLang="en-US" sz="2400" b="1">
                <a:cs typeface="Arial" panose="020B0604020202020204" pitchFamily="34" charset="0"/>
              </a:rPr>
              <a:t> </a:t>
            </a:r>
            <a:r>
              <a:rPr lang="en-US" altLang="en-US" sz="2400" b="1"/>
              <a:t>Known</a:t>
            </a:r>
          </a:p>
        </p:txBody>
      </p:sp>
      <p:sp>
        <p:nvSpPr>
          <p:cNvPr id="23564" name="Rectangle 27">
            <a:extLst>
              <a:ext uri="{FF2B5EF4-FFF2-40B4-BE49-F238E27FC236}">
                <a16:creationId xmlns:a16="http://schemas.microsoft.com/office/drawing/2014/main" id="{ED728AD9-8C3F-122C-E1DC-EF0E80B89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3879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65" name="Line 28">
            <a:extLst>
              <a:ext uri="{FF2B5EF4-FFF2-40B4-BE49-F238E27FC236}">
                <a16:creationId xmlns:a16="http://schemas.microsoft.com/office/drawing/2014/main" id="{344DDF9E-D1D5-0D33-18F9-D8666F749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6" name="Line 32">
            <a:extLst>
              <a:ext uri="{FF2B5EF4-FFF2-40B4-BE49-F238E27FC236}">
                <a16:creationId xmlns:a16="http://schemas.microsoft.com/office/drawing/2014/main" id="{D50F2BBF-D42F-806B-F8A1-0709A3E80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3886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7" name="Line 33">
            <a:extLst>
              <a:ext uri="{FF2B5EF4-FFF2-40B4-BE49-F238E27FC236}">
                <a16:creationId xmlns:a16="http://schemas.microsoft.com/office/drawing/2014/main" id="{63D995A2-6A8B-F4D8-2DE0-2E559D055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41148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8" name="Line 34">
            <a:extLst>
              <a:ext uri="{FF2B5EF4-FFF2-40B4-BE49-F238E27FC236}">
                <a16:creationId xmlns:a16="http://schemas.microsoft.com/office/drawing/2014/main" id="{BA2107F5-5D33-27C4-C96D-14C85D30E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5" y="4114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9" name="Line 35">
            <a:extLst>
              <a:ext uri="{FF2B5EF4-FFF2-40B4-BE49-F238E27FC236}">
                <a16:creationId xmlns:a16="http://schemas.microsoft.com/office/drawing/2014/main" id="{227449D4-5E7B-F652-18C1-91B9F2424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2775" y="4114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D866757-EEDB-B185-94BC-EC3704AB0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Module Goals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CD09A4E-1185-A207-D898-4B49911C3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4532313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n-US" b="1"/>
              <a:t>After completing this Module, you should be able to:</a:t>
            </a:r>
            <a:r>
              <a:rPr lang="en-US" altLang="en-US" sz="3600"/>
              <a:t> 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80000"/>
            </a:pPr>
            <a:r>
              <a:rPr lang="en-US" altLang="en-US" sz="2400"/>
              <a:t>Distinguish between a point estimate and a confidence interval estimate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80000"/>
            </a:pPr>
            <a:r>
              <a:rPr lang="en-US" altLang="en-US" sz="2400"/>
              <a:t>Construct and interpret a confidence interval estimate for a single population mean using both the z and t distributions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80000"/>
            </a:pPr>
            <a:r>
              <a:rPr lang="en-US" altLang="en-US" sz="2400"/>
              <a:t>Determine the required sample size to estimate a single population mean within a specified margin of error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7161EC2D-0C2D-BE55-8F3A-6DA11164B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01000" cy="44958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en-US" sz="3200"/>
              <a:t>If the population standard deviation  </a:t>
            </a:r>
            <a:r>
              <a:rPr lang="el-GR" altLang="en-US" sz="3200">
                <a:cs typeface="Arial" panose="020B0604020202020204" pitchFamily="34" charset="0"/>
                <a:sym typeface="Symbol" panose="05050102010706020507" pitchFamily="18" charset="2"/>
              </a:rPr>
              <a:t>σ</a:t>
            </a:r>
            <a:r>
              <a:rPr lang="en-US" altLang="en-US" sz="3200">
                <a:sym typeface="Symbol" panose="05050102010706020507" pitchFamily="18" charset="2"/>
              </a:rPr>
              <a:t>  is </a:t>
            </a:r>
            <a:r>
              <a:rPr lang="en-US" altLang="en-US" sz="3200">
                <a:solidFill>
                  <a:srgbClr val="C00000"/>
                </a:solidFill>
                <a:sym typeface="Symbol" panose="05050102010706020507" pitchFamily="18" charset="2"/>
              </a:rPr>
              <a:t>unknown</a:t>
            </a:r>
            <a:r>
              <a:rPr lang="en-US" altLang="en-US" sz="3200">
                <a:sym typeface="Symbol" panose="05050102010706020507" pitchFamily="18" charset="2"/>
              </a:rPr>
              <a:t>, we can </a:t>
            </a:r>
            <a:r>
              <a:rPr lang="en-US" altLang="en-US" sz="3200">
                <a:solidFill>
                  <a:schemeClr val="folHlink"/>
                </a:solidFill>
                <a:sym typeface="Symbol" panose="05050102010706020507" pitchFamily="18" charset="2"/>
              </a:rPr>
              <a:t>substitute the sample standard deviation, </a:t>
            </a:r>
            <a:r>
              <a:rPr lang="en-US" altLang="en-US" sz="3200">
                <a:solidFill>
                  <a:srgbClr val="C00000"/>
                </a:solidFill>
                <a:sym typeface="Symbol" panose="05050102010706020507" pitchFamily="18" charset="2"/>
              </a:rPr>
              <a:t>s 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z="3200">
                <a:sym typeface="Symbol" panose="05050102010706020507" pitchFamily="18" charset="2"/>
              </a:rPr>
              <a:t>This introduces extra uncertainty, since  </a:t>
            </a:r>
            <a:r>
              <a:rPr lang="en-US" altLang="en-US" sz="3200">
                <a:solidFill>
                  <a:srgbClr val="C00000"/>
                </a:solidFill>
                <a:sym typeface="Symbol" panose="05050102010706020507" pitchFamily="18" charset="2"/>
              </a:rPr>
              <a:t>s</a:t>
            </a:r>
            <a:r>
              <a:rPr lang="en-US" altLang="en-US" sz="3200">
                <a:sym typeface="Symbol" panose="05050102010706020507" pitchFamily="18" charset="2"/>
              </a:rPr>
              <a:t>  is variable from sample to sample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z="3200">
                <a:sym typeface="Symbol" panose="05050102010706020507" pitchFamily="18" charset="2"/>
              </a:rPr>
              <a:t>So we </a:t>
            </a:r>
            <a:r>
              <a:rPr lang="en-US" altLang="en-US" sz="3200">
                <a:solidFill>
                  <a:srgbClr val="C00000"/>
                </a:solidFill>
                <a:sym typeface="Symbol" panose="05050102010706020507" pitchFamily="18" charset="2"/>
              </a:rPr>
              <a:t>use the t distribution </a:t>
            </a:r>
            <a:r>
              <a:rPr lang="en-US" altLang="en-US" sz="3200">
                <a:sym typeface="Symbol" panose="05050102010706020507" pitchFamily="18" charset="2"/>
              </a:rPr>
              <a:t>instead of the normal distribution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05CF1AF8-47D8-8B2D-D8A0-D1D193DCA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143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Confidence Interval for </a:t>
            </a: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br>
              <a:rPr lang="en-US" altLang="en-US"/>
            </a:br>
            <a:r>
              <a:rPr lang="en-US" altLang="en-US"/>
              <a:t>(</a:t>
            </a: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n-US"/>
              <a:t> Unknown)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78C1EAF-306F-0C53-699B-38887BEEC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Assumptions</a:t>
            </a:r>
          </a:p>
          <a:p>
            <a:pPr lvl="1" eaLnBrk="1" hangingPunct="1"/>
            <a:r>
              <a:rPr lang="en-US" altLang="en-US"/>
              <a:t>Population standard deviation is </a:t>
            </a:r>
            <a:r>
              <a:rPr lang="en-US" altLang="en-US">
                <a:solidFill>
                  <a:srgbClr val="C00000"/>
                </a:solidFill>
              </a:rPr>
              <a:t>unknown</a:t>
            </a:r>
          </a:p>
          <a:p>
            <a:pPr lvl="1" eaLnBrk="1" hangingPunct="1"/>
            <a:r>
              <a:rPr lang="en-US" altLang="en-US"/>
              <a:t>Population is </a:t>
            </a:r>
            <a:r>
              <a:rPr lang="en-US" altLang="en-US">
                <a:solidFill>
                  <a:srgbClr val="C00000"/>
                </a:solidFill>
              </a:rPr>
              <a:t>normally distributed</a:t>
            </a:r>
          </a:p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Use Student’s </a:t>
            </a:r>
            <a:r>
              <a:rPr lang="en-US" altLang="en-US" i="1">
                <a:solidFill>
                  <a:schemeClr val="folHlink"/>
                </a:solidFill>
              </a:rPr>
              <a:t>t</a:t>
            </a:r>
            <a:r>
              <a:rPr lang="en-US" altLang="en-US">
                <a:solidFill>
                  <a:schemeClr val="folHlink"/>
                </a:solidFill>
              </a:rPr>
              <a:t>  Distribution</a:t>
            </a:r>
          </a:p>
          <a:p>
            <a:pPr eaLnBrk="1" hangingPunct="1"/>
            <a:r>
              <a:rPr lang="en-US" altLang="en-US"/>
              <a:t>Confidence Interval Estimate formula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8BC961B-345E-50EE-E0F7-BD2D212BD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143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Confidence Interval for </a:t>
            </a: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br>
              <a:rPr lang="en-US" altLang="en-US"/>
            </a:br>
            <a:r>
              <a:rPr lang="en-US" altLang="en-US"/>
              <a:t>(</a:t>
            </a: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n-US"/>
              <a:t> Unknown) </a:t>
            </a:r>
          </a:p>
        </p:txBody>
      </p:sp>
      <p:graphicFrame>
        <p:nvGraphicFramePr>
          <p:cNvPr id="25604" name="Object 7">
            <a:extLst>
              <a:ext uri="{FF2B5EF4-FFF2-40B4-BE49-F238E27FC236}">
                <a16:creationId xmlns:a16="http://schemas.microsoft.com/office/drawing/2014/main" id="{EFEA383B-359F-8D41-DF97-A73D7E28D0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4419600"/>
          <a:ext cx="294322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418918" progId="Equation.3">
                  <p:embed/>
                </p:oleObj>
              </mc:Choice>
              <mc:Fallback>
                <p:oleObj name="Equation" r:id="rId2" imgW="710891" imgH="41891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19600"/>
                        <a:ext cx="2943225" cy="17335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8">
            <a:extLst>
              <a:ext uri="{FF2B5EF4-FFF2-40B4-BE49-F238E27FC236}">
                <a16:creationId xmlns:a16="http://schemas.microsoft.com/office/drawing/2014/main" id="{57AEFDFB-E82C-9139-8EE5-B18BE9D07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6">
            <a:extLst>
              <a:ext uri="{FF2B5EF4-FFF2-40B4-BE49-F238E27FC236}">
                <a16:creationId xmlns:a16="http://schemas.microsoft.com/office/drawing/2014/main" id="{63F28B68-C7B6-CD97-96EC-E99664464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33800"/>
            <a:ext cx="2209800" cy="6858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9D20041-AE6A-3436-717A-2D1053A0E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Student’s t Distribution</a:t>
            </a:r>
          </a:p>
        </p:txBody>
      </p:sp>
      <p:sp>
        <p:nvSpPr>
          <p:cNvPr id="26628" name="Text Box 34">
            <a:extLst>
              <a:ext uri="{FF2B5EF4-FFF2-40B4-BE49-F238E27FC236}">
                <a16:creationId xmlns:a16="http://schemas.microsoft.com/office/drawing/2014/main" id="{D52E3375-DF0A-D64B-9D84-8253F7FB2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1" name="Rectangle 35">
            <a:extLst>
              <a:ext uri="{FF2B5EF4-FFF2-40B4-BE49-F238E27FC236}">
                <a16:creationId xmlns:a16="http://schemas.microsoft.com/office/drawing/2014/main" id="{CCE09064-CA25-1C0A-D510-6D69A63AF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 marL="342900" indent="-342900" defTabSz="914400" eaLnBrk="1" hangingPunct="1">
              <a:spcBef>
                <a:spcPct val="40000"/>
              </a:spcBef>
              <a:defRPr/>
            </a:pPr>
            <a:r>
              <a:rPr lang="en-US" altLang="en-US" sz="3100" dirty="0"/>
              <a:t>The </a:t>
            </a:r>
            <a:r>
              <a:rPr lang="en-US" altLang="en-US" sz="3100" dirty="0">
                <a:solidFill>
                  <a:srgbClr val="C00000"/>
                </a:solidFill>
              </a:rPr>
              <a:t>t</a:t>
            </a:r>
            <a:r>
              <a:rPr lang="en-US" altLang="en-US" sz="3100" dirty="0"/>
              <a:t> is a family of distributions</a:t>
            </a:r>
          </a:p>
          <a:p>
            <a:pPr marL="342900" indent="-342900" defTabSz="914400" eaLnBrk="1" hangingPunct="1">
              <a:spcBef>
                <a:spcPct val="40000"/>
              </a:spcBef>
              <a:defRPr/>
            </a:pPr>
            <a:r>
              <a:rPr lang="en-US" altLang="en-US" sz="3100" dirty="0"/>
              <a:t>The </a:t>
            </a:r>
            <a:r>
              <a:rPr lang="en-US" altLang="en-US" sz="3100" dirty="0">
                <a:solidFill>
                  <a:srgbClr val="C00000"/>
                </a:solidFill>
              </a:rPr>
              <a:t>t</a:t>
            </a:r>
            <a:r>
              <a:rPr lang="en-US" altLang="en-US" sz="3100" dirty="0"/>
              <a:t> value depends on</a:t>
            </a:r>
          </a:p>
          <a:p>
            <a:pPr marL="0" indent="0" defTabSz="914400" eaLnBrk="1" hangingPunct="1">
              <a:spcBef>
                <a:spcPct val="4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3100" dirty="0"/>
              <a:t>          </a:t>
            </a:r>
            <a:r>
              <a:rPr lang="en-US" altLang="en-US" sz="3100" dirty="0">
                <a:solidFill>
                  <a:srgbClr val="C00000"/>
                </a:solidFill>
              </a:rPr>
              <a:t>degrees of freedom (</a:t>
            </a:r>
            <a:r>
              <a:rPr lang="en-US" altLang="en-US" sz="3100" dirty="0" err="1">
                <a:solidFill>
                  <a:srgbClr val="C00000"/>
                </a:solidFill>
              </a:rPr>
              <a:t>d.f.</a:t>
            </a:r>
            <a:r>
              <a:rPr lang="en-US" altLang="en-US" sz="3100" dirty="0">
                <a:solidFill>
                  <a:srgbClr val="C00000"/>
                </a:solidFill>
              </a:rPr>
              <a:t>)</a:t>
            </a:r>
          </a:p>
          <a:p>
            <a:pPr marL="342900" indent="-342900" defTabSz="914400" eaLnBrk="1" hangingPunct="1">
              <a:spcBef>
                <a:spcPct val="4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3100" dirty="0"/>
              <a:t>				</a:t>
            </a:r>
            <a:r>
              <a:rPr lang="en-US" altLang="en-US" sz="3100" dirty="0" err="1"/>
              <a:t>d.f.</a:t>
            </a:r>
            <a:r>
              <a:rPr lang="en-US" altLang="en-US" sz="3100" dirty="0"/>
              <a:t> = n - 1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2">
            <a:extLst>
              <a:ext uri="{FF2B5EF4-FFF2-40B4-BE49-F238E27FC236}">
                <a16:creationId xmlns:a16="http://schemas.microsoft.com/office/drawing/2014/main" id="{080166D6-DC40-8DF5-B150-C5EDEC6FE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81400"/>
            <a:ext cx="4038600" cy="1571625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If the mean of these three values is 8.0,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then x</a:t>
            </a:r>
            <a:r>
              <a:rPr lang="en-US" altLang="en-US" sz="2400" baseline="-25000"/>
              <a:t>3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chemeClr val="folHlink"/>
                </a:solidFill>
              </a:rPr>
              <a:t>must be 9</a:t>
            </a:r>
            <a:r>
              <a:rPr lang="en-US" altLang="en-US" sz="24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(i.e., x</a:t>
            </a:r>
            <a:r>
              <a:rPr lang="en-US" altLang="en-US" sz="2400" baseline="-25000"/>
              <a:t>3</a:t>
            </a:r>
            <a:r>
              <a:rPr lang="en-US" altLang="en-US" sz="2400"/>
              <a:t> is not free to vary)</a:t>
            </a:r>
          </a:p>
        </p:txBody>
      </p:sp>
      <p:sp>
        <p:nvSpPr>
          <p:cNvPr id="27651" name="Rectangle 65">
            <a:extLst>
              <a:ext uri="{FF2B5EF4-FFF2-40B4-BE49-F238E27FC236}">
                <a16:creationId xmlns:a16="http://schemas.microsoft.com/office/drawing/2014/main" id="{36D63765-0921-6B09-E7F6-1E5FC90D7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352800"/>
            <a:ext cx="1752600" cy="14478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652" name="Rectangle 64">
            <a:extLst>
              <a:ext uri="{FF2B5EF4-FFF2-40B4-BE49-F238E27FC236}">
                <a16:creationId xmlns:a16="http://schemas.microsoft.com/office/drawing/2014/main" id="{2D4EC5BE-8EDE-FAB5-54A3-25990E485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590800"/>
            <a:ext cx="7086600" cy="457200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07568684-FB66-2E65-B8C2-277F67783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Degrees of Freedom (df)</a:t>
            </a:r>
          </a:p>
        </p:txBody>
      </p:sp>
      <p:sp>
        <p:nvSpPr>
          <p:cNvPr id="27654" name="Rectangle 4">
            <a:extLst>
              <a:ext uri="{FF2B5EF4-FFF2-40B4-BE49-F238E27FC236}">
                <a16:creationId xmlns:a16="http://schemas.microsoft.com/office/drawing/2014/main" id="{83A132A3-547E-9E20-C05A-CF8DFD518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34290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folHlink"/>
                </a:solidFill>
              </a:rPr>
              <a:t>Idea:</a:t>
            </a:r>
            <a:r>
              <a:rPr lang="en-US" altLang="en-US"/>
              <a:t> Number of observations that are free to vary</a:t>
            </a:r>
          </a:p>
          <a:p>
            <a:pPr lvl="1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/>
              <a:t>		    after sample mean has been calculated</a:t>
            </a:r>
          </a:p>
          <a:p>
            <a:pPr lvl="1"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chemeClr val="folHlink"/>
                </a:solidFill>
              </a:rPr>
              <a:t>Example:</a:t>
            </a:r>
            <a:r>
              <a:rPr lang="en-US" altLang="en-US">
                <a:solidFill>
                  <a:schemeClr val="folHlink"/>
                </a:solidFill>
              </a:rPr>
              <a:t> </a:t>
            </a:r>
            <a:r>
              <a:rPr lang="en-US" altLang="en-US"/>
              <a:t>Suppose the mean of 3 numbers is 8.0</a:t>
            </a:r>
          </a:p>
          <a:p>
            <a:pPr lvl="2" eaLnBrk="1" hangingPunct="1"/>
            <a:endParaRPr lang="en-US" altLang="en-US" sz="1600"/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/>
              <a:t>	Let x</a:t>
            </a:r>
            <a:r>
              <a:rPr lang="en-US" altLang="en-US" baseline="-25000"/>
              <a:t>1</a:t>
            </a:r>
            <a:r>
              <a:rPr lang="en-US" altLang="en-US"/>
              <a:t> = 7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/>
              <a:t>	Let x</a:t>
            </a:r>
            <a:r>
              <a:rPr lang="en-US" altLang="en-US" baseline="-25000"/>
              <a:t>2</a:t>
            </a:r>
            <a:r>
              <a:rPr lang="en-US" altLang="en-US"/>
              <a:t> = 8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/>
              <a:t>	What is</a:t>
            </a:r>
            <a:r>
              <a:rPr lang="en-US" altLang="en-US">
                <a:solidFill>
                  <a:schemeClr val="folHlink"/>
                </a:solidFill>
              </a:rPr>
              <a:t> x</a:t>
            </a:r>
            <a:r>
              <a:rPr lang="en-US" altLang="en-US" baseline="-25000">
                <a:solidFill>
                  <a:schemeClr val="folHlink"/>
                </a:solidFill>
              </a:rPr>
              <a:t>3</a:t>
            </a:r>
            <a:r>
              <a:rPr lang="en-US" altLang="en-US"/>
              <a:t>?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7655" name="Rectangle 5">
            <a:extLst>
              <a:ext uri="{FF2B5EF4-FFF2-40B4-BE49-F238E27FC236}">
                <a16:creationId xmlns:a16="http://schemas.microsoft.com/office/drawing/2014/main" id="{9DEAA36D-ED5B-43D3-5968-94A060D1A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257800"/>
            <a:ext cx="739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Here, n = 3, so degrees of freedom  = </a:t>
            </a:r>
            <a:r>
              <a:rPr lang="en-US" altLang="en-US" sz="2000" i="1"/>
              <a:t>n</a:t>
            </a:r>
            <a:r>
              <a:rPr lang="en-US" altLang="en-US" sz="2000"/>
              <a:t> -1 = 3 – 1 = 2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(2 values can be any numbers, but the third is not free to vary for a given mean)</a:t>
            </a:r>
          </a:p>
        </p:txBody>
      </p:sp>
      <p:sp>
        <p:nvSpPr>
          <p:cNvPr id="27656" name="Text Box 61">
            <a:extLst>
              <a:ext uri="{FF2B5EF4-FFF2-40B4-BE49-F238E27FC236}">
                <a16:creationId xmlns:a16="http://schemas.microsoft.com/office/drawing/2014/main" id="{BB54A1FB-FF59-3DD3-0B21-58EB52BB2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05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657" name="AutoShape 63">
            <a:extLst>
              <a:ext uri="{FF2B5EF4-FFF2-40B4-BE49-F238E27FC236}">
                <a16:creationId xmlns:a16="http://schemas.microsoft.com/office/drawing/2014/main" id="{6BE2A313-58C7-0F36-866C-02FE7A3CB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34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hlink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8">
            <a:extLst>
              <a:ext uri="{FF2B5EF4-FFF2-40B4-BE49-F238E27FC236}">
                <a16:creationId xmlns:a16="http://schemas.microsoft.com/office/drawing/2014/main" id="{8C4F0538-2E76-0100-5BCB-D8253FF06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029200"/>
            <a:ext cx="1025525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Line 29">
            <a:extLst>
              <a:ext uri="{FF2B5EF4-FFF2-40B4-BE49-F238E27FC236}">
                <a16:creationId xmlns:a16="http://schemas.microsoft.com/office/drawing/2014/main" id="{0F905D8D-6C3A-F048-CE58-B3B05DD3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029200"/>
            <a:ext cx="574675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966DAAC4-6D7F-94E2-DB71-24AA919F5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Student’s t Distribution</a:t>
            </a:r>
          </a:p>
        </p:txBody>
      </p:sp>
      <p:sp>
        <p:nvSpPr>
          <p:cNvPr id="28677" name="Freeform 3">
            <a:extLst>
              <a:ext uri="{FF2B5EF4-FFF2-40B4-BE49-F238E27FC236}">
                <a16:creationId xmlns:a16="http://schemas.microsoft.com/office/drawing/2014/main" id="{CEADAD44-D753-4B6F-F2FF-D38374CD67AA}"/>
              </a:ext>
            </a:extLst>
          </p:cNvPr>
          <p:cNvSpPr>
            <a:spLocks/>
          </p:cNvSpPr>
          <p:nvPr/>
        </p:nvSpPr>
        <p:spPr bwMode="auto">
          <a:xfrm>
            <a:off x="4511675" y="4699000"/>
            <a:ext cx="3014663" cy="1209675"/>
          </a:xfrm>
          <a:custGeom>
            <a:avLst/>
            <a:gdLst>
              <a:gd name="T0" fmla="*/ 2147483646 w 1899"/>
              <a:gd name="T1" fmla="*/ 2147483646 h 762"/>
              <a:gd name="T2" fmla="*/ 2147483646 w 1899"/>
              <a:gd name="T3" fmla="*/ 2147483646 h 762"/>
              <a:gd name="T4" fmla="*/ 2147483646 w 1899"/>
              <a:gd name="T5" fmla="*/ 2147483646 h 762"/>
              <a:gd name="T6" fmla="*/ 2147483646 w 1899"/>
              <a:gd name="T7" fmla="*/ 2147483646 h 762"/>
              <a:gd name="T8" fmla="*/ 2147483646 w 1899"/>
              <a:gd name="T9" fmla="*/ 2147483646 h 762"/>
              <a:gd name="T10" fmla="*/ 2147483646 w 1899"/>
              <a:gd name="T11" fmla="*/ 2147483646 h 762"/>
              <a:gd name="T12" fmla="*/ 2147483646 w 1899"/>
              <a:gd name="T13" fmla="*/ 2147483646 h 762"/>
              <a:gd name="T14" fmla="*/ 2147483646 w 1899"/>
              <a:gd name="T15" fmla="*/ 2147483646 h 762"/>
              <a:gd name="T16" fmla="*/ 2147483646 w 1899"/>
              <a:gd name="T17" fmla="*/ 2147483646 h 762"/>
              <a:gd name="T18" fmla="*/ 2147483646 w 1899"/>
              <a:gd name="T19" fmla="*/ 2147483646 h 762"/>
              <a:gd name="T20" fmla="*/ 2147483646 w 1899"/>
              <a:gd name="T21" fmla="*/ 2147483646 h 762"/>
              <a:gd name="T22" fmla="*/ 2147483646 w 1899"/>
              <a:gd name="T23" fmla="*/ 2147483646 h 762"/>
              <a:gd name="T24" fmla="*/ 2147483646 w 1899"/>
              <a:gd name="T25" fmla="*/ 2147483646 h 762"/>
              <a:gd name="T26" fmla="*/ 2147483646 w 1899"/>
              <a:gd name="T27" fmla="*/ 2147483646 h 762"/>
              <a:gd name="T28" fmla="*/ 2147483646 w 1899"/>
              <a:gd name="T29" fmla="*/ 2147483646 h 762"/>
              <a:gd name="T30" fmla="*/ 0 w 1899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99"/>
              <a:gd name="T49" fmla="*/ 0 h 762"/>
              <a:gd name="T50" fmla="*/ 1899 w 1899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99" h="762">
                <a:moveTo>
                  <a:pt x="1898" y="761"/>
                </a:moveTo>
                <a:lnTo>
                  <a:pt x="1700" y="753"/>
                </a:lnTo>
                <a:lnTo>
                  <a:pt x="1599" y="744"/>
                </a:lnTo>
                <a:lnTo>
                  <a:pt x="1500" y="732"/>
                </a:lnTo>
                <a:lnTo>
                  <a:pt x="1400" y="713"/>
                </a:lnTo>
                <a:lnTo>
                  <a:pt x="1299" y="690"/>
                </a:lnTo>
                <a:lnTo>
                  <a:pt x="1200" y="659"/>
                </a:lnTo>
                <a:lnTo>
                  <a:pt x="1000" y="571"/>
                </a:lnTo>
                <a:lnTo>
                  <a:pt x="799" y="446"/>
                </a:lnTo>
                <a:lnTo>
                  <a:pt x="599" y="298"/>
                </a:lnTo>
                <a:lnTo>
                  <a:pt x="500" y="221"/>
                </a:lnTo>
                <a:lnTo>
                  <a:pt x="401" y="151"/>
                </a:lnTo>
                <a:lnTo>
                  <a:pt x="299" y="89"/>
                </a:lnTo>
                <a:lnTo>
                  <a:pt x="200" y="41"/>
                </a:lnTo>
                <a:lnTo>
                  <a:pt x="99" y="1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Freeform 4">
            <a:extLst>
              <a:ext uri="{FF2B5EF4-FFF2-40B4-BE49-F238E27FC236}">
                <a16:creationId xmlns:a16="http://schemas.microsoft.com/office/drawing/2014/main" id="{0B4ED7E5-5569-2D19-31BC-720D720E8257}"/>
              </a:ext>
            </a:extLst>
          </p:cNvPr>
          <p:cNvSpPr>
            <a:spLocks/>
          </p:cNvSpPr>
          <p:nvPr/>
        </p:nvSpPr>
        <p:spPr bwMode="auto">
          <a:xfrm>
            <a:off x="1497013" y="4699000"/>
            <a:ext cx="3016250" cy="1209675"/>
          </a:xfrm>
          <a:custGeom>
            <a:avLst/>
            <a:gdLst>
              <a:gd name="T0" fmla="*/ 0 w 1900"/>
              <a:gd name="T1" fmla="*/ 2147483646 h 762"/>
              <a:gd name="T2" fmla="*/ 2147483646 w 1900"/>
              <a:gd name="T3" fmla="*/ 2147483646 h 762"/>
              <a:gd name="T4" fmla="*/ 2147483646 w 1900"/>
              <a:gd name="T5" fmla="*/ 2147483646 h 762"/>
              <a:gd name="T6" fmla="*/ 2147483646 w 1900"/>
              <a:gd name="T7" fmla="*/ 2147483646 h 762"/>
              <a:gd name="T8" fmla="*/ 2147483646 w 1900"/>
              <a:gd name="T9" fmla="*/ 2147483646 h 762"/>
              <a:gd name="T10" fmla="*/ 2147483646 w 1900"/>
              <a:gd name="T11" fmla="*/ 2147483646 h 762"/>
              <a:gd name="T12" fmla="*/ 2147483646 w 1900"/>
              <a:gd name="T13" fmla="*/ 2147483646 h 762"/>
              <a:gd name="T14" fmla="*/ 2147483646 w 1900"/>
              <a:gd name="T15" fmla="*/ 2147483646 h 762"/>
              <a:gd name="T16" fmla="*/ 2147483646 w 1900"/>
              <a:gd name="T17" fmla="*/ 2147483646 h 762"/>
              <a:gd name="T18" fmla="*/ 2147483646 w 1900"/>
              <a:gd name="T19" fmla="*/ 2147483646 h 762"/>
              <a:gd name="T20" fmla="*/ 2147483646 w 1900"/>
              <a:gd name="T21" fmla="*/ 2147483646 h 762"/>
              <a:gd name="T22" fmla="*/ 2147483646 w 1900"/>
              <a:gd name="T23" fmla="*/ 2147483646 h 762"/>
              <a:gd name="T24" fmla="*/ 2147483646 w 1900"/>
              <a:gd name="T25" fmla="*/ 2147483646 h 762"/>
              <a:gd name="T26" fmla="*/ 2147483646 w 1900"/>
              <a:gd name="T27" fmla="*/ 2147483646 h 762"/>
              <a:gd name="T28" fmla="*/ 2147483646 w 1900"/>
              <a:gd name="T29" fmla="*/ 2147483646 h 762"/>
              <a:gd name="T30" fmla="*/ 2147483646 w 1900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0"/>
              <a:gd name="T49" fmla="*/ 0 h 762"/>
              <a:gd name="T50" fmla="*/ 1900 w 1900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0" h="762">
                <a:moveTo>
                  <a:pt x="0" y="761"/>
                </a:moveTo>
                <a:lnTo>
                  <a:pt x="201" y="753"/>
                </a:lnTo>
                <a:lnTo>
                  <a:pt x="300" y="744"/>
                </a:lnTo>
                <a:lnTo>
                  <a:pt x="399" y="732"/>
                </a:lnTo>
                <a:lnTo>
                  <a:pt x="500" y="713"/>
                </a:lnTo>
                <a:lnTo>
                  <a:pt x="599" y="690"/>
                </a:lnTo>
                <a:lnTo>
                  <a:pt x="701" y="659"/>
                </a:lnTo>
                <a:lnTo>
                  <a:pt x="899" y="571"/>
                </a:lnTo>
                <a:lnTo>
                  <a:pt x="1099" y="446"/>
                </a:lnTo>
                <a:lnTo>
                  <a:pt x="1300" y="298"/>
                </a:lnTo>
                <a:lnTo>
                  <a:pt x="1399" y="221"/>
                </a:lnTo>
                <a:lnTo>
                  <a:pt x="1500" y="151"/>
                </a:lnTo>
                <a:lnTo>
                  <a:pt x="1599" y="89"/>
                </a:lnTo>
                <a:lnTo>
                  <a:pt x="1698" y="41"/>
                </a:lnTo>
                <a:lnTo>
                  <a:pt x="1800" y="10"/>
                </a:lnTo>
                <a:lnTo>
                  <a:pt x="1899" y="0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Freeform 5">
            <a:extLst>
              <a:ext uri="{FF2B5EF4-FFF2-40B4-BE49-F238E27FC236}">
                <a16:creationId xmlns:a16="http://schemas.microsoft.com/office/drawing/2014/main" id="{D17064DE-868E-6D47-2E56-4C7C615E3D58}"/>
              </a:ext>
            </a:extLst>
          </p:cNvPr>
          <p:cNvSpPr>
            <a:spLocks/>
          </p:cNvSpPr>
          <p:nvPr/>
        </p:nvSpPr>
        <p:spPr bwMode="auto">
          <a:xfrm>
            <a:off x="4511675" y="4087813"/>
            <a:ext cx="2041525" cy="1820862"/>
          </a:xfrm>
          <a:custGeom>
            <a:avLst/>
            <a:gdLst>
              <a:gd name="T0" fmla="*/ 2147483646 w 1286"/>
              <a:gd name="T1" fmla="*/ 2147483646 h 1147"/>
              <a:gd name="T2" fmla="*/ 2147483646 w 1286"/>
              <a:gd name="T3" fmla="*/ 2147483646 h 1147"/>
              <a:gd name="T4" fmla="*/ 2147483646 w 1286"/>
              <a:gd name="T5" fmla="*/ 2147483646 h 1147"/>
              <a:gd name="T6" fmla="*/ 2147483646 w 1286"/>
              <a:gd name="T7" fmla="*/ 2147483646 h 1147"/>
              <a:gd name="T8" fmla="*/ 2147483646 w 1286"/>
              <a:gd name="T9" fmla="*/ 2147483646 h 1147"/>
              <a:gd name="T10" fmla="*/ 2147483646 w 1286"/>
              <a:gd name="T11" fmla="*/ 2147483646 h 1147"/>
              <a:gd name="T12" fmla="*/ 2147483646 w 1286"/>
              <a:gd name="T13" fmla="*/ 2147483646 h 1147"/>
              <a:gd name="T14" fmla="*/ 2147483646 w 1286"/>
              <a:gd name="T15" fmla="*/ 2147483646 h 1147"/>
              <a:gd name="T16" fmla="*/ 2147483646 w 1286"/>
              <a:gd name="T17" fmla="*/ 2147483646 h 1147"/>
              <a:gd name="T18" fmla="*/ 2147483646 w 1286"/>
              <a:gd name="T19" fmla="*/ 2147483646 h 1147"/>
              <a:gd name="T20" fmla="*/ 2147483646 w 1286"/>
              <a:gd name="T21" fmla="*/ 2147483646 h 1147"/>
              <a:gd name="T22" fmla="*/ 2147483646 w 1286"/>
              <a:gd name="T23" fmla="*/ 2147483646 h 1147"/>
              <a:gd name="T24" fmla="*/ 2147483646 w 1286"/>
              <a:gd name="T25" fmla="*/ 2147483646 h 1147"/>
              <a:gd name="T26" fmla="*/ 2147483646 w 1286"/>
              <a:gd name="T27" fmla="*/ 2147483646 h 1147"/>
              <a:gd name="T28" fmla="*/ 2147483646 w 1286"/>
              <a:gd name="T29" fmla="*/ 2147483646 h 1147"/>
              <a:gd name="T30" fmla="*/ 0 w 1286"/>
              <a:gd name="T31" fmla="*/ 0 h 11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6"/>
              <a:gd name="T49" fmla="*/ 0 h 1147"/>
              <a:gd name="T50" fmla="*/ 1286 w 1286"/>
              <a:gd name="T51" fmla="*/ 1147 h 11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6" h="1147">
                <a:moveTo>
                  <a:pt x="1285" y="1146"/>
                </a:moveTo>
                <a:lnTo>
                  <a:pt x="1150" y="1131"/>
                </a:lnTo>
                <a:lnTo>
                  <a:pt x="1082" y="1119"/>
                </a:lnTo>
                <a:lnTo>
                  <a:pt x="1014" y="1100"/>
                </a:lnTo>
                <a:lnTo>
                  <a:pt x="946" y="1075"/>
                </a:lnTo>
                <a:lnTo>
                  <a:pt x="880" y="1038"/>
                </a:lnTo>
                <a:lnTo>
                  <a:pt x="812" y="993"/>
                </a:lnTo>
                <a:lnTo>
                  <a:pt x="675" y="858"/>
                </a:lnTo>
                <a:lnTo>
                  <a:pt x="541" y="672"/>
                </a:lnTo>
                <a:lnTo>
                  <a:pt x="407" y="447"/>
                </a:lnTo>
                <a:lnTo>
                  <a:pt x="339" y="333"/>
                </a:lnTo>
                <a:lnTo>
                  <a:pt x="270" y="225"/>
                </a:lnTo>
                <a:lnTo>
                  <a:pt x="202" y="132"/>
                </a:lnTo>
                <a:lnTo>
                  <a:pt x="136" y="60"/>
                </a:lnTo>
                <a:lnTo>
                  <a:pt x="68" y="14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Freeform 6">
            <a:extLst>
              <a:ext uri="{FF2B5EF4-FFF2-40B4-BE49-F238E27FC236}">
                <a16:creationId xmlns:a16="http://schemas.microsoft.com/office/drawing/2014/main" id="{C6273432-C4E7-13D0-A898-99C7BE7F6DE2}"/>
              </a:ext>
            </a:extLst>
          </p:cNvPr>
          <p:cNvSpPr>
            <a:spLocks/>
          </p:cNvSpPr>
          <p:nvPr/>
        </p:nvSpPr>
        <p:spPr bwMode="auto">
          <a:xfrm>
            <a:off x="2471738" y="4087813"/>
            <a:ext cx="2041525" cy="1820862"/>
          </a:xfrm>
          <a:custGeom>
            <a:avLst/>
            <a:gdLst>
              <a:gd name="T0" fmla="*/ 0 w 1286"/>
              <a:gd name="T1" fmla="*/ 2147483646 h 1147"/>
              <a:gd name="T2" fmla="*/ 2147483646 w 1286"/>
              <a:gd name="T3" fmla="*/ 2147483646 h 1147"/>
              <a:gd name="T4" fmla="*/ 2147483646 w 1286"/>
              <a:gd name="T5" fmla="*/ 2147483646 h 1147"/>
              <a:gd name="T6" fmla="*/ 2147483646 w 1286"/>
              <a:gd name="T7" fmla="*/ 2147483646 h 1147"/>
              <a:gd name="T8" fmla="*/ 2147483646 w 1286"/>
              <a:gd name="T9" fmla="*/ 2147483646 h 1147"/>
              <a:gd name="T10" fmla="*/ 2147483646 w 1286"/>
              <a:gd name="T11" fmla="*/ 2147483646 h 1147"/>
              <a:gd name="T12" fmla="*/ 2147483646 w 1286"/>
              <a:gd name="T13" fmla="*/ 2147483646 h 1147"/>
              <a:gd name="T14" fmla="*/ 2147483646 w 1286"/>
              <a:gd name="T15" fmla="*/ 2147483646 h 1147"/>
              <a:gd name="T16" fmla="*/ 2147483646 w 1286"/>
              <a:gd name="T17" fmla="*/ 2147483646 h 1147"/>
              <a:gd name="T18" fmla="*/ 2147483646 w 1286"/>
              <a:gd name="T19" fmla="*/ 2147483646 h 1147"/>
              <a:gd name="T20" fmla="*/ 2147483646 w 1286"/>
              <a:gd name="T21" fmla="*/ 2147483646 h 1147"/>
              <a:gd name="T22" fmla="*/ 2147483646 w 1286"/>
              <a:gd name="T23" fmla="*/ 2147483646 h 1147"/>
              <a:gd name="T24" fmla="*/ 2147483646 w 1286"/>
              <a:gd name="T25" fmla="*/ 2147483646 h 1147"/>
              <a:gd name="T26" fmla="*/ 2147483646 w 1286"/>
              <a:gd name="T27" fmla="*/ 2147483646 h 1147"/>
              <a:gd name="T28" fmla="*/ 2147483646 w 1286"/>
              <a:gd name="T29" fmla="*/ 2147483646 h 1147"/>
              <a:gd name="T30" fmla="*/ 2147483646 w 1286"/>
              <a:gd name="T31" fmla="*/ 0 h 11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6"/>
              <a:gd name="T49" fmla="*/ 0 h 1147"/>
              <a:gd name="T50" fmla="*/ 1286 w 1286"/>
              <a:gd name="T51" fmla="*/ 1147 h 11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6" h="1147">
                <a:moveTo>
                  <a:pt x="0" y="1146"/>
                </a:moveTo>
                <a:lnTo>
                  <a:pt x="136" y="1131"/>
                </a:lnTo>
                <a:lnTo>
                  <a:pt x="204" y="1119"/>
                </a:lnTo>
                <a:lnTo>
                  <a:pt x="270" y="1100"/>
                </a:lnTo>
                <a:lnTo>
                  <a:pt x="339" y="1075"/>
                </a:lnTo>
                <a:lnTo>
                  <a:pt x="407" y="1038"/>
                </a:lnTo>
                <a:lnTo>
                  <a:pt x="473" y="993"/>
                </a:lnTo>
                <a:lnTo>
                  <a:pt x="609" y="858"/>
                </a:lnTo>
                <a:lnTo>
                  <a:pt x="743" y="672"/>
                </a:lnTo>
                <a:lnTo>
                  <a:pt x="880" y="447"/>
                </a:lnTo>
                <a:lnTo>
                  <a:pt x="946" y="333"/>
                </a:lnTo>
                <a:lnTo>
                  <a:pt x="1014" y="225"/>
                </a:lnTo>
                <a:lnTo>
                  <a:pt x="1082" y="132"/>
                </a:lnTo>
                <a:lnTo>
                  <a:pt x="1150" y="60"/>
                </a:lnTo>
                <a:lnTo>
                  <a:pt x="1217" y="14"/>
                </a:lnTo>
                <a:lnTo>
                  <a:pt x="1285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Rectangle 8">
            <a:extLst>
              <a:ext uri="{FF2B5EF4-FFF2-40B4-BE49-F238E27FC236}">
                <a16:creationId xmlns:a16="http://schemas.microsoft.com/office/drawing/2014/main" id="{B404B869-41A5-9D0B-A30D-73F3FAA0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0" y="5783263"/>
            <a:ext cx="29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t</a:t>
            </a:r>
          </a:p>
        </p:txBody>
      </p:sp>
      <p:sp>
        <p:nvSpPr>
          <p:cNvPr id="28682" name="Line 9">
            <a:extLst>
              <a:ext uri="{FF2B5EF4-FFF2-40B4-BE49-F238E27FC236}">
                <a16:creationId xmlns:a16="http://schemas.microsoft.com/office/drawing/2014/main" id="{4AF1DDCA-67DA-1D01-DA8E-A29E64E750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429000"/>
            <a:ext cx="0" cy="2590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Freeform 10">
            <a:extLst>
              <a:ext uri="{FF2B5EF4-FFF2-40B4-BE49-F238E27FC236}">
                <a16:creationId xmlns:a16="http://schemas.microsoft.com/office/drawing/2014/main" id="{C7646C85-65B5-5412-50D4-A9B6DA688612}"/>
              </a:ext>
            </a:extLst>
          </p:cNvPr>
          <p:cNvSpPr>
            <a:spLocks/>
          </p:cNvSpPr>
          <p:nvPr/>
        </p:nvSpPr>
        <p:spPr bwMode="auto">
          <a:xfrm>
            <a:off x="4511675" y="3381375"/>
            <a:ext cx="1365250" cy="2527300"/>
          </a:xfrm>
          <a:custGeom>
            <a:avLst/>
            <a:gdLst>
              <a:gd name="T0" fmla="*/ 2147483646 w 860"/>
              <a:gd name="T1" fmla="*/ 2147483646 h 1592"/>
              <a:gd name="T2" fmla="*/ 2147483646 w 860"/>
              <a:gd name="T3" fmla="*/ 2147483646 h 1592"/>
              <a:gd name="T4" fmla="*/ 2147483646 w 860"/>
              <a:gd name="T5" fmla="*/ 2147483646 h 1592"/>
              <a:gd name="T6" fmla="*/ 2147483646 w 860"/>
              <a:gd name="T7" fmla="*/ 2147483646 h 1592"/>
              <a:gd name="T8" fmla="*/ 2147483646 w 860"/>
              <a:gd name="T9" fmla="*/ 2147483646 h 1592"/>
              <a:gd name="T10" fmla="*/ 2147483646 w 860"/>
              <a:gd name="T11" fmla="*/ 2147483646 h 1592"/>
              <a:gd name="T12" fmla="*/ 2147483646 w 860"/>
              <a:gd name="T13" fmla="*/ 2147483646 h 1592"/>
              <a:gd name="T14" fmla="*/ 2147483646 w 860"/>
              <a:gd name="T15" fmla="*/ 2147483646 h 1592"/>
              <a:gd name="T16" fmla="*/ 2147483646 w 860"/>
              <a:gd name="T17" fmla="*/ 2147483646 h 1592"/>
              <a:gd name="T18" fmla="*/ 2147483646 w 860"/>
              <a:gd name="T19" fmla="*/ 2147483646 h 1592"/>
              <a:gd name="T20" fmla="*/ 2147483646 w 860"/>
              <a:gd name="T21" fmla="*/ 2147483646 h 1592"/>
              <a:gd name="T22" fmla="*/ 2147483646 w 860"/>
              <a:gd name="T23" fmla="*/ 2147483646 h 1592"/>
              <a:gd name="T24" fmla="*/ 2147483646 w 860"/>
              <a:gd name="T25" fmla="*/ 2147483646 h 1592"/>
              <a:gd name="T26" fmla="*/ 2147483646 w 860"/>
              <a:gd name="T27" fmla="*/ 2147483646 h 1592"/>
              <a:gd name="T28" fmla="*/ 2147483646 w 860"/>
              <a:gd name="T29" fmla="*/ 2147483646 h 1592"/>
              <a:gd name="T30" fmla="*/ 0 w 860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0"/>
              <a:gd name="T49" fmla="*/ 0 h 1592"/>
              <a:gd name="T50" fmla="*/ 860 w 860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0" h="1592">
                <a:moveTo>
                  <a:pt x="859" y="1591"/>
                </a:moveTo>
                <a:lnTo>
                  <a:pt x="770" y="1572"/>
                </a:lnTo>
                <a:lnTo>
                  <a:pt x="725" y="1554"/>
                </a:lnTo>
                <a:lnTo>
                  <a:pt x="679" y="1529"/>
                </a:lnTo>
                <a:lnTo>
                  <a:pt x="634" y="1492"/>
                </a:lnTo>
                <a:lnTo>
                  <a:pt x="589" y="1442"/>
                </a:lnTo>
                <a:lnTo>
                  <a:pt x="543" y="1378"/>
                </a:lnTo>
                <a:lnTo>
                  <a:pt x="452" y="1192"/>
                </a:lnTo>
                <a:lnTo>
                  <a:pt x="361" y="933"/>
                </a:lnTo>
                <a:lnTo>
                  <a:pt x="272" y="621"/>
                </a:lnTo>
                <a:lnTo>
                  <a:pt x="227" y="462"/>
                </a:lnTo>
                <a:lnTo>
                  <a:pt x="182" y="313"/>
                </a:lnTo>
                <a:lnTo>
                  <a:pt x="136" y="184"/>
                </a:lnTo>
                <a:lnTo>
                  <a:pt x="91" y="85"/>
                </a:lnTo>
                <a:lnTo>
                  <a:pt x="45" y="21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Freeform 11">
            <a:extLst>
              <a:ext uri="{FF2B5EF4-FFF2-40B4-BE49-F238E27FC236}">
                <a16:creationId xmlns:a16="http://schemas.microsoft.com/office/drawing/2014/main" id="{064D90D2-E10C-1E3E-82C7-F83BFA26665A}"/>
              </a:ext>
            </a:extLst>
          </p:cNvPr>
          <p:cNvSpPr>
            <a:spLocks/>
          </p:cNvSpPr>
          <p:nvPr/>
        </p:nvSpPr>
        <p:spPr bwMode="auto">
          <a:xfrm>
            <a:off x="3146425" y="3381375"/>
            <a:ext cx="1366838" cy="2527300"/>
          </a:xfrm>
          <a:custGeom>
            <a:avLst/>
            <a:gdLst>
              <a:gd name="T0" fmla="*/ 0 w 861"/>
              <a:gd name="T1" fmla="*/ 2147483646 h 1592"/>
              <a:gd name="T2" fmla="*/ 2147483646 w 861"/>
              <a:gd name="T3" fmla="*/ 2147483646 h 1592"/>
              <a:gd name="T4" fmla="*/ 2147483646 w 861"/>
              <a:gd name="T5" fmla="*/ 2147483646 h 1592"/>
              <a:gd name="T6" fmla="*/ 2147483646 w 861"/>
              <a:gd name="T7" fmla="*/ 2147483646 h 1592"/>
              <a:gd name="T8" fmla="*/ 2147483646 w 861"/>
              <a:gd name="T9" fmla="*/ 2147483646 h 1592"/>
              <a:gd name="T10" fmla="*/ 2147483646 w 861"/>
              <a:gd name="T11" fmla="*/ 2147483646 h 1592"/>
              <a:gd name="T12" fmla="*/ 2147483646 w 861"/>
              <a:gd name="T13" fmla="*/ 2147483646 h 1592"/>
              <a:gd name="T14" fmla="*/ 2147483646 w 861"/>
              <a:gd name="T15" fmla="*/ 2147483646 h 1592"/>
              <a:gd name="T16" fmla="*/ 2147483646 w 861"/>
              <a:gd name="T17" fmla="*/ 2147483646 h 1592"/>
              <a:gd name="T18" fmla="*/ 2147483646 w 861"/>
              <a:gd name="T19" fmla="*/ 2147483646 h 1592"/>
              <a:gd name="T20" fmla="*/ 2147483646 w 861"/>
              <a:gd name="T21" fmla="*/ 2147483646 h 1592"/>
              <a:gd name="T22" fmla="*/ 2147483646 w 861"/>
              <a:gd name="T23" fmla="*/ 2147483646 h 1592"/>
              <a:gd name="T24" fmla="*/ 2147483646 w 861"/>
              <a:gd name="T25" fmla="*/ 2147483646 h 1592"/>
              <a:gd name="T26" fmla="*/ 2147483646 w 861"/>
              <a:gd name="T27" fmla="*/ 2147483646 h 1592"/>
              <a:gd name="T28" fmla="*/ 2147483646 w 861"/>
              <a:gd name="T29" fmla="*/ 2147483646 h 1592"/>
              <a:gd name="T30" fmla="*/ 2147483646 w 861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1"/>
              <a:gd name="T49" fmla="*/ 0 h 1592"/>
              <a:gd name="T50" fmla="*/ 861 w 861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1" h="1592">
                <a:moveTo>
                  <a:pt x="0" y="1591"/>
                </a:moveTo>
                <a:lnTo>
                  <a:pt x="91" y="1572"/>
                </a:lnTo>
                <a:lnTo>
                  <a:pt x="137" y="1554"/>
                </a:lnTo>
                <a:lnTo>
                  <a:pt x="182" y="1529"/>
                </a:lnTo>
                <a:lnTo>
                  <a:pt x="226" y="1492"/>
                </a:lnTo>
                <a:lnTo>
                  <a:pt x="271" y="1442"/>
                </a:lnTo>
                <a:lnTo>
                  <a:pt x="316" y="1378"/>
                </a:lnTo>
                <a:lnTo>
                  <a:pt x="407" y="1192"/>
                </a:lnTo>
                <a:lnTo>
                  <a:pt x="498" y="933"/>
                </a:lnTo>
                <a:lnTo>
                  <a:pt x="589" y="621"/>
                </a:lnTo>
                <a:lnTo>
                  <a:pt x="635" y="462"/>
                </a:lnTo>
                <a:lnTo>
                  <a:pt x="680" y="313"/>
                </a:lnTo>
                <a:lnTo>
                  <a:pt x="723" y="184"/>
                </a:lnTo>
                <a:lnTo>
                  <a:pt x="769" y="85"/>
                </a:lnTo>
                <a:lnTo>
                  <a:pt x="814" y="21"/>
                </a:lnTo>
                <a:lnTo>
                  <a:pt x="860" y="0"/>
                </a:lnTo>
              </a:path>
            </a:pathLst>
          </a:custGeom>
          <a:noFill/>
          <a:ln w="508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2">
            <a:extLst>
              <a:ext uri="{FF2B5EF4-FFF2-40B4-BE49-F238E27FC236}">
                <a16:creationId xmlns:a16="http://schemas.microsoft.com/office/drawing/2014/main" id="{82C2A9E2-CB5C-6340-7217-ABDA7EBB1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541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3">
            <a:extLst>
              <a:ext uri="{FF2B5EF4-FFF2-40B4-BE49-F238E27FC236}">
                <a16:creationId xmlns:a16="http://schemas.microsoft.com/office/drawing/2014/main" id="{CB24C6F2-FAFD-D1CA-C38D-AB891FAC1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93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4">
            <a:extLst>
              <a:ext uri="{FF2B5EF4-FFF2-40B4-BE49-F238E27FC236}">
                <a16:creationId xmlns:a16="http://schemas.microsoft.com/office/drawing/2014/main" id="{A936E77E-FE91-2642-FF9D-D012B1EC0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001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15">
            <a:extLst>
              <a:ext uri="{FF2B5EF4-FFF2-40B4-BE49-F238E27FC236}">
                <a16:creationId xmlns:a16="http://schemas.microsoft.com/office/drawing/2014/main" id="{3F8B0655-0CB4-9B56-DA0C-07128FF38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39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16">
            <a:extLst>
              <a:ext uri="{FF2B5EF4-FFF2-40B4-BE49-F238E27FC236}">
                <a16:creationId xmlns:a16="http://schemas.microsoft.com/office/drawing/2014/main" id="{F2B1162C-D8DB-3B2A-2B16-AB104827E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778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17">
            <a:extLst>
              <a:ext uri="{FF2B5EF4-FFF2-40B4-BE49-F238E27FC236}">
                <a16:creationId xmlns:a16="http://schemas.microsoft.com/office/drawing/2014/main" id="{77FF28FF-1D06-DA76-DD47-9027E60FC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8">
            <a:extLst>
              <a:ext uri="{FF2B5EF4-FFF2-40B4-BE49-F238E27FC236}">
                <a16:creationId xmlns:a16="http://schemas.microsoft.com/office/drawing/2014/main" id="{0DCB96E8-FD5B-09BD-EE2E-BCEA24B28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556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19">
            <a:extLst>
              <a:ext uri="{FF2B5EF4-FFF2-40B4-BE49-F238E27FC236}">
                <a16:creationId xmlns:a16="http://schemas.microsoft.com/office/drawing/2014/main" id="{E3051FE9-9505-D524-43F9-B83C611AF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945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0">
            <a:extLst>
              <a:ext uri="{FF2B5EF4-FFF2-40B4-BE49-F238E27FC236}">
                <a16:creationId xmlns:a16="http://schemas.microsoft.com/office/drawing/2014/main" id="{DA1E9799-DD71-A83B-E505-326088CDE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1">
            <a:extLst>
              <a:ext uri="{FF2B5EF4-FFF2-40B4-BE49-F238E27FC236}">
                <a16:creationId xmlns:a16="http://schemas.microsoft.com/office/drawing/2014/main" id="{06EE69EE-F0DB-FF9F-E7E1-A7149999B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722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Rectangle 22">
            <a:extLst>
              <a:ext uri="{FF2B5EF4-FFF2-40B4-BE49-F238E27FC236}">
                <a16:creationId xmlns:a16="http://schemas.microsoft.com/office/drawing/2014/main" id="{743A76C2-D21E-7090-F192-84E79C716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943600"/>
            <a:ext cx="7969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</p:txBody>
      </p:sp>
      <p:sp>
        <p:nvSpPr>
          <p:cNvPr id="28696" name="Line 23">
            <a:extLst>
              <a:ext uri="{FF2B5EF4-FFF2-40B4-BE49-F238E27FC236}">
                <a16:creationId xmlns:a16="http://schemas.microsoft.com/office/drawing/2014/main" id="{0276A221-DAF0-4BDB-6108-795AFF01F9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8525" y="48006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Rectangle 24">
            <a:extLst>
              <a:ext uri="{FF2B5EF4-FFF2-40B4-BE49-F238E27FC236}">
                <a16:creationId xmlns:a16="http://schemas.microsoft.com/office/drawing/2014/main" id="{0DD66068-9F57-ED3F-E86F-83DD4B86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1787525" cy="40640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/>
              <a:t>t  </a:t>
            </a:r>
            <a:r>
              <a:rPr lang="en-US" altLang="en-US" sz="2000"/>
              <a:t>(</a:t>
            </a:r>
            <a:r>
              <a:rPr lang="en-US" altLang="en-US" sz="2000" i="1"/>
              <a:t>df</a:t>
            </a:r>
            <a:r>
              <a:rPr lang="en-US" altLang="en-US" sz="2000"/>
              <a:t> = 5)</a:t>
            </a:r>
          </a:p>
        </p:txBody>
      </p:sp>
      <p:sp>
        <p:nvSpPr>
          <p:cNvPr id="28698" name="Line 25">
            <a:extLst>
              <a:ext uri="{FF2B5EF4-FFF2-40B4-BE49-F238E27FC236}">
                <a16:creationId xmlns:a16="http://schemas.microsoft.com/office/drawing/2014/main" id="{9DA856C7-3C8F-6D3B-EA99-C2A78E6AB6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0325" y="4038600"/>
            <a:ext cx="9271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Rectangle 26">
            <a:extLst>
              <a:ext uri="{FF2B5EF4-FFF2-40B4-BE49-F238E27FC236}">
                <a16:creationId xmlns:a16="http://schemas.microsoft.com/office/drawing/2014/main" id="{7FFEB098-94A5-DEE1-07DF-C6EDB1315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657600"/>
            <a:ext cx="1787525" cy="406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 </a:t>
            </a:r>
            <a:r>
              <a:rPr lang="en-US" altLang="en-US" sz="2000" i="1"/>
              <a:t>t  </a:t>
            </a:r>
            <a:r>
              <a:rPr lang="en-US" altLang="en-US" sz="2000"/>
              <a:t>(</a:t>
            </a:r>
            <a:r>
              <a:rPr lang="en-US" altLang="en-US" sz="2000" i="1"/>
              <a:t>df</a:t>
            </a:r>
            <a:r>
              <a:rPr lang="en-US" altLang="en-US" sz="2000"/>
              <a:t> = 13)</a:t>
            </a:r>
          </a:p>
        </p:txBody>
      </p:sp>
      <p:sp>
        <p:nvSpPr>
          <p:cNvPr id="28700" name="Rectangle 27">
            <a:extLst>
              <a:ext uri="{FF2B5EF4-FFF2-40B4-BE49-F238E27FC236}">
                <a16:creationId xmlns:a16="http://schemas.microsoft.com/office/drawing/2014/main" id="{EA351B43-8BDE-5AD7-C013-D4AFC7284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962400"/>
            <a:ext cx="3276600" cy="10795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t-distributions are bell-shaped and symmetric, but have ‘fatter’ tails than the normal</a:t>
            </a:r>
          </a:p>
        </p:txBody>
      </p:sp>
      <p:sp>
        <p:nvSpPr>
          <p:cNvPr id="28701" name="Line 30">
            <a:extLst>
              <a:ext uri="{FF2B5EF4-FFF2-40B4-BE49-F238E27FC236}">
                <a16:creationId xmlns:a16="http://schemas.microsoft.com/office/drawing/2014/main" id="{550F9378-611A-5B07-1A86-04F9CB9C2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1125" y="2895600"/>
            <a:ext cx="457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Rectangle 31">
            <a:extLst>
              <a:ext uri="{FF2B5EF4-FFF2-40B4-BE49-F238E27FC236}">
                <a16:creationId xmlns:a16="http://schemas.microsoft.com/office/drawing/2014/main" id="{FD246330-C996-E22F-3F4B-8C29353B4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14600"/>
            <a:ext cx="1787525" cy="9556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Standard Normal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(t with df = </a:t>
            </a:r>
            <a:r>
              <a:rPr lang="en-US" altLang="en-US" sz="2000">
                <a:sym typeface="Symbol" panose="05050102010706020507" pitchFamily="18" charset="2"/>
              </a:rPr>
              <a:t>)</a:t>
            </a:r>
          </a:p>
        </p:txBody>
      </p:sp>
      <p:sp>
        <p:nvSpPr>
          <p:cNvPr id="28703" name="Line 32">
            <a:extLst>
              <a:ext uri="{FF2B5EF4-FFF2-40B4-BE49-F238E27FC236}">
                <a16:creationId xmlns:a16="http://schemas.microsoft.com/office/drawing/2014/main" id="{044C5FB0-74D2-3076-8897-1B58075C0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60198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Text Box 33">
            <a:extLst>
              <a:ext uri="{FF2B5EF4-FFF2-40B4-BE49-F238E27FC236}">
                <a16:creationId xmlns:a16="http://schemas.microsoft.com/office/drawing/2014/main" id="{05B6182B-00F2-3E50-4267-C6ECCA217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8705" name="Rectangle 36">
            <a:extLst>
              <a:ext uri="{FF2B5EF4-FFF2-40B4-BE49-F238E27FC236}">
                <a16:creationId xmlns:a16="http://schemas.microsoft.com/office/drawing/2014/main" id="{97762B01-422D-53A8-B843-33AD5EB68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0"/>
            <a:ext cx="5257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Note:  t       z  as  n  increases</a:t>
            </a:r>
          </a:p>
        </p:txBody>
      </p:sp>
      <p:sp>
        <p:nvSpPr>
          <p:cNvPr id="28706" name="Line 37">
            <a:extLst>
              <a:ext uri="{FF2B5EF4-FFF2-40B4-BE49-F238E27FC236}">
                <a16:creationId xmlns:a16="http://schemas.microsoft.com/office/drawing/2014/main" id="{E6FE9E52-7F59-2428-E649-441BABEA5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752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106">
            <a:extLst>
              <a:ext uri="{FF2B5EF4-FFF2-40B4-BE49-F238E27FC236}">
                <a16:creationId xmlns:a16="http://schemas.microsoft.com/office/drawing/2014/main" id="{484D7FC0-D78E-41AD-6D35-B67233BF1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0"/>
            <a:ext cx="7467600" cy="3352800"/>
          </a:xfrm>
          <a:prstGeom prst="rect">
            <a:avLst/>
          </a:prstGeom>
          <a:solidFill>
            <a:srgbClr val="FFFFD5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699" name="Rectangle 4098">
            <a:extLst>
              <a:ext uri="{FF2B5EF4-FFF2-40B4-BE49-F238E27FC236}">
                <a16:creationId xmlns:a16="http://schemas.microsoft.com/office/drawing/2014/main" id="{8CFCE593-798B-9275-8AC4-D34F841BD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0960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t distribution values</a:t>
            </a:r>
          </a:p>
        </p:txBody>
      </p:sp>
      <p:sp>
        <p:nvSpPr>
          <p:cNvPr id="29700" name="Rectangle 4099">
            <a:extLst>
              <a:ext uri="{FF2B5EF4-FFF2-40B4-BE49-F238E27FC236}">
                <a16:creationId xmlns:a16="http://schemas.microsoft.com/office/drawing/2014/main" id="{9D0117D1-240A-B355-4C29-828E973C4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1447800"/>
            <a:ext cx="47005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A comparison to the z value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area in 2 tails</a:t>
            </a:r>
          </a:p>
        </p:txBody>
      </p:sp>
      <p:sp>
        <p:nvSpPr>
          <p:cNvPr id="29701" name="Rectangle 4100">
            <a:extLst>
              <a:ext uri="{FF2B5EF4-FFF2-40B4-BE49-F238E27FC236}">
                <a16:creationId xmlns:a16="http://schemas.microsoft.com/office/drawing/2014/main" id="{2E749531-6517-AF80-DEFA-5A31FB90E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0"/>
            <a:ext cx="74676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Confidence       t                 t                t              z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 </a:t>
            </a:r>
            <a:r>
              <a:rPr lang="en-US" altLang="en-US" sz="2400" b="1" u="sng">
                <a:solidFill>
                  <a:schemeClr val="bg2"/>
                </a:solidFill>
              </a:rPr>
              <a:t> Level       </a:t>
            </a:r>
            <a:r>
              <a:rPr lang="en-US" altLang="en-US" sz="2400" b="1">
                <a:solidFill>
                  <a:schemeClr val="bg2"/>
                </a:solidFill>
              </a:rPr>
              <a:t>   </a:t>
            </a:r>
            <a:r>
              <a:rPr lang="en-US" altLang="en-US" sz="2400" b="1" u="sng">
                <a:solidFill>
                  <a:schemeClr val="bg2"/>
                </a:solidFill>
              </a:rPr>
              <a:t>(10 d.f.)</a:t>
            </a:r>
            <a:r>
              <a:rPr lang="en-US" altLang="en-US" sz="2400" b="1">
                <a:solidFill>
                  <a:schemeClr val="bg2"/>
                </a:solidFill>
              </a:rPr>
              <a:t>     </a:t>
            </a:r>
            <a:r>
              <a:rPr lang="en-US" altLang="en-US" sz="2400" b="1" u="sng">
                <a:solidFill>
                  <a:schemeClr val="bg2"/>
                </a:solidFill>
              </a:rPr>
              <a:t>(20 d.f.)</a:t>
            </a:r>
            <a:r>
              <a:rPr lang="en-US" altLang="en-US" sz="2400" b="1">
                <a:solidFill>
                  <a:schemeClr val="bg2"/>
                </a:solidFill>
              </a:rPr>
              <a:t>     </a:t>
            </a:r>
            <a:r>
              <a:rPr lang="en-US" altLang="en-US" sz="2400" b="1" u="sng">
                <a:solidFill>
                  <a:schemeClr val="bg2"/>
                </a:solidFill>
              </a:rPr>
              <a:t>(30 d.f.)  </a:t>
            </a:r>
            <a:r>
              <a:rPr lang="en-US" altLang="en-US" sz="2400" b="1">
                <a:solidFill>
                  <a:schemeClr val="bg2"/>
                </a:solidFill>
              </a:rPr>
              <a:t>   ____</a:t>
            </a:r>
          </a:p>
          <a:p>
            <a:pPr>
              <a:lnSpc>
                <a:spcPct val="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.80    	1.372          1.325         1.310       1.28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.90              1.812          1.725         1.697       1.64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.95              2.228          2.086         2.042       1.96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.99              3.169          2.845         2.750       2.57</a:t>
            </a:r>
          </a:p>
        </p:txBody>
      </p:sp>
      <p:sp>
        <p:nvSpPr>
          <p:cNvPr id="29702" name="Line 4101">
            <a:extLst>
              <a:ext uri="{FF2B5EF4-FFF2-40B4-BE49-F238E27FC236}">
                <a16:creationId xmlns:a16="http://schemas.microsoft.com/office/drawing/2014/main" id="{172AAFC0-4CAA-7393-990A-9F94B326C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886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4102">
            <a:extLst>
              <a:ext uri="{FF2B5EF4-FFF2-40B4-BE49-F238E27FC236}">
                <a16:creationId xmlns:a16="http://schemas.microsoft.com/office/drawing/2014/main" id="{5A958142-AE67-FE63-24A0-0751C4F65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419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4103">
            <a:extLst>
              <a:ext uri="{FF2B5EF4-FFF2-40B4-BE49-F238E27FC236}">
                <a16:creationId xmlns:a16="http://schemas.microsoft.com/office/drawing/2014/main" id="{517A3CA0-D999-D578-76E2-EB615668D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953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Rectangle 4104">
            <a:extLst>
              <a:ext uri="{FF2B5EF4-FFF2-40B4-BE49-F238E27FC236}">
                <a16:creationId xmlns:a16="http://schemas.microsoft.com/office/drawing/2014/main" id="{8685BD3D-298C-7691-D72C-212E36DC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91200"/>
            <a:ext cx="441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Note:  t       z  as  n  increases</a:t>
            </a:r>
          </a:p>
        </p:txBody>
      </p:sp>
      <p:sp>
        <p:nvSpPr>
          <p:cNvPr id="29706" name="Line 4105">
            <a:extLst>
              <a:ext uri="{FF2B5EF4-FFF2-40B4-BE49-F238E27FC236}">
                <a16:creationId xmlns:a16="http://schemas.microsoft.com/office/drawing/2014/main" id="{2525D22F-E45F-08BB-4411-D4E44E0EC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6019800"/>
            <a:ext cx="381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707" name="Straight Connector 2">
            <a:extLst>
              <a:ext uri="{FF2B5EF4-FFF2-40B4-BE49-F238E27FC236}">
                <a16:creationId xmlns:a16="http://schemas.microsoft.com/office/drawing/2014/main" id="{99BF6794-A0C5-88C2-B537-154EA1ACB294}"/>
              </a:ext>
            </a:extLst>
          </p:cNvPr>
          <p:cNvCxnSpPr>
            <a:cxnSpLocks noChangeShapeType="1"/>
            <a:stCxn id="29700" idx="3"/>
          </p:cNvCxnSpPr>
          <p:nvPr/>
        </p:nvCxnSpPr>
        <p:spPr bwMode="auto">
          <a:xfrm>
            <a:off x="7181850" y="1925638"/>
            <a:ext cx="0" cy="39417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5">
            <a:extLst>
              <a:ext uri="{FF2B5EF4-FFF2-40B4-BE49-F238E27FC236}">
                <a16:creationId xmlns:a16="http://schemas.microsoft.com/office/drawing/2014/main" id="{302CC782-C14D-C451-1B4A-03229A918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7315200" cy="9144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3" name="Rectangle 1034">
            <a:extLst>
              <a:ext uri="{FF2B5EF4-FFF2-40B4-BE49-F238E27FC236}">
                <a16:creationId xmlns:a16="http://schemas.microsoft.com/office/drawing/2014/main" id="{AD40E2F9-460B-508C-8886-6C68D39E5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334000"/>
            <a:ext cx="4267200" cy="762000"/>
          </a:xfrm>
          <a:prstGeom prst="rect">
            <a:avLst/>
          </a:prstGeom>
          <a:solidFill>
            <a:srgbClr val="FFFFD5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4" name="Rectangle 1026">
            <a:extLst>
              <a:ext uri="{FF2B5EF4-FFF2-40B4-BE49-F238E27FC236}">
                <a16:creationId xmlns:a16="http://schemas.microsoft.com/office/drawing/2014/main" id="{D46FEFFD-5B69-AE4B-0CEC-9C34F0657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30725" name="Rectangle 1029">
            <a:extLst>
              <a:ext uri="{FF2B5EF4-FFF2-40B4-BE49-F238E27FC236}">
                <a16:creationId xmlns:a16="http://schemas.microsoft.com/office/drawing/2014/main" id="{A3919A59-BC24-C27B-3AE6-76BDD5322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26670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700"/>
              <a:t>   A random sample of n = 25 has x = 50 and </a:t>
            </a: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en-US" sz="2700"/>
              <a:t>	s = 8.  Form a 95% confidence interval for </a:t>
            </a:r>
            <a:r>
              <a:rPr lang="el-GR" altLang="en-US" sz="2700"/>
              <a:t>μ</a:t>
            </a:r>
            <a:endParaRPr lang="en-US" altLang="en-US" sz="2700"/>
          </a:p>
          <a:p>
            <a:pPr eaLnBrk="1" hangingPunct="1">
              <a:lnSpc>
                <a:spcPct val="60000"/>
              </a:lnSpc>
            </a:pPr>
            <a:endParaRPr lang="en-US" altLang="en-US" sz="2700"/>
          </a:p>
          <a:p>
            <a:pPr lvl="1" eaLnBrk="1" hangingPunct="1">
              <a:lnSpc>
                <a:spcPct val="110000"/>
              </a:lnSpc>
            </a:pPr>
            <a:r>
              <a:rPr lang="en-US" altLang="en-US" sz="2300"/>
              <a:t>d.f. = n – 1 = 24,  so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3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/>
              <a:t>The confidence interval is</a:t>
            </a:r>
            <a:r>
              <a:rPr lang="en-US" altLang="en-US" sz="2300"/>
              <a:t> </a:t>
            </a:r>
            <a:endParaRPr lang="el-GR" altLang="en-US" sz="2300"/>
          </a:p>
        </p:txBody>
      </p:sp>
      <p:sp>
        <p:nvSpPr>
          <p:cNvPr id="30726" name="Line 1030">
            <a:extLst>
              <a:ext uri="{FF2B5EF4-FFF2-40B4-BE49-F238E27FC236}">
                <a16:creationId xmlns:a16="http://schemas.microsoft.com/office/drawing/2014/main" id="{93304E48-E1B2-9AF9-1DE4-4B4EF0B9B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7526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27" name="Object 1031">
            <a:extLst>
              <a:ext uri="{FF2B5EF4-FFF2-40B4-BE49-F238E27FC236}">
                <a16:creationId xmlns:a16="http://schemas.microsoft.com/office/drawing/2014/main" id="{1D059DC7-7CFD-2D4A-DEAD-BBD374B8AA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78325" y="2819400"/>
          <a:ext cx="37242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241300" progId="Equation.3">
                  <p:embed/>
                </p:oleObj>
              </mc:Choice>
              <mc:Fallback>
                <p:oleObj name="Equation" r:id="rId2" imgW="1600200" imgH="24130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2819400"/>
                        <a:ext cx="37242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1032">
            <a:extLst>
              <a:ext uri="{FF2B5EF4-FFF2-40B4-BE49-F238E27FC236}">
                <a16:creationId xmlns:a16="http://schemas.microsoft.com/office/drawing/2014/main" id="{B9A7776B-EB26-843A-3DFB-0DD3A3BFAC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3238" y="4114800"/>
          <a:ext cx="56419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700" imgH="419100" progId="Equation.3">
                  <p:embed/>
                </p:oleObj>
              </mc:Choice>
              <mc:Fallback>
                <p:oleObj name="Equation" r:id="rId4" imgW="2171700" imgH="41910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4114800"/>
                        <a:ext cx="564197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Text Box 1033">
            <a:extLst>
              <a:ext uri="{FF2B5EF4-FFF2-40B4-BE49-F238E27FC236}">
                <a16:creationId xmlns:a16="http://schemas.microsoft.com/office/drawing/2014/main" id="{D7E2A99D-CA7F-32AB-C26E-D0B52C46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48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46.698 …………….. 53.302</a:t>
            </a:r>
          </a:p>
        </p:txBody>
      </p:sp>
      <p:sp>
        <p:nvSpPr>
          <p:cNvPr id="30730" name="TextBox 1">
            <a:extLst>
              <a:ext uri="{FF2B5EF4-FFF2-40B4-BE49-F238E27FC236}">
                <a16:creationId xmlns:a16="http://schemas.microsoft.com/office/drawing/2014/main" id="{81552801-9989-2C9E-22D9-9ED8BB28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3311525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Lucida Bright" panose="02040602050505020304" pitchFamily="18" charset="0"/>
              </a:rPr>
              <a:t>TINV(</a:t>
            </a:r>
            <a:r>
              <a:rPr lang="en-US" altLang="en-US" sz="1800" b="1">
                <a:solidFill>
                  <a:srgbClr val="FF0000"/>
                </a:solidFill>
                <a:latin typeface="Lucida Bright" panose="02040602050505020304" pitchFamily="18" charset="0"/>
              </a:rPr>
              <a:t>0.025,24</a:t>
            </a:r>
            <a:r>
              <a:rPr lang="en-US" altLang="en-US" sz="2000" b="1">
                <a:solidFill>
                  <a:srgbClr val="FF0000"/>
                </a:solidFill>
                <a:latin typeface="Lucida Bright" panose="02040602050505020304" pitchFamily="18" charset="0"/>
              </a:rPr>
              <a:t>)</a:t>
            </a:r>
          </a:p>
        </p:txBody>
      </p:sp>
      <p:sp>
        <p:nvSpPr>
          <p:cNvPr id="30731" name="TextBox 1">
            <a:extLst>
              <a:ext uri="{FF2B5EF4-FFF2-40B4-BE49-F238E27FC236}">
                <a16:creationId xmlns:a16="http://schemas.microsoft.com/office/drawing/2014/main" id="{6FC87FB1-72B0-BCE3-D0C2-A4425BD4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279775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n-US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α</a:t>
            </a:r>
            <a:r>
              <a:rPr lang="en-US" altLang="en-US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= </a:t>
            </a:r>
            <a:r>
              <a:rPr lang="en-US" altLang="en-US" sz="1800" b="1">
                <a:solidFill>
                  <a:srgbClr val="FF0000"/>
                </a:solidFill>
                <a:latin typeface="Lucida Bright" panose="02040602050505020304" pitchFamily="18" charset="0"/>
              </a:rPr>
              <a:t>0.05</a:t>
            </a:r>
            <a:endParaRPr lang="en-US" altLang="en-US" sz="2000" b="1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6AF863F-738B-3EBC-7CB2-4BAC7E1F8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564437" cy="762000"/>
          </a:xfrm>
        </p:spPr>
        <p:txBody>
          <a:bodyPr/>
          <a:lstStyle/>
          <a:p>
            <a:pPr eaLnBrk="1" hangingPunct="1"/>
            <a:r>
              <a:rPr lang="en-US" altLang="en-US" sz="3700"/>
              <a:t>Approximation for Large Samples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A808E75-4F0C-FD58-601E-7B06DE05B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en-US"/>
              <a:t>Since t approaches z as the sample size increases, an approximation is </a:t>
            </a:r>
            <a:r>
              <a:rPr lang="en-US" altLang="en-US" u="sng"/>
              <a:t>sometimes</a:t>
            </a:r>
            <a:r>
              <a:rPr lang="en-US" altLang="en-US"/>
              <a:t> used when </a:t>
            </a:r>
            <a:r>
              <a:rPr lang="en-US" altLang="en-US" b="1">
                <a:solidFill>
                  <a:srgbClr val="C00000"/>
                </a:solidFill>
              </a:rPr>
              <a:t>n </a:t>
            </a:r>
            <a:r>
              <a:rPr lang="en-US" altLang="en-US" b="1">
                <a:solidFill>
                  <a:srgbClr val="C00000"/>
                </a:solidFill>
                <a:sym typeface="Symbol" panose="05050102010706020507" pitchFamily="18" charset="2"/>
              </a:rPr>
              <a:t> 30</a:t>
            </a:r>
            <a:r>
              <a:rPr lang="en-US" altLang="en-US">
                <a:sym typeface="Symbol" panose="05050102010706020507" pitchFamily="18" charset="2"/>
              </a:rPr>
              <a:t>:</a:t>
            </a:r>
          </a:p>
        </p:txBody>
      </p:sp>
      <p:graphicFrame>
        <p:nvGraphicFramePr>
          <p:cNvPr id="31748" name="Object 5">
            <a:extLst>
              <a:ext uri="{FF2B5EF4-FFF2-40B4-BE49-F238E27FC236}">
                <a16:creationId xmlns:a16="http://schemas.microsoft.com/office/drawing/2014/main" id="{8E3E28B0-0BBA-1BEE-D4A6-003615532E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4260850"/>
          <a:ext cx="22098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418918" progId="Equation.3">
                  <p:embed/>
                </p:oleObj>
              </mc:Choice>
              <mc:Fallback>
                <p:oleObj name="Equation" r:id="rId2" imgW="710891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0850"/>
                        <a:ext cx="2209800" cy="1301750"/>
                      </a:xfrm>
                      <a:prstGeom prst="rect">
                        <a:avLst/>
                      </a:prstGeom>
                      <a:solidFill>
                        <a:srgbClr val="FFFFD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7">
            <a:extLst>
              <a:ext uri="{FF2B5EF4-FFF2-40B4-BE49-F238E27FC236}">
                <a16:creationId xmlns:a16="http://schemas.microsoft.com/office/drawing/2014/main" id="{E37B9A66-B819-0773-2853-7F47D33BFD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0563" y="4260850"/>
          <a:ext cx="232727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419100" progId="Equation.3">
                  <p:embed/>
                </p:oleObj>
              </mc:Choice>
              <mc:Fallback>
                <p:oleObj name="Equation" r:id="rId4" imgW="7493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4260850"/>
                        <a:ext cx="2327275" cy="1301750"/>
                      </a:xfrm>
                      <a:prstGeom prst="rect">
                        <a:avLst/>
                      </a:prstGeom>
                      <a:solidFill>
                        <a:srgbClr val="FFFFD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10">
            <a:extLst>
              <a:ext uri="{FF2B5EF4-FFF2-40B4-BE49-F238E27FC236}">
                <a16:creationId xmlns:a16="http://schemas.microsoft.com/office/drawing/2014/main" id="{667A7CE4-1A2E-8159-2E62-C9A33860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52800"/>
            <a:ext cx="2071688" cy="731838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Technically </a:t>
            </a:r>
          </a:p>
          <a:p>
            <a:pPr algn="ctr" eaLnBrk="1" hangingPunct="1">
              <a:lnSpc>
                <a:spcPct val="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correct</a:t>
            </a:r>
          </a:p>
        </p:txBody>
      </p:sp>
      <p:sp>
        <p:nvSpPr>
          <p:cNvPr id="31751" name="Text Box 11">
            <a:extLst>
              <a:ext uri="{FF2B5EF4-FFF2-40B4-BE49-F238E27FC236}">
                <a16:creationId xmlns:a16="http://schemas.microsoft.com/office/drawing/2014/main" id="{59CAF469-E39B-1418-A586-11D373160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352800"/>
            <a:ext cx="2209800" cy="76835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Approximation </a:t>
            </a:r>
          </a:p>
          <a:p>
            <a:pPr algn="ctr" eaLnBrk="1" hangingPunct="1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for large  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242361-1F51-823A-0315-CC322D6C044F}"/>
              </a:ext>
            </a:extLst>
          </p:cNvPr>
          <p:cNvCxnSpPr/>
          <p:nvPr/>
        </p:nvCxnSpPr>
        <p:spPr bwMode="auto">
          <a:xfrm>
            <a:off x="4038600" y="4800600"/>
            <a:ext cx="1676400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6014F18-AD65-506B-3C0E-2983C8539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Determining Sample Size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5C3000E9-5372-7B8A-1D87-C759D9ECA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2667000"/>
          </a:xfrm>
          <a:noFill/>
        </p:spPr>
        <p:txBody>
          <a:bodyPr/>
          <a:lstStyle/>
          <a:p>
            <a:pPr marL="342900" indent="-342900" defTabSz="914400" eaLnBrk="1" hangingPunct="1"/>
            <a:r>
              <a:rPr lang="en-US" altLang="en-US" sz="3100"/>
              <a:t>The required sample size can be found to reach a desired margin of error (e) and </a:t>
            </a:r>
          </a:p>
          <a:p>
            <a:pPr marL="342900" indent="-342900" defTabSz="914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100"/>
              <a:t>   level of confidence (1 -</a:t>
            </a:r>
            <a:r>
              <a:rPr lang="en-US" altLang="en-US"/>
              <a:t> </a:t>
            </a:r>
            <a:r>
              <a:rPr lang="en-US" altLang="en-US" b="1">
                <a:sym typeface="Symbol" panose="05050102010706020507" pitchFamily="18" charset="2"/>
              </a:rPr>
              <a:t></a:t>
            </a:r>
            <a:r>
              <a:rPr lang="en-US" altLang="en-US"/>
              <a:t>)</a:t>
            </a:r>
          </a:p>
          <a:p>
            <a:pPr marL="342900" indent="-342900" defTabSz="914400" eaLnBrk="1" hangingPunct="1"/>
            <a:endParaRPr lang="en-US" altLang="en-US"/>
          </a:p>
          <a:p>
            <a:pPr marL="742950" lvl="1" indent="-285750" defTabSz="914400" eaLnBrk="1" hangingPunct="1"/>
            <a:r>
              <a:rPr lang="en-US" altLang="en-US" sz="2800"/>
              <a:t>Required sample size,  </a:t>
            </a:r>
            <a:r>
              <a:rPr lang="el-GR" altLang="en-US" sz="2800">
                <a:solidFill>
                  <a:schemeClr val="fol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σ</a:t>
            </a:r>
            <a:r>
              <a:rPr lang="en-US" altLang="en-US" sz="2800">
                <a:solidFill>
                  <a:schemeClr val="folHlink"/>
                </a:solidFill>
                <a:sym typeface="Symbol" panose="05050102010706020507" pitchFamily="18" charset="2"/>
              </a:rPr>
              <a:t>  known</a:t>
            </a:r>
            <a:r>
              <a:rPr lang="en-US" altLang="en-US" sz="2800">
                <a:sym typeface="Symbol" panose="05050102010706020507" pitchFamily="18" charset="2"/>
              </a:rPr>
              <a:t>:</a:t>
            </a:r>
            <a:r>
              <a:rPr lang="en-US" altLang="en-US"/>
              <a:t> </a:t>
            </a:r>
          </a:p>
        </p:txBody>
      </p:sp>
      <p:graphicFrame>
        <p:nvGraphicFramePr>
          <p:cNvPr id="32772" name="Object 7">
            <a:extLst>
              <a:ext uri="{FF2B5EF4-FFF2-40B4-BE49-F238E27FC236}">
                <a16:creationId xmlns:a16="http://schemas.microsoft.com/office/drawing/2014/main" id="{72DB551E-4B8F-81E7-902C-4EE7D4A7E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0438" y="4419600"/>
          <a:ext cx="491172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469900" progId="Equation.3">
                  <p:embed/>
                </p:oleObj>
              </mc:Choice>
              <mc:Fallback>
                <p:oleObj name="Equation" r:id="rId2" imgW="14986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4419600"/>
                        <a:ext cx="4911725" cy="1539875"/>
                      </a:xfrm>
                      <a:prstGeom prst="rect">
                        <a:avLst/>
                      </a:prstGeom>
                      <a:solidFill>
                        <a:srgbClr val="FFFFD5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41F332A-5148-F8CC-D392-2ABB9CC88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793038" cy="914400"/>
          </a:xfrm>
        </p:spPr>
        <p:txBody>
          <a:bodyPr/>
          <a:lstStyle/>
          <a:p>
            <a:pPr eaLnBrk="1" hangingPunct="1"/>
            <a:r>
              <a:rPr lang="en-US" altLang="en-US"/>
              <a:t>Required Sample Size Example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457BB4A-1897-E835-3505-D737DE252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086600" cy="1219200"/>
          </a:xfrm>
          <a:solidFill>
            <a:srgbClr val="B5FDF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0" indent="0" defTabSz="91440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altLang="en-US"/>
              <a:t>If </a:t>
            </a:r>
            <a:r>
              <a:rPr lang="en-US" altLang="en-US">
                <a:sym typeface="Symbol" panose="05050102010706020507" pitchFamily="18" charset="2"/>
              </a:rPr>
              <a:t> = 45, w</a:t>
            </a:r>
            <a:r>
              <a:rPr lang="en-US" altLang="en-US"/>
              <a:t>hat sample size is needed to be 90% confident of being correct within </a:t>
            </a:r>
            <a:r>
              <a:rPr lang="en-US" altLang="en-US" b="1">
                <a:solidFill>
                  <a:srgbClr val="C00000"/>
                </a:solidFill>
              </a:rPr>
              <a:t>± 5</a:t>
            </a:r>
            <a:r>
              <a:rPr lang="en-US" altLang="en-US"/>
              <a:t>?  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3B23BCA7-65CB-5385-C2F3-298D0D836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867400"/>
            <a:ext cx="2286000" cy="3937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(Always round up)</a:t>
            </a:r>
          </a:p>
        </p:txBody>
      </p:sp>
      <p:graphicFrame>
        <p:nvGraphicFramePr>
          <p:cNvPr id="33797" name="Object 7">
            <a:extLst>
              <a:ext uri="{FF2B5EF4-FFF2-40B4-BE49-F238E27FC236}">
                <a16:creationId xmlns:a16="http://schemas.microsoft.com/office/drawing/2014/main" id="{DF567A55-BEE4-A678-53E0-9EE84B9CC8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900" y="3276600"/>
          <a:ext cx="70199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400" imgH="469900" progId="Equation.3">
                  <p:embed/>
                </p:oleObj>
              </mc:Choice>
              <mc:Fallback>
                <p:oleObj name="Equation" r:id="rId2" imgW="25654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276600"/>
                        <a:ext cx="701992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8">
            <a:extLst>
              <a:ext uri="{FF2B5EF4-FFF2-40B4-BE49-F238E27FC236}">
                <a16:creationId xmlns:a16="http://schemas.microsoft.com/office/drawing/2014/main" id="{21DB8F58-4679-FBCF-8EDA-61904B276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53000"/>
            <a:ext cx="6400800" cy="531813"/>
          </a:xfrm>
          <a:prstGeom prst="rect">
            <a:avLst/>
          </a:prstGeom>
          <a:solidFill>
            <a:srgbClr val="FFFFD5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So the required sample size is </a:t>
            </a:r>
            <a:r>
              <a:rPr lang="en-US" altLang="en-US" b="1">
                <a:solidFill>
                  <a:schemeClr val="folHlink"/>
                </a:solidFill>
              </a:rPr>
              <a:t>n = 220</a:t>
            </a:r>
          </a:p>
        </p:txBody>
      </p:sp>
      <p:sp>
        <p:nvSpPr>
          <p:cNvPr id="33799" name="Line 9">
            <a:extLst>
              <a:ext uri="{FF2B5EF4-FFF2-40B4-BE49-F238E27FC236}">
                <a16:creationId xmlns:a16="http://schemas.microsoft.com/office/drawing/2014/main" id="{78B3E33F-A291-B4AE-D3CF-5485E2EB07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96200" y="5486400"/>
            <a:ext cx="76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38A3A4C-90EC-B139-6F8D-6745E03E4F87}"/>
              </a:ext>
            </a:extLst>
          </p:cNvPr>
          <p:cNvCxnSpPr/>
          <p:nvPr/>
        </p:nvCxnSpPr>
        <p:spPr bwMode="auto">
          <a:xfrm flipH="1">
            <a:off x="5334000" y="2667000"/>
            <a:ext cx="1600200" cy="15240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63226F-E0E5-553E-4410-0B11174D2A66}"/>
              </a:ext>
            </a:extLst>
          </p:cNvPr>
          <p:cNvCxnSpPr/>
          <p:nvPr/>
        </p:nvCxnSpPr>
        <p:spPr bwMode="auto">
          <a:xfrm>
            <a:off x="2133600" y="2133600"/>
            <a:ext cx="3429000" cy="13716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 Box 8">
            <a:extLst>
              <a:ext uri="{FF2B5EF4-FFF2-40B4-BE49-F238E27FC236}">
                <a16:creationId xmlns:a16="http://schemas.microsoft.com/office/drawing/2014/main" id="{20FDE29B-C672-AE77-47EE-41A662ADC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5562600"/>
            <a:ext cx="2400300" cy="400110"/>
          </a:xfrm>
          <a:prstGeom prst="rect">
            <a:avLst/>
          </a:prstGeom>
          <a:solidFill>
            <a:srgbClr val="FFFFD5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folHlink"/>
                </a:solidFill>
              </a:rPr>
              <a:t>NORMSINV(0.95)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A0DE4F0-0923-0F84-13BB-62453BDFE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0104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Confidence Intervals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94FC4B9-02AB-13CC-E1DF-9E3D2CEF9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305800" cy="4343400"/>
          </a:xfrm>
        </p:spPr>
        <p:txBody>
          <a:bodyPr/>
          <a:lstStyle/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3200" b="1"/>
              <a:t>Content of this Module</a:t>
            </a:r>
          </a:p>
          <a:p>
            <a:pPr marL="342900" indent="-342900" defTabSz="914400" eaLnBrk="1" hangingPunct="1"/>
            <a:r>
              <a:rPr lang="en-US" altLang="en-US" sz="3200"/>
              <a:t>Confidence Intervals for the </a:t>
            </a:r>
            <a:r>
              <a:rPr lang="en-US" altLang="en-US" sz="3200">
                <a:solidFill>
                  <a:srgbClr val="0000FF"/>
                </a:solidFill>
              </a:rPr>
              <a:t>Population Mean, </a:t>
            </a:r>
            <a:r>
              <a:rPr lang="el-GR" altLang="en-US" sz="3200">
                <a:solidFill>
                  <a:srgbClr val="0000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μ</a:t>
            </a:r>
            <a:endParaRPr lang="el-GR" altLang="en-US" sz="320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742950" lvl="1" indent="-285750" defTabSz="914400" eaLnBrk="1" hangingPunct="1"/>
            <a:r>
              <a:rPr lang="en-US" altLang="en-US"/>
              <a:t>when Population Standard Deviation </a:t>
            </a:r>
            <a:r>
              <a:rPr lang="el-GR" altLang="en-US">
                <a:solidFill>
                  <a:srgbClr val="FF33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σ</a:t>
            </a:r>
            <a:r>
              <a:rPr lang="en-US" altLang="en-US">
                <a:solidFill>
                  <a:srgbClr val="FF3300"/>
                </a:solidFill>
              </a:rPr>
              <a:t> is Known</a:t>
            </a:r>
          </a:p>
          <a:p>
            <a:pPr marL="742950" lvl="1" indent="-285750" defTabSz="914400" eaLnBrk="1" hangingPunct="1"/>
            <a:r>
              <a:rPr lang="en-US" altLang="en-US"/>
              <a:t>when Population Standard Deviation </a:t>
            </a:r>
            <a:r>
              <a:rPr lang="el-GR" altLang="en-US">
                <a:solidFill>
                  <a:srgbClr val="FF33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σ</a:t>
            </a:r>
            <a:r>
              <a:rPr lang="en-US" altLang="en-US">
                <a:solidFill>
                  <a:srgbClr val="FF3300"/>
                </a:solidFill>
              </a:rPr>
              <a:t> is Unknown</a:t>
            </a:r>
          </a:p>
          <a:p>
            <a:pPr marL="342900" indent="-342900" defTabSz="914400" eaLnBrk="1" hangingPunct="1"/>
            <a:r>
              <a:rPr lang="en-US" altLang="en-US" sz="3200"/>
              <a:t>Determining the </a:t>
            </a:r>
            <a:r>
              <a:rPr lang="en-US" altLang="en-US" sz="3200">
                <a:solidFill>
                  <a:srgbClr val="0000FF"/>
                </a:solidFill>
              </a:rPr>
              <a:t>Required Sample Size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05BFAC0-6AB9-4E5F-A3D1-5ECCE1AD7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/>
              <a:t>Module Summary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A61443D-3061-C35B-FA48-89D644B2E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563688"/>
            <a:ext cx="7696200" cy="5065712"/>
          </a:xfrm>
        </p:spPr>
        <p:txBody>
          <a:bodyPr/>
          <a:lstStyle/>
          <a:p>
            <a:pPr eaLnBrk="1" hangingPunct="1"/>
            <a:r>
              <a:rPr lang="en-US" altLang="en-US"/>
              <a:t>Illustrated estimation process</a:t>
            </a:r>
          </a:p>
          <a:p>
            <a:pPr eaLnBrk="1" hangingPunct="1"/>
            <a:r>
              <a:rPr lang="en-US" altLang="en-US"/>
              <a:t>Discussed point estimates</a:t>
            </a:r>
          </a:p>
          <a:p>
            <a:pPr eaLnBrk="1" hangingPunct="1"/>
            <a:r>
              <a:rPr lang="en-US" altLang="en-US"/>
              <a:t>Introduced interval estimates</a:t>
            </a:r>
          </a:p>
          <a:p>
            <a:pPr eaLnBrk="1" hangingPunct="1"/>
            <a:r>
              <a:rPr lang="en-US" altLang="en-US"/>
              <a:t>Discussed confidence interval estimation for the mean (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/>
              <a:t>  known)</a:t>
            </a:r>
          </a:p>
          <a:p>
            <a:pPr eaLnBrk="1" hangingPunct="1"/>
            <a:r>
              <a:rPr lang="en-US" altLang="en-US"/>
              <a:t>Addressed determining sample size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E13FD9-3FDA-C39F-001D-FE746A94C530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59BADAD-D762-EF75-72E8-194E086D65FA}"/>
              </a:ext>
            </a:extLst>
          </p:cNvPr>
          <p:cNvSpPr txBox="1">
            <a:spLocks noChangeAspect="1"/>
          </p:cNvSpPr>
          <p:nvPr/>
        </p:nvSpPr>
        <p:spPr>
          <a:xfrm>
            <a:off x="1577199" y="4675188"/>
            <a:ext cx="630156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5">
                    <a:lumMod val="10000"/>
                  </a:schemeClr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rPr>
              <a:t>End</a:t>
            </a:r>
          </a:p>
        </p:txBody>
      </p:sp>
      <p:sp>
        <p:nvSpPr>
          <p:cNvPr id="35845" name="TextBox 1">
            <a:extLst>
              <a:ext uri="{FF2B5EF4-FFF2-40B4-BE49-F238E27FC236}">
                <a16:creationId xmlns:a16="http://schemas.microsoft.com/office/drawing/2014/main" id="{B74E44BB-45A3-A266-2300-7CF34222B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7" y="533400"/>
            <a:ext cx="5762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        </a:t>
            </a:r>
            <a:r>
              <a:rPr lang="en-US" altLang="en-US" sz="3200" b="1" dirty="0">
                <a:solidFill>
                  <a:srgbClr val="C00000"/>
                </a:solidFill>
                <a:latin typeface="FrankRuehl" panose="020E0503060101010101" pitchFamily="34" charset="-79"/>
                <a:ea typeface="ＭＳ Ｐゴシック" panose="020B0600070205080204" pitchFamily="34" charset="-128"/>
                <a:cs typeface="FrankRuehl" panose="020E0503060101010101" pitchFamily="34" charset="-79"/>
              </a:rPr>
              <a:t>Regents Park Publishers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4A2BEA-B113-9493-EB99-4C4FF19E5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344897"/>
            <a:ext cx="69342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        </a:t>
            </a:r>
          </a:p>
          <a:p>
            <a:pPr algn="ctr">
              <a:spcBef>
                <a:spcPct val="50000"/>
              </a:spcBef>
            </a:pPr>
            <a:endParaRPr lang="en-US" altLang="en-US" sz="2800" b="1" dirty="0">
              <a:solidFill>
                <a:srgbClr val="800000"/>
              </a:solidFill>
              <a:ea typeface="ＭＳ Ｐゴシック" panose="020B0600070205080204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Lucida Bright" panose="02040602050505020304" pitchFamily="18" charset="0"/>
                <a:ea typeface="ＭＳ Ｐゴシック" panose="020B0600070205080204" pitchFamily="34" charset="-128"/>
              </a:rPr>
              <a:t>Estimating </a:t>
            </a:r>
            <a:r>
              <a:rPr lang="en-US" altLang="en-US" sz="4000" b="1">
                <a:solidFill>
                  <a:srgbClr val="002060"/>
                </a:solidFill>
                <a:latin typeface="Lucida Bright" panose="02040602050505020304" pitchFamily="18" charset="0"/>
                <a:ea typeface="ＭＳ Ｐゴシック" panose="020B0600070205080204" pitchFamily="34" charset="-128"/>
              </a:rPr>
              <a:t>Population Parameters</a:t>
            </a:r>
            <a:endParaRPr lang="en-US" altLang="en-US" sz="4000" b="1" dirty="0">
              <a:solidFill>
                <a:srgbClr val="002060"/>
              </a:solidFill>
              <a:latin typeface="Lucida Bright" panose="02040602050505020304" pitchFamily="18" charset="0"/>
              <a:ea typeface="ＭＳ Ｐゴシック" panose="020B0600070205080204" pitchFamily="34" charset="-128"/>
              <a:cs typeface="FrankRuehl" panose="020E0503060101010101" pitchFamily="34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64D0DE-404D-956F-7865-21B14BC96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67056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Point and Interval Estimates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0E89847-EE46-2A73-DE95-A83289B3F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696200" cy="12954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>
                <a:solidFill>
                  <a:schemeClr val="folHlink"/>
                </a:solidFill>
              </a:rPr>
              <a:t>point estimate</a:t>
            </a:r>
            <a:r>
              <a:rPr lang="en-US" altLang="en-US"/>
              <a:t> is a single number, 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altLang="en-US"/>
              <a:t>a </a:t>
            </a:r>
            <a:r>
              <a:rPr lang="en-US" altLang="en-US">
                <a:solidFill>
                  <a:schemeClr val="folHlink"/>
                </a:solidFill>
              </a:rPr>
              <a:t>confidence interval</a:t>
            </a:r>
            <a:r>
              <a:rPr lang="en-US" altLang="en-US"/>
              <a:t> provides additional information about variability</a:t>
            </a:r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D32FEB7E-8BC5-F802-BCF6-FB3B2DBB6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8862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5468C9E1-A5EC-08E5-3FAC-E9692EA56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375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394FFE5A-72C1-1029-0A2B-DE11E7D6D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5575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FDA0128C-46BC-8BFC-E61A-5B640859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33800"/>
            <a:ext cx="152400" cy="304800"/>
          </a:xfrm>
          <a:prstGeom prst="diamond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0" name="AutoShape 8">
            <a:extLst>
              <a:ext uri="{FF2B5EF4-FFF2-40B4-BE49-F238E27FC236}">
                <a16:creationId xmlns:a16="http://schemas.microsoft.com/office/drawing/2014/main" id="{24DCC3A5-BEE3-391F-7C5D-5C4F11404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4114800"/>
            <a:ext cx="152400" cy="685800"/>
          </a:xfrm>
          <a:prstGeom prst="upArrow">
            <a:avLst>
              <a:gd name="adj1" fmla="val 50000"/>
              <a:gd name="adj2" fmla="val 1125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2870EBAB-3E66-FC27-EF4D-1ADAFB86E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4800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Point Estimate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23F7B7F8-1242-AAF3-24E6-4AE05C61A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4343400"/>
            <a:ext cx="1752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000" b="1"/>
              <a:t>Lower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Confidence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Limit</a:t>
            </a:r>
          </a:p>
        </p:txBody>
      </p:sp>
      <p:sp>
        <p:nvSpPr>
          <p:cNvPr id="8203" name="Text Box 12">
            <a:extLst>
              <a:ext uri="{FF2B5EF4-FFF2-40B4-BE49-F238E27FC236}">
                <a16:creationId xmlns:a16="http://schemas.microsoft.com/office/drawing/2014/main" id="{8960CFA6-6AD5-97D2-996C-CD72828CC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175" y="4267200"/>
            <a:ext cx="1676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000" b="1"/>
              <a:t>Upper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Confidence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Limit</a:t>
            </a:r>
          </a:p>
        </p:txBody>
      </p:sp>
      <p:sp>
        <p:nvSpPr>
          <p:cNvPr id="8204" name="Line 22">
            <a:extLst>
              <a:ext uri="{FF2B5EF4-FFF2-40B4-BE49-F238E27FC236}">
                <a16:creationId xmlns:a16="http://schemas.microsoft.com/office/drawing/2014/main" id="{F7D55245-7EFE-BCA3-ADC4-B00D6A386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486400"/>
            <a:ext cx="6553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5" name="Text Box 24">
            <a:extLst>
              <a:ext uri="{FF2B5EF4-FFF2-40B4-BE49-F238E27FC236}">
                <a16:creationId xmlns:a16="http://schemas.microsoft.com/office/drawing/2014/main" id="{D551A619-ABE6-D911-6EC2-525705CAF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486400"/>
            <a:ext cx="3581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Width of 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confidence interval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102EC01F-EC7A-0388-E22A-BAE3A3E52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Point Estimates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0BF44A32-C2DF-7241-D7F0-34F083DAA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4291013" cy="1184275"/>
          </a:xfrm>
          <a:prstGeom prst="rect">
            <a:avLst/>
          </a:prstGeom>
          <a:solidFill>
            <a:srgbClr val="B5FDF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We can estimate 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Population Parameter 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3E526FAD-29AE-E042-DBD3-B7ACC9D4A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2514600"/>
            <a:ext cx="3276600" cy="118427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with a Sample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Statistic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(a Point Estimate)</a:t>
            </a:r>
          </a:p>
        </p:txBody>
      </p:sp>
      <p:sp>
        <p:nvSpPr>
          <p:cNvPr id="9221" name="Rectangle 7">
            <a:extLst>
              <a:ext uri="{FF2B5EF4-FFF2-40B4-BE49-F238E27FC236}">
                <a16:creationId xmlns:a16="http://schemas.microsoft.com/office/drawing/2014/main" id="{56325B90-1005-4BA9-7933-A943E981F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413" y="3810000"/>
            <a:ext cx="107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Mean</a:t>
            </a:r>
          </a:p>
        </p:txBody>
      </p:sp>
      <p:sp>
        <p:nvSpPr>
          <p:cNvPr id="9222" name="Line 15">
            <a:extLst>
              <a:ext uri="{FF2B5EF4-FFF2-40B4-BE49-F238E27FC236}">
                <a16:creationId xmlns:a16="http://schemas.microsoft.com/office/drawing/2014/main" id="{AFB6F588-8C49-46D1-940B-5BF86323F2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5813" y="4419600"/>
            <a:ext cx="754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16">
            <a:extLst>
              <a:ext uri="{FF2B5EF4-FFF2-40B4-BE49-F238E27FC236}">
                <a16:creationId xmlns:a16="http://schemas.microsoft.com/office/drawing/2014/main" id="{104B328B-D146-2903-68D6-4F383598A3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5813" y="25146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17">
            <a:extLst>
              <a:ext uri="{FF2B5EF4-FFF2-40B4-BE49-F238E27FC236}">
                <a16:creationId xmlns:a16="http://schemas.microsoft.com/office/drawing/2014/main" id="{E7E0536F-9A89-464E-089D-DC787D32F0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5813" y="3692525"/>
            <a:ext cx="7496175" cy="17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21">
            <a:extLst>
              <a:ext uri="{FF2B5EF4-FFF2-40B4-BE49-F238E27FC236}">
                <a16:creationId xmlns:a16="http://schemas.microsoft.com/office/drawing/2014/main" id="{F2EE98EF-0904-E939-9D2A-2038B79AE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13" y="3706813"/>
            <a:ext cx="0" cy="709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22">
            <a:extLst>
              <a:ext uri="{FF2B5EF4-FFF2-40B4-BE49-F238E27FC236}">
                <a16:creationId xmlns:a16="http://schemas.microsoft.com/office/drawing/2014/main" id="{DC0E2AD8-B9C7-10D1-5999-9B41E6CB4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3013" y="2514600"/>
            <a:ext cx="0" cy="1901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23">
            <a:extLst>
              <a:ext uri="{FF2B5EF4-FFF2-40B4-BE49-F238E27FC236}">
                <a16:creationId xmlns:a16="http://schemas.microsoft.com/office/drawing/2014/main" id="{9F71967B-7A2F-92D8-14E7-E2764DEB22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9613" y="2514600"/>
            <a:ext cx="0" cy="1908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32">
            <a:extLst>
              <a:ext uri="{FF2B5EF4-FFF2-40B4-BE49-F238E27FC236}">
                <a16:creationId xmlns:a16="http://schemas.microsoft.com/office/drawing/2014/main" id="{17E12AB7-4452-DC09-47D0-698E6A544B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5813" y="2514600"/>
            <a:ext cx="754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39">
            <a:extLst>
              <a:ext uri="{FF2B5EF4-FFF2-40B4-BE49-F238E27FC236}">
                <a16:creationId xmlns:a16="http://schemas.microsoft.com/office/drawing/2014/main" id="{0571234B-1EED-0BA3-EA53-864B309F5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213" y="3733800"/>
            <a:ext cx="3841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x</a:t>
            </a:r>
          </a:p>
        </p:txBody>
      </p:sp>
      <p:sp>
        <p:nvSpPr>
          <p:cNvPr id="9230" name="Line 40">
            <a:extLst>
              <a:ext uri="{FF2B5EF4-FFF2-40B4-BE49-F238E27FC236}">
                <a16:creationId xmlns:a16="http://schemas.microsoft.com/office/drawing/2014/main" id="{21622B3E-A116-0B02-CA97-7F192241F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8413" y="3886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1" name="Text Box 41">
            <a:extLst>
              <a:ext uri="{FF2B5EF4-FFF2-40B4-BE49-F238E27FC236}">
                <a16:creationId xmlns:a16="http://schemas.microsoft.com/office/drawing/2014/main" id="{A690ACED-5A87-8BFB-65E7-A212B0BF8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3200">
                <a:cs typeface="Arial" panose="020B0604020202020204" pitchFamily="34" charset="0"/>
              </a:rPr>
              <a:t>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7616F46-5086-6E89-00DE-C1DA685A1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0960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Confidence Intervals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026C2C6-9ED2-66BA-12A6-5711021B3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696200" cy="4114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/>
              <a:t>How much uncertainty is associated with a point estimate of a population parameter?</a:t>
            </a:r>
          </a:p>
          <a:p>
            <a:pPr marL="342900" indent="-342900" defTabSz="914400" eaLnBrk="1" hangingPunct="1">
              <a:lnSpc>
                <a:spcPct val="5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/>
              <a:t>An </a:t>
            </a:r>
            <a:r>
              <a:rPr lang="en-US" altLang="en-US">
                <a:solidFill>
                  <a:schemeClr val="folHlink"/>
                </a:solidFill>
              </a:rPr>
              <a:t>interval estimate</a:t>
            </a:r>
            <a:r>
              <a:rPr lang="en-US" altLang="en-US"/>
              <a:t> provides more information about a population characteristic than does a </a:t>
            </a:r>
            <a:r>
              <a:rPr lang="en-US" altLang="en-US">
                <a:solidFill>
                  <a:schemeClr val="folHlink"/>
                </a:solidFill>
              </a:rPr>
              <a:t>point estimate</a:t>
            </a:r>
            <a:endParaRPr lang="en-US" altLang="en-US"/>
          </a:p>
          <a:p>
            <a:pPr marL="342900" indent="-342900" defTabSz="914400" eaLnBrk="1" hangingPunct="1">
              <a:lnSpc>
                <a:spcPct val="5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>
                <a:solidFill>
                  <a:srgbClr val="0000FF"/>
                </a:solidFill>
              </a:rPr>
              <a:t>Such interval estimates are called </a:t>
            </a:r>
            <a:r>
              <a:rPr lang="en-US" altLang="en-US">
                <a:solidFill>
                  <a:schemeClr val="hlink"/>
                </a:solidFill>
              </a:rPr>
              <a:t>confidence intervals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FEBDB49-85F1-5AEB-2C4D-B32DB2EB0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 Estimate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2F5501D-D025-BBA9-52E5-497F6E18B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/>
              <a:t>An interval gives a </a:t>
            </a:r>
            <a:r>
              <a:rPr lang="en-US" altLang="en-US" sz="3200">
                <a:solidFill>
                  <a:schemeClr val="folHlink"/>
                </a:solidFill>
              </a:rPr>
              <a:t>range</a:t>
            </a:r>
            <a:r>
              <a:rPr lang="en-US" altLang="en-US" sz="3200"/>
              <a:t> of values: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/>
              <a:t>Takes into consideration variation in sample statistics from sample to sample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/>
              <a:t>Based on observation from 1 sample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/>
              <a:t>Gives information about closeness to unknown population parameters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/>
              <a:t>Stated in terms of level of confidence</a:t>
            </a:r>
          </a:p>
          <a:p>
            <a:pPr lvl="2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/>
              <a:t>Never 100% sure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C22C817-119B-4D85-26BF-50B8AB5F8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Estimation Process</a:t>
            </a:r>
          </a:p>
        </p:txBody>
      </p:sp>
      <p:sp>
        <p:nvSpPr>
          <p:cNvPr id="12291" name="Freeform 3">
            <a:extLst>
              <a:ext uri="{FF2B5EF4-FFF2-40B4-BE49-F238E27FC236}">
                <a16:creationId xmlns:a16="http://schemas.microsoft.com/office/drawing/2014/main" id="{610D0A34-2A4E-2B84-48E1-CB6164905BD5}"/>
              </a:ext>
            </a:extLst>
          </p:cNvPr>
          <p:cNvSpPr>
            <a:spLocks/>
          </p:cNvSpPr>
          <p:nvPr/>
        </p:nvSpPr>
        <p:spPr bwMode="auto">
          <a:xfrm>
            <a:off x="304800" y="2743200"/>
            <a:ext cx="3021013" cy="3417888"/>
          </a:xfrm>
          <a:custGeom>
            <a:avLst/>
            <a:gdLst>
              <a:gd name="T0" fmla="*/ 2147483646 w 1903"/>
              <a:gd name="T1" fmla="*/ 2147483646 h 2153"/>
              <a:gd name="T2" fmla="*/ 2147483646 w 1903"/>
              <a:gd name="T3" fmla="*/ 2147483646 h 2153"/>
              <a:gd name="T4" fmla="*/ 2147483646 w 1903"/>
              <a:gd name="T5" fmla="*/ 2147483646 h 2153"/>
              <a:gd name="T6" fmla="*/ 2147483646 w 1903"/>
              <a:gd name="T7" fmla="*/ 2147483646 h 2153"/>
              <a:gd name="T8" fmla="*/ 2147483646 w 1903"/>
              <a:gd name="T9" fmla="*/ 2147483646 h 2153"/>
              <a:gd name="T10" fmla="*/ 2147483646 w 1903"/>
              <a:gd name="T11" fmla="*/ 2147483646 h 2153"/>
              <a:gd name="T12" fmla="*/ 0 w 1903"/>
              <a:gd name="T13" fmla="*/ 2147483646 h 2153"/>
              <a:gd name="T14" fmla="*/ 2147483646 w 1903"/>
              <a:gd name="T15" fmla="*/ 2147483646 h 2153"/>
              <a:gd name="T16" fmla="*/ 2147483646 w 1903"/>
              <a:gd name="T17" fmla="*/ 2147483646 h 2153"/>
              <a:gd name="T18" fmla="*/ 2147483646 w 1903"/>
              <a:gd name="T19" fmla="*/ 2147483646 h 2153"/>
              <a:gd name="T20" fmla="*/ 2147483646 w 1903"/>
              <a:gd name="T21" fmla="*/ 2147483646 h 2153"/>
              <a:gd name="T22" fmla="*/ 2147483646 w 1903"/>
              <a:gd name="T23" fmla="*/ 2147483646 h 2153"/>
              <a:gd name="T24" fmla="*/ 2147483646 w 1903"/>
              <a:gd name="T25" fmla="*/ 2147483646 h 2153"/>
              <a:gd name="T26" fmla="*/ 2147483646 w 1903"/>
              <a:gd name="T27" fmla="*/ 2147483646 h 2153"/>
              <a:gd name="T28" fmla="*/ 2147483646 w 1903"/>
              <a:gd name="T29" fmla="*/ 2147483646 h 2153"/>
              <a:gd name="T30" fmla="*/ 2147483646 w 1903"/>
              <a:gd name="T31" fmla="*/ 2147483646 h 2153"/>
              <a:gd name="T32" fmla="*/ 2147483646 w 1903"/>
              <a:gd name="T33" fmla="*/ 2147483646 h 2153"/>
              <a:gd name="T34" fmla="*/ 2147483646 w 1903"/>
              <a:gd name="T35" fmla="*/ 2147483646 h 2153"/>
              <a:gd name="T36" fmla="*/ 2147483646 w 1903"/>
              <a:gd name="T37" fmla="*/ 2147483646 h 2153"/>
              <a:gd name="T38" fmla="*/ 2147483646 w 1903"/>
              <a:gd name="T39" fmla="*/ 2147483646 h 2153"/>
              <a:gd name="T40" fmla="*/ 2147483646 w 1903"/>
              <a:gd name="T41" fmla="*/ 2147483646 h 2153"/>
              <a:gd name="T42" fmla="*/ 2147483646 w 1903"/>
              <a:gd name="T43" fmla="*/ 2147483646 h 2153"/>
              <a:gd name="T44" fmla="*/ 2147483646 w 1903"/>
              <a:gd name="T45" fmla="*/ 2147483646 h 2153"/>
              <a:gd name="T46" fmla="*/ 2147483646 w 1903"/>
              <a:gd name="T47" fmla="*/ 2147483646 h 2153"/>
              <a:gd name="T48" fmla="*/ 2147483646 w 1903"/>
              <a:gd name="T49" fmla="*/ 2147483646 h 2153"/>
              <a:gd name="T50" fmla="*/ 2147483646 w 1903"/>
              <a:gd name="T51" fmla="*/ 2147483646 h 2153"/>
              <a:gd name="T52" fmla="*/ 2147483646 w 1903"/>
              <a:gd name="T53" fmla="*/ 2147483646 h 2153"/>
              <a:gd name="T54" fmla="*/ 2147483646 w 1903"/>
              <a:gd name="T55" fmla="*/ 2147483646 h 2153"/>
              <a:gd name="T56" fmla="*/ 2147483646 w 1903"/>
              <a:gd name="T57" fmla="*/ 2147483646 h 2153"/>
              <a:gd name="T58" fmla="*/ 2147483646 w 1903"/>
              <a:gd name="T59" fmla="*/ 2147483646 h 2153"/>
              <a:gd name="T60" fmla="*/ 2147483646 w 1903"/>
              <a:gd name="T61" fmla="*/ 2147483646 h 2153"/>
              <a:gd name="T62" fmla="*/ 2147483646 w 1903"/>
              <a:gd name="T63" fmla="*/ 2147483646 h 2153"/>
              <a:gd name="T64" fmla="*/ 2147483646 w 1903"/>
              <a:gd name="T65" fmla="*/ 2147483646 h 2153"/>
              <a:gd name="T66" fmla="*/ 2147483646 w 1903"/>
              <a:gd name="T67" fmla="*/ 2147483646 h 2153"/>
              <a:gd name="T68" fmla="*/ 2147483646 w 1903"/>
              <a:gd name="T69" fmla="*/ 2147483646 h 2153"/>
              <a:gd name="T70" fmla="*/ 2147483646 w 1903"/>
              <a:gd name="T71" fmla="*/ 2147483646 h 2153"/>
              <a:gd name="T72" fmla="*/ 2147483646 w 1903"/>
              <a:gd name="T73" fmla="*/ 2147483646 h 2153"/>
              <a:gd name="T74" fmla="*/ 2147483646 w 1903"/>
              <a:gd name="T75" fmla="*/ 2147483646 h 2153"/>
              <a:gd name="T76" fmla="*/ 2147483646 w 1903"/>
              <a:gd name="T77" fmla="*/ 2147483646 h 2153"/>
              <a:gd name="T78" fmla="*/ 2147483646 w 1903"/>
              <a:gd name="T79" fmla="*/ 2147483646 h 2153"/>
              <a:gd name="T80" fmla="*/ 2147483646 w 1903"/>
              <a:gd name="T81" fmla="*/ 2147483646 h 2153"/>
              <a:gd name="T82" fmla="*/ 2147483646 w 1903"/>
              <a:gd name="T83" fmla="*/ 2147483646 h 2153"/>
              <a:gd name="T84" fmla="*/ 2147483646 w 1903"/>
              <a:gd name="T85" fmla="*/ 2147483646 h 2153"/>
              <a:gd name="T86" fmla="*/ 2147483646 w 1903"/>
              <a:gd name="T87" fmla="*/ 2147483646 h 2153"/>
              <a:gd name="T88" fmla="*/ 2147483646 w 1903"/>
              <a:gd name="T89" fmla="*/ 2147483646 h 2153"/>
              <a:gd name="T90" fmla="*/ 2147483646 w 1903"/>
              <a:gd name="T91" fmla="*/ 2147483646 h 2153"/>
              <a:gd name="T92" fmla="*/ 2147483646 w 1903"/>
              <a:gd name="T93" fmla="*/ 2147483646 h 2153"/>
              <a:gd name="T94" fmla="*/ 2147483646 w 1903"/>
              <a:gd name="T95" fmla="*/ 2147483646 h 2153"/>
              <a:gd name="T96" fmla="*/ 2147483646 w 1903"/>
              <a:gd name="T97" fmla="*/ 2147483646 h 2153"/>
              <a:gd name="T98" fmla="*/ 2147483646 w 1903"/>
              <a:gd name="T99" fmla="*/ 2147483646 h 2153"/>
              <a:gd name="T100" fmla="*/ 2147483646 w 1903"/>
              <a:gd name="T101" fmla="*/ 2147483646 h 2153"/>
              <a:gd name="T102" fmla="*/ 2147483646 w 1903"/>
              <a:gd name="T103" fmla="*/ 2147483646 h 2153"/>
              <a:gd name="T104" fmla="*/ 2147483646 w 1903"/>
              <a:gd name="T105" fmla="*/ 2147483646 h 2153"/>
              <a:gd name="T106" fmla="*/ 2147483646 w 1903"/>
              <a:gd name="T107" fmla="*/ 2147483646 h 2153"/>
              <a:gd name="T108" fmla="*/ 2147483646 w 1903"/>
              <a:gd name="T109" fmla="*/ 2147483646 h 2153"/>
              <a:gd name="T110" fmla="*/ 2147483646 w 1903"/>
              <a:gd name="T111" fmla="*/ 2147483646 h 2153"/>
              <a:gd name="T112" fmla="*/ 2147483646 w 1903"/>
              <a:gd name="T113" fmla="*/ 2147483646 h 21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903" h="2153">
                <a:moveTo>
                  <a:pt x="540" y="93"/>
                </a:moveTo>
                <a:lnTo>
                  <a:pt x="473" y="117"/>
                </a:lnTo>
                <a:lnTo>
                  <a:pt x="409" y="147"/>
                </a:lnTo>
                <a:lnTo>
                  <a:pt x="349" y="184"/>
                </a:lnTo>
                <a:lnTo>
                  <a:pt x="289" y="224"/>
                </a:lnTo>
                <a:lnTo>
                  <a:pt x="237" y="269"/>
                </a:lnTo>
                <a:lnTo>
                  <a:pt x="188" y="319"/>
                </a:lnTo>
                <a:lnTo>
                  <a:pt x="145" y="372"/>
                </a:lnTo>
                <a:lnTo>
                  <a:pt x="105" y="431"/>
                </a:lnTo>
                <a:lnTo>
                  <a:pt x="72" y="490"/>
                </a:lnTo>
                <a:lnTo>
                  <a:pt x="44" y="553"/>
                </a:lnTo>
                <a:lnTo>
                  <a:pt x="23" y="619"/>
                </a:lnTo>
                <a:lnTo>
                  <a:pt x="8" y="685"/>
                </a:lnTo>
                <a:lnTo>
                  <a:pt x="0" y="752"/>
                </a:lnTo>
                <a:lnTo>
                  <a:pt x="0" y="820"/>
                </a:lnTo>
                <a:lnTo>
                  <a:pt x="3" y="885"/>
                </a:lnTo>
                <a:lnTo>
                  <a:pt x="15" y="951"/>
                </a:lnTo>
                <a:lnTo>
                  <a:pt x="35" y="1018"/>
                </a:lnTo>
                <a:lnTo>
                  <a:pt x="60" y="1091"/>
                </a:lnTo>
                <a:lnTo>
                  <a:pt x="82" y="1168"/>
                </a:lnTo>
                <a:lnTo>
                  <a:pt x="107" y="1240"/>
                </a:lnTo>
                <a:lnTo>
                  <a:pt x="129" y="1311"/>
                </a:lnTo>
                <a:lnTo>
                  <a:pt x="151" y="1379"/>
                </a:lnTo>
                <a:lnTo>
                  <a:pt x="172" y="1444"/>
                </a:lnTo>
                <a:lnTo>
                  <a:pt x="188" y="1506"/>
                </a:lnTo>
                <a:lnTo>
                  <a:pt x="206" y="1564"/>
                </a:lnTo>
                <a:lnTo>
                  <a:pt x="220" y="1613"/>
                </a:lnTo>
                <a:lnTo>
                  <a:pt x="234" y="1659"/>
                </a:lnTo>
                <a:lnTo>
                  <a:pt x="244" y="1697"/>
                </a:lnTo>
                <a:lnTo>
                  <a:pt x="251" y="1732"/>
                </a:lnTo>
                <a:lnTo>
                  <a:pt x="257" y="1757"/>
                </a:lnTo>
                <a:lnTo>
                  <a:pt x="261" y="1778"/>
                </a:lnTo>
                <a:lnTo>
                  <a:pt x="262" y="1788"/>
                </a:lnTo>
                <a:lnTo>
                  <a:pt x="260" y="1796"/>
                </a:lnTo>
                <a:lnTo>
                  <a:pt x="279" y="1843"/>
                </a:lnTo>
                <a:lnTo>
                  <a:pt x="304" y="1890"/>
                </a:lnTo>
                <a:lnTo>
                  <a:pt x="333" y="1932"/>
                </a:lnTo>
                <a:lnTo>
                  <a:pt x="370" y="1971"/>
                </a:lnTo>
                <a:lnTo>
                  <a:pt x="413" y="2011"/>
                </a:lnTo>
                <a:lnTo>
                  <a:pt x="461" y="2045"/>
                </a:lnTo>
                <a:lnTo>
                  <a:pt x="511" y="2072"/>
                </a:lnTo>
                <a:lnTo>
                  <a:pt x="563" y="2096"/>
                </a:lnTo>
                <a:lnTo>
                  <a:pt x="622" y="2119"/>
                </a:lnTo>
                <a:lnTo>
                  <a:pt x="682" y="2135"/>
                </a:lnTo>
                <a:lnTo>
                  <a:pt x="746" y="2145"/>
                </a:lnTo>
                <a:lnTo>
                  <a:pt x="810" y="2152"/>
                </a:lnTo>
                <a:lnTo>
                  <a:pt x="876" y="2150"/>
                </a:lnTo>
                <a:lnTo>
                  <a:pt x="944" y="2149"/>
                </a:lnTo>
                <a:lnTo>
                  <a:pt x="1011" y="2139"/>
                </a:lnTo>
                <a:lnTo>
                  <a:pt x="1077" y="2127"/>
                </a:lnTo>
                <a:lnTo>
                  <a:pt x="1143" y="2109"/>
                </a:lnTo>
                <a:lnTo>
                  <a:pt x="1211" y="2084"/>
                </a:lnTo>
                <a:lnTo>
                  <a:pt x="1280" y="2056"/>
                </a:lnTo>
                <a:lnTo>
                  <a:pt x="1342" y="2026"/>
                </a:lnTo>
                <a:lnTo>
                  <a:pt x="1406" y="1992"/>
                </a:lnTo>
                <a:lnTo>
                  <a:pt x="1465" y="1960"/>
                </a:lnTo>
                <a:lnTo>
                  <a:pt x="1522" y="1919"/>
                </a:lnTo>
                <a:lnTo>
                  <a:pt x="1573" y="1880"/>
                </a:lnTo>
                <a:lnTo>
                  <a:pt x="1621" y="1837"/>
                </a:lnTo>
                <a:lnTo>
                  <a:pt x="1664" y="1794"/>
                </a:lnTo>
                <a:lnTo>
                  <a:pt x="1700" y="1751"/>
                </a:lnTo>
                <a:lnTo>
                  <a:pt x="1732" y="1705"/>
                </a:lnTo>
                <a:lnTo>
                  <a:pt x="1757" y="1659"/>
                </a:lnTo>
                <a:lnTo>
                  <a:pt x="1777" y="1613"/>
                </a:lnTo>
                <a:lnTo>
                  <a:pt x="1792" y="1567"/>
                </a:lnTo>
                <a:lnTo>
                  <a:pt x="1798" y="1522"/>
                </a:lnTo>
                <a:lnTo>
                  <a:pt x="1799" y="1479"/>
                </a:lnTo>
                <a:lnTo>
                  <a:pt x="1797" y="1437"/>
                </a:lnTo>
                <a:lnTo>
                  <a:pt x="1788" y="1396"/>
                </a:lnTo>
                <a:lnTo>
                  <a:pt x="1767" y="1329"/>
                </a:lnTo>
                <a:lnTo>
                  <a:pt x="1752" y="1264"/>
                </a:lnTo>
                <a:lnTo>
                  <a:pt x="1739" y="1199"/>
                </a:lnTo>
                <a:lnTo>
                  <a:pt x="1731" y="1136"/>
                </a:lnTo>
                <a:lnTo>
                  <a:pt x="1728" y="1076"/>
                </a:lnTo>
                <a:lnTo>
                  <a:pt x="1730" y="1019"/>
                </a:lnTo>
                <a:lnTo>
                  <a:pt x="1735" y="968"/>
                </a:lnTo>
                <a:lnTo>
                  <a:pt x="1745" y="920"/>
                </a:lnTo>
                <a:lnTo>
                  <a:pt x="1761" y="879"/>
                </a:lnTo>
                <a:lnTo>
                  <a:pt x="1778" y="842"/>
                </a:lnTo>
                <a:lnTo>
                  <a:pt x="1800" y="813"/>
                </a:lnTo>
                <a:lnTo>
                  <a:pt x="1824" y="791"/>
                </a:lnTo>
                <a:lnTo>
                  <a:pt x="1853" y="780"/>
                </a:lnTo>
                <a:lnTo>
                  <a:pt x="1868" y="770"/>
                </a:lnTo>
                <a:lnTo>
                  <a:pt x="1883" y="754"/>
                </a:lnTo>
                <a:lnTo>
                  <a:pt x="1893" y="730"/>
                </a:lnTo>
                <a:lnTo>
                  <a:pt x="1899" y="699"/>
                </a:lnTo>
                <a:lnTo>
                  <a:pt x="1901" y="664"/>
                </a:lnTo>
                <a:lnTo>
                  <a:pt x="1902" y="618"/>
                </a:lnTo>
                <a:lnTo>
                  <a:pt x="1897" y="570"/>
                </a:lnTo>
                <a:lnTo>
                  <a:pt x="1890" y="521"/>
                </a:lnTo>
                <a:lnTo>
                  <a:pt x="1880" y="467"/>
                </a:lnTo>
                <a:lnTo>
                  <a:pt x="1864" y="413"/>
                </a:lnTo>
                <a:lnTo>
                  <a:pt x="1848" y="355"/>
                </a:lnTo>
                <a:lnTo>
                  <a:pt x="1829" y="313"/>
                </a:lnTo>
                <a:lnTo>
                  <a:pt x="1806" y="269"/>
                </a:lnTo>
                <a:lnTo>
                  <a:pt x="1773" y="229"/>
                </a:lnTo>
                <a:lnTo>
                  <a:pt x="1739" y="192"/>
                </a:lnTo>
                <a:lnTo>
                  <a:pt x="1697" y="156"/>
                </a:lnTo>
                <a:lnTo>
                  <a:pt x="1650" y="125"/>
                </a:lnTo>
                <a:lnTo>
                  <a:pt x="1598" y="97"/>
                </a:lnTo>
                <a:lnTo>
                  <a:pt x="1540" y="74"/>
                </a:lnTo>
                <a:lnTo>
                  <a:pt x="1479" y="50"/>
                </a:lnTo>
                <a:lnTo>
                  <a:pt x="1415" y="33"/>
                </a:lnTo>
                <a:lnTo>
                  <a:pt x="1345" y="20"/>
                </a:lnTo>
                <a:lnTo>
                  <a:pt x="1272" y="8"/>
                </a:lnTo>
                <a:lnTo>
                  <a:pt x="1195" y="2"/>
                </a:lnTo>
                <a:lnTo>
                  <a:pt x="1119" y="0"/>
                </a:lnTo>
                <a:lnTo>
                  <a:pt x="1039" y="4"/>
                </a:lnTo>
                <a:lnTo>
                  <a:pt x="956" y="8"/>
                </a:lnTo>
                <a:lnTo>
                  <a:pt x="875" y="17"/>
                </a:lnTo>
                <a:lnTo>
                  <a:pt x="791" y="33"/>
                </a:lnTo>
                <a:lnTo>
                  <a:pt x="706" y="48"/>
                </a:lnTo>
                <a:lnTo>
                  <a:pt x="623" y="69"/>
                </a:lnTo>
                <a:lnTo>
                  <a:pt x="540" y="93"/>
                </a:lnTo>
              </a:path>
            </a:pathLst>
          </a:custGeom>
          <a:solidFill>
            <a:srgbClr val="FFFFD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F6E2437-0CC5-E1DC-EE71-F1C29AF46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429000"/>
            <a:ext cx="2143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(mean, </a:t>
            </a:r>
            <a:r>
              <a:rPr lang="el-GR" altLang="en-US" sz="2400" b="1">
                <a:cs typeface="Arial" panose="020B0604020202020204" pitchFamily="34" charset="0"/>
              </a:rPr>
              <a:t>μ</a:t>
            </a:r>
            <a:r>
              <a:rPr lang="en-US" altLang="en-US" sz="2400" b="1"/>
              <a:t>, is unknown)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4E7A5D52-404E-B223-02C2-1829C2EB7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971800"/>
            <a:ext cx="21431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Population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C747D414-E5E8-9793-67D2-AF08DC061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09800"/>
            <a:ext cx="3124200" cy="5286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Random Sample</a:t>
            </a:r>
          </a:p>
        </p:txBody>
      </p:sp>
      <p:sp>
        <p:nvSpPr>
          <p:cNvPr id="12295" name="Oval 7">
            <a:extLst>
              <a:ext uri="{FF2B5EF4-FFF2-40B4-BE49-F238E27FC236}">
                <a16:creationId xmlns:a16="http://schemas.microsoft.com/office/drawing/2014/main" id="{75905672-EBF6-C19D-2A4F-BD5807FE9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60700"/>
            <a:ext cx="1587500" cy="977900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296" name="Oval 8">
            <a:extLst>
              <a:ext uri="{FF2B5EF4-FFF2-40B4-BE49-F238E27FC236}">
                <a16:creationId xmlns:a16="http://schemas.microsoft.com/office/drawing/2014/main" id="{8A6F83F7-A872-799D-3232-E785045D2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4584700"/>
            <a:ext cx="1587500" cy="977900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F19CF2E4-1E7F-AC56-6800-0039021A3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3130550"/>
            <a:ext cx="15367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Mean   </a:t>
            </a:r>
          </a:p>
          <a:p>
            <a:pPr>
              <a:lnSpc>
                <a:spcPct val="4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   x = 50</a:t>
            </a:r>
          </a:p>
        </p:txBody>
      </p:sp>
      <p:sp>
        <p:nvSpPr>
          <p:cNvPr id="12298" name="Oval 10">
            <a:extLst>
              <a:ext uri="{FF2B5EF4-FFF2-40B4-BE49-F238E27FC236}">
                <a16:creationId xmlns:a16="http://schemas.microsoft.com/office/drawing/2014/main" id="{C0EC4248-3AC3-5DF4-1638-7AE2A8638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5" y="3962400"/>
            <a:ext cx="3683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299" name="Oval 11">
            <a:extLst>
              <a:ext uri="{FF2B5EF4-FFF2-40B4-BE49-F238E27FC236}">
                <a16:creationId xmlns:a16="http://schemas.microsoft.com/office/drawing/2014/main" id="{11D51452-334A-7FA6-683F-FB5E66F9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4219575"/>
            <a:ext cx="273050" cy="15875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12300" name="Group 12">
            <a:extLst>
              <a:ext uri="{FF2B5EF4-FFF2-40B4-BE49-F238E27FC236}">
                <a16:creationId xmlns:a16="http://schemas.microsoft.com/office/drawing/2014/main" id="{F42F857B-0C63-B7EB-262D-3BB637E48435}"/>
              </a:ext>
            </a:extLst>
          </p:cNvPr>
          <p:cNvGrpSpPr>
            <a:grpSpLocks/>
          </p:cNvGrpSpPr>
          <p:nvPr/>
        </p:nvGrpSpPr>
        <p:grpSpPr bwMode="auto">
          <a:xfrm rot="-417079">
            <a:off x="2362200" y="4343400"/>
            <a:ext cx="2744788" cy="915988"/>
            <a:chOff x="1248" y="2592"/>
            <a:chExt cx="1729" cy="577"/>
          </a:xfrm>
        </p:grpSpPr>
        <p:sp>
          <p:nvSpPr>
            <p:cNvPr id="12363" name="Freeform 13">
              <a:extLst>
                <a:ext uri="{FF2B5EF4-FFF2-40B4-BE49-F238E27FC236}">
                  <a16:creationId xmlns:a16="http://schemas.microsoft.com/office/drawing/2014/main" id="{9F1FFF7D-D522-A735-1024-402C0E233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2592"/>
              <a:ext cx="1729" cy="556"/>
            </a:xfrm>
            <a:custGeom>
              <a:avLst/>
              <a:gdLst>
                <a:gd name="T0" fmla="*/ 14 w 1729"/>
                <a:gd name="T1" fmla="*/ 381 h 556"/>
                <a:gd name="T2" fmla="*/ 161 w 1729"/>
                <a:gd name="T3" fmla="*/ 440 h 556"/>
                <a:gd name="T4" fmla="*/ 256 w 1729"/>
                <a:gd name="T5" fmla="*/ 471 h 556"/>
                <a:gd name="T6" fmla="*/ 357 w 1729"/>
                <a:gd name="T7" fmla="*/ 497 h 556"/>
                <a:gd name="T8" fmla="*/ 460 w 1729"/>
                <a:gd name="T9" fmla="*/ 516 h 556"/>
                <a:gd name="T10" fmla="*/ 570 w 1729"/>
                <a:gd name="T11" fmla="*/ 534 h 556"/>
                <a:gd name="T12" fmla="*/ 694 w 1729"/>
                <a:gd name="T13" fmla="*/ 546 h 556"/>
                <a:gd name="T14" fmla="*/ 853 w 1729"/>
                <a:gd name="T15" fmla="*/ 555 h 556"/>
                <a:gd name="T16" fmla="*/ 983 w 1729"/>
                <a:gd name="T17" fmla="*/ 553 h 556"/>
                <a:gd name="T18" fmla="*/ 1101 w 1729"/>
                <a:gd name="T19" fmla="*/ 541 h 556"/>
                <a:gd name="T20" fmla="*/ 1210 w 1729"/>
                <a:gd name="T21" fmla="*/ 521 h 556"/>
                <a:gd name="T22" fmla="*/ 1303 w 1729"/>
                <a:gd name="T23" fmla="*/ 496 h 556"/>
                <a:gd name="T24" fmla="*/ 1379 w 1729"/>
                <a:gd name="T25" fmla="*/ 457 h 556"/>
                <a:gd name="T26" fmla="*/ 1437 w 1729"/>
                <a:gd name="T27" fmla="*/ 401 h 556"/>
                <a:gd name="T28" fmla="*/ 1470 w 1729"/>
                <a:gd name="T29" fmla="*/ 341 h 556"/>
                <a:gd name="T30" fmla="*/ 1481 w 1729"/>
                <a:gd name="T31" fmla="*/ 301 h 556"/>
                <a:gd name="T32" fmla="*/ 1708 w 1729"/>
                <a:gd name="T33" fmla="*/ 409 h 556"/>
                <a:gd name="T34" fmla="*/ 1646 w 1729"/>
                <a:gd name="T35" fmla="*/ 342 h 556"/>
                <a:gd name="T36" fmla="*/ 1592 w 1729"/>
                <a:gd name="T37" fmla="*/ 273 h 556"/>
                <a:gd name="T38" fmla="*/ 1553 w 1729"/>
                <a:gd name="T39" fmla="*/ 206 h 556"/>
                <a:gd name="T40" fmla="*/ 1519 w 1729"/>
                <a:gd name="T41" fmla="*/ 139 h 556"/>
                <a:gd name="T42" fmla="*/ 1491 w 1729"/>
                <a:gd name="T43" fmla="*/ 48 h 556"/>
                <a:gd name="T44" fmla="*/ 1439 w 1729"/>
                <a:gd name="T45" fmla="*/ 11 h 556"/>
                <a:gd name="T46" fmla="*/ 1367 w 1729"/>
                <a:gd name="T47" fmla="*/ 33 h 556"/>
                <a:gd name="T48" fmla="*/ 1308 w 1729"/>
                <a:gd name="T49" fmla="*/ 43 h 556"/>
                <a:gd name="T50" fmla="*/ 1240 w 1729"/>
                <a:gd name="T51" fmla="*/ 43 h 556"/>
                <a:gd name="T52" fmla="*/ 1162 w 1729"/>
                <a:gd name="T53" fmla="*/ 39 h 556"/>
                <a:gd name="T54" fmla="*/ 1075 w 1729"/>
                <a:gd name="T55" fmla="*/ 23 h 556"/>
                <a:gd name="T56" fmla="*/ 1030 w 1729"/>
                <a:gd name="T57" fmla="*/ 56 h 556"/>
                <a:gd name="T58" fmla="*/ 1240 w 1729"/>
                <a:gd name="T59" fmla="*/ 180 h 556"/>
                <a:gd name="T60" fmla="*/ 1190 w 1729"/>
                <a:gd name="T61" fmla="*/ 248 h 556"/>
                <a:gd name="T62" fmla="*/ 1129 w 1729"/>
                <a:gd name="T63" fmla="*/ 304 h 556"/>
                <a:gd name="T64" fmla="*/ 1067 w 1729"/>
                <a:gd name="T65" fmla="*/ 346 h 556"/>
                <a:gd name="T66" fmla="*/ 983 w 1729"/>
                <a:gd name="T67" fmla="*/ 388 h 556"/>
                <a:gd name="T68" fmla="*/ 897 w 1729"/>
                <a:gd name="T69" fmla="*/ 415 h 556"/>
                <a:gd name="T70" fmla="*/ 805 w 1729"/>
                <a:gd name="T71" fmla="*/ 434 h 556"/>
                <a:gd name="T72" fmla="*/ 687 w 1729"/>
                <a:gd name="T73" fmla="*/ 443 h 556"/>
                <a:gd name="T74" fmla="*/ 569 w 1729"/>
                <a:gd name="T75" fmla="*/ 448 h 556"/>
                <a:gd name="T76" fmla="*/ 427 w 1729"/>
                <a:gd name="T77" fmla="*/ 448 h 556"/>
                <a:gd name="T78" fmla="*/ 307 w 1729"/>
                <a:gd name="T79" fmla="*/ 439 h 556"/>
                <a:gd name="T80" fmla="*/ 218 w 1729"/>
                <a:gd name="T81" fmla="*/ 421 h 556"/>
                <a:gd name="T82" fmla="*/ 134 w 1729"/>
                <a:gd name="T83" fmla="*/ 401 h 5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9"/>
                <a:gd name="T127" fmla="*/ 0 h 556"/>
                <a:gd name="T128" fmla="*/ 1729 w 1729"/>
                <a:gd name="T129" fmla="*/ 556 h 5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9" h="556">
                  <a:moveTo>
                    <a:pt x="0" y="356"/>
                  </a:moveTo>
                  <a:lnTo>
                    <a:pt x="14" y="381"/>
                  </a:lnTo>
                  <a:lnTo>
                    <a:pt x="102" y="419"/>
                  </a:lnTo>
                  <a:lnTo>
                    <a:pt x="161" y="440"/>
                  </a:lnTo>
                  <a:lnTo>
                    <a:pt x="210" y="454"/>
                  </a:lnTo>
                  <a:lnTo>
                    <a:pt x="256" y="471"/>
                  </a:lnTo>
                  <a:lnTo>
                    <a:pt x="307" y="484"/>
                  </a:lnTo>
                  <a:lnTo>
                    <a:pt x="357" y="497"/>
                  </a:lnTo>
                  <a:lnTo>
                    <a:pt x="412" y="509"/>
                  </a:lnTo>
                  <a:lnTo>
                    <a:pt x="460" y="516"/>
                  </a:lnTo>
                  <a:lnTo>
                    <a:pt x="506" y="525"/>
                  </a:lnTo>
                  <a:lnTo>
                    <a:pt x="570" y="534"/>
                  </a:lnTo>
                  <a:lnTo>
                    <a:pt x="625" y="541"/>
                  </a:lnTo>
                  <a:lnTo>
                    <a:pt x="694" y="546"/>
                  </a:lnTo>
                  <a:lnTo>
                    <a:pt x="783" y="554"/>
                  </a:lnTo>
                  <a:lnTo>
                    <a:pt x="853" y="555"/>
                  </a:lnTo>
                  <a:lnTo>
                    <a:pt x="905" y="554"/>
                  </a:lnTo>
                  <a:lnTo>
                    <a:pt x="983" y="553"/>
                  </a:lnTo>
                  <a:lnTo>
                    <a:pt x="1046" y="549"/>
                  </a:lnTo>
                  <a:lnTo>
                    <a:pt x="1101" y="541"/>
                  </a:lnTo>
                  <a:lnTo>
                    <a:pt x="1159" y="535"/>
                  </a:lnTo>
                  <a:lnTo>
                    <a:pt x="1210" y="521"/>
                  </a:lnTo>
                  <a:lnTo>
                    <a:pt x="1261" y="511"/>
                  </a:lnTo>
                  <a:lnTo>
                    <a:pt x="1303" y="496"/>
                  </a:lnTo>
                  <a:lnTo>
                    <a:pt x="1342" y="477"/>
                  </a:lnTo>
                  <a:lnTo>
                    <a:pt x="1379" y="457"/>
                  </a:lnTo>
                  <a:lnTo>
                    <a:pt x="1412" y="432"/>
                  </a:lnTo>
                  <a:lnTo>
                    <a:pt x="1437" y="401"/>
                  </a:lnTo>
                  <a:lnTo>
                    <a:pt x="1455" y="375"/>
                  </a:lnTo>
                  <a:lnTo>
                    <a:pt x="1470" y="341"/>
                  </a:lnTo>
                  <a:lnTo>
                    <a:pt x="1478" y="317"/>
                  </a:lnTo>
                  <a:lnTo>
                    <a:pt x="1481" y="301"/>
                  </a:lnTo>
                  <a:lnTo>
                    <a:pt x="1728" y="442"/>
                  </a:lnTo>
                  <a:lnTo>
                    <a:pt x="1708" y="409"/>
                  </a:lnTo>
                  <a:lnTo>
                    <a:pt x="1676" y="375"/>
                  </a:lnTo>
                  <a:lnTo>
                    <a:pt x="1646" y="342"/>
                  </a:lnTo>
                  <a:lnTo>
                    <a:pt x="1622" y="308"/>
                  </a:lnTo>
                  <a:lnTo>
                    <a:pt x="1592" y="273"/>
                  </a:lnTo>
                  <a:lnTo>
                    <a:pt x="1574" y="237"/>
                  </a:lnTo>
                  <a:lnTo>
                    <a:pt x="1553" y="206"/>
                  </a:lnTo>
                  <a:lnTo>
                    <a:pt x="1533" y="172"/>
                  </a:lnTo>
                  <a:lnTo>
                    <a:pt x="1519" y="139"/>
                  </a:lnTo>
                  <a:lnTo>
                    <a:pt x="1500" y="94"/>
                  </a:lnTo>
                  <a:lnTo>
                    <a:pt x="1491" y="48"/>
                  </a:lnTo>
                  <a:lnTo>
                    <a:pt x="1468" y="0"/>
                  </a:lnTo>
                  <a:lnTo>
                    <a:pt x="1439" y="11"/>
                  </a:lnTo>
                  <a:lnTo>
                    <a:pt x="1405" y="23"/>
                  </a:lnTo>
                  <a:lnTo>
                    <a:pt x="1367" y="33"/>
                  </a:lnTo>
                  <a:lnTo>
                    <a:pt x="1330" y="40"/>
                  </a:lnTo>
                  <a:lnTo>
                    <a:pt x="1308" y="43"/>
                  </a:lnTo>
                  <a:lnTo>
                    <a:pt x="1278" y="43"/>
                  </a:lnTo>
                  <a:lnTo>
                    <a:pt x="1240" y="43"/>
                  </a:lnTo>
                  <a:lnTo>
                    <a:pt x="1201" y="40"/>
                  </a:lnTo>
                  <a:lnTo>
                    <a:pt x="1162" y="39"/>
                  </a:lnTo>
                  <a:lnTo>
                    <a:pt x="1120" y="30"/>
                  </a:lnTo>
                  <a:lnTo>
                    <a:pt x="1075" y="23"/>
                  </a:lnTo>
                  <a:lnTo>
                    <a:pt x="1004" y="7"/>
                  </a:lnTo>
                  <a:lnTo>
                    <a:pt x="1030" y="56"/>
                  </a:lnTo>
                  <a:lnTo>
                    <a:pt x="1242" y="167"/>
                  </a:lnTo>
                  <a:lnTo>
                    <a:pt x="1240" y="180"/>
                  </a:lnTo>
                  <a:lnTo>
                    <a:pt x="1209" y="218"/>
                  </a:lnTo>
                  <a:lnTo>
                    <a:pt x="1190" y="248"/>
                  </a:lnTo>
                  <a:lnTo>
                    <a:pt x="1154" y="285"/>
                  </a:lnTo>
                  <a:lnTo>
                    <a:pt x="1129" y="304"/>
                  </a:lnTo>
                  <a:lnTo>
                    <a:pt x="1104" y="323"/>
                  </a:lnTo>
                  <a:lnTo>
                    <a:pt x="1067" y="346"/>
                  </a:lnTo>
                  <a:lnTo>
                    <a:pt x="1033" y="370"/>
                  </a:lnTo>
                  <a:lnTo>
                    <a:pt x="983" y="388"/>
                  </a:lnTo>
                  <a:lnTo>
                    <a:pt x="944" y="402"/>
                  </a:lnTo>
                  <a:lnTo>
                    <a:pt x="897" y="415"/>
                  </a:lnTo>
                  <a:lnTo>
                    <a:pt x="846" y="429"/>
                  </a:lnTo>
                  <a:lnTo>
                    <a:pt x="805" y="434"/>
                  </a:lnTo>
                  <a:lnTo>
                    <a:pt x="745" y="441"/>
                  </a:lnTo>
                  <a:lnTo>
                    <a:pt x="687" y="443"/>
                  </a:lnTo>
                  <a:lnTo>
                    <a:pt x="630" y="448"/>
                  </a:lnTo>
                  <a:lnTo>
                    <a:pt x="569" y="448"/>
                  </a:lnTo>
                  <a:lnTo>
                    <a:pt x="495" y="448"/>
                  </a:lnTo>
                  <a:lnTo>
                    <a:pt x="427" y="448"/>
                  </a:lnTo>
                  <a:lnTo>
                    <a:pt x="355" y="442"/>
                  </a:lnTo>
                  <a:lnTo>
                    <a:pt x="307" y="439"/>
                  </a:lnTo>
                  <a:lnTo>
                    <a:pt x="259" y="430"/>
                  </a:lnTo>
                  <a:lnTo>
                    <a:pt x="218" y="421"/>
                  </a:lnTo>
                  <a:lnTo>
                    <a:pt x="173" y="412"/>
                  </a:lnTo>
                  <a:lnTo>
                    <a:pt x="134" y="401"/>
                  </a:lnTo>
                  <a:lnTo>
                    <a:pt x="0" y="356"/>
                  </a:lnTo>
                </a:path>
              </a:pathLst>
            </a:custGeom>
            <a:gradFill rotWithShape="0">
              <a:gsLst>
                <a:gs pos="0">
                  <a:srgbClr val="00DFCA"/>
                </a:gs>
                <a:gs pos="100000">
                  <a:srgbClr val="00C8B5"/>
                </a:gs>
              </a:gsLst>
              <a:path path="rect">
                <a:fillToRect l="100000" b="100000"/>
              </a:path>
            </a:gradFill>
            <a:ln w="12700" cap="rnd" cmpd="sng">
              <a:solidFill>
                <a:srgbClr val="7726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14">
              <a:extLst>
                <a:ext uri="{FF2B5EF4-FFF2-40B4-BE49-F238E27FC236}">
                  <a16:creationId xmlns:a16="http://schemas.microsoft.com/office/drawing/2014/main" id="{1CB96630-52C9-40E4-A30A-61B329277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2643"/>
              <a:ext cx="1718" cy="526"/>
            </a:xfrm>
            <a:custGeom>
              <a:avLst/>
              <a:gdLst>
                <a:gd name="T0" fmla="*/ 112 w 1718"/>
                <a:gd name="T1" fmla="*/ 387 h 526"/>
                <a:gd name="T2" fmla="*/ 207 w 1718"/>
                <a:gd name="T3" fmla="*/ 421 h 526"/>
                <a:gd name="T4" fmla="*/ 304 w 1718"/>
                <a:gd name="T5" fmla="*/ 451 h 526"/>
                <a:gd name="T6" fmla="*/ 411 w 1718"/>
                <a:gd name="T7" fmla="*/ 477 h 526"/>
                <a:gd name="T8" fmla="*/ 506 w 1718"/>
                <a:gd name="T9" fmla="*/ 498 h 526"/>
                <a:gd name="T10" fmla="*/ 626 w 1718"/>
                <a:gd name="T11" fmla="*/ 511 h 526"/>
                <a:gd name="T12" fmla="*/ 784 w 1718"/>
                <a:gd name="T13" fmla="*/ 523 h 526"/>
                <a:gd name="T14" fmla="*/ 911 w 1718"/>
                <a:gd name="T15" fmla="*/ 525 h 526"/>
                <a:gd name="T16" fmla="*/ 1044 w 1718"/>
                <a:gd name="T17" fmla="*/ 520 h 526"/>
                <a:gd name="T18" fmla="*/ 1162 w 1718"/>
                <a:gd name="T19" fmla="*/ 508 h 526"/>
                <a:gd name="T20" fmla="*/ 1263 w 1718"/>
                <a:gd name="T21" fmla="*/ 485 h 526"/>
                <a:gd name="T22" fmla="*/ 1346 w 1718"/>
                <a:gd name="T23" fmla="*/ 454 h 526"/>
                <a:gd name="T24" fmla="*/ 1420 w 1718"/>
                <a:gd name="T25" fmla="*/ 412 h 526"/>
                <a:gd name="T26" fmla="*/ 1460 w 1718"/>
                <a:gd name="T27" fmla="*/ 358 h 526"/>
                <a:gd name="T28" fmla="*/ 1488 w 1718"/>
                <a:gd name="T29" fmla="*/ 304 h 526"/>
                <a:gd name="T30" fmla="*/ 1717 w 1718"/>
                <a:gd name="T31" fmla="*/ 393 h 526"/>
                <a:gd name="T32" fmla="*/ 1656 w 1718"/>
                <a:gd name="T33" fmla="*/ 328 h 526"/>
                <a:gd name="T34" fmla="*/ 1607 w 1718"/>
                <a:gd name="T35" fmla="*/ 263 h 526"/>
                <a:gd name="T36" fmla="*/ 1566 w 1718"/>
                <a:gd name="T37" fmla="*/ 200 h 526"/>
                <a:gd name="T38" fmla="*/ 1532 w 1718"/>
                <a:gd name="T39" fmla="*/ 133 h 526"/>
                <a:gd name="T40" fmla="*/ 1500 w 1718"/>
                <a:gd name="T41" fmla="*/ 56 h 526"/>
                <a:gd name="T42" fmla="*/ 1483 w 1718"/>
                <a:gd name="T43" fmla="*/ 0 h 526"/>
                <a:gd name="T44" fmla="*/ 1421 w 1718"/>
                <a:gd name="T45" fmla="*/ 25 h 526"/>
                <a:gd name="T46" fmla="*/ 1348 w 1718"/>
                <a:gd name="T47" fmla="*/ 40 h 526"/>
                <a:gd name="T48" fmla="*/ 1297 w 1718"/>
                <a:gd name="T49" fmla="*/ 43 h 526"/>
                <a:gd name="T50" fmla="*/ 1217 w 1718"/>
                <a:gd name="T51" fmla="*/ 40 h 526"/>
                <a:gd name="T52" fmla="*/ 1136 w 1718"/>
                <a:gd name="T53" fmla="*/ 30 h 526"/>
                <a:gd name="T54" fmla="*/ 1020 w 1718"/>
                <a:gd name="T55" fmla="*/ 7 h 526"/>
                <a:gd name="T56" fmla="*/ 1250 w 1718"/>
                <a:gd name="T57" fmla="*/ 173 h 526"/>
                <a:gd name="T58" fmla="*/ 1200 w 1718"/>
                <a:gd name="T59" fmla="*/ 237 h 526"/>
                <a:gd name="T60" fmla="*/ 1134 w 1718"/>
                <a:gd name="T61" fmla="*/ 290 h 526"/>
                <a:gd name="T62" fmla="*/ 1075 w 1718"/>
                <a:gd name="T63" fmla="*/ 329 h 526"/>
                <a:gd name="T64" fmla="*/ 991 w 1718"/>
                <a:gd name="T65" fmla="*/ 369 h 526"/>
                <a:gd name="T66" fmla="*/ 899 w 1718"/>
                <a:gd name="T67" fmla="*/ 393 h 526"/>
                <a:gd name="T68" fmla="*/ 808 w 1718"/>
                <a:gd name="T69" fmla="*/ 410 h 526"/>
                <a:gd name="T70" fmla="*/ 689 w 1718"/>
                <a:gd name="T71" fmla="*/ 418 h 526"/>
                <a:gd name="T72" fmla="*/ 571 w 1718"/>
                <a:gd name="T73" fmla="*/ 422 h 526"/>
                <a:gd name="T74" fmla="*/ 428 w 1718"/>
                <a:gd name="T75" fmla="*/ 422 h 526"/>
                <a:gd name="T76" fmla="*/ 309 w 1718"/>
                <a:gd name="T77" fmla="*/ 411 h 526"/>
                <a:gd name="T78" fmla="*/ 217 w 1718"/>
                <a:gd name="T79" fmla="*/ 395 h 526"/>
                <a:gd name="T80" fmla="*/ 137 w 1718"/>
                <a:gd name="T81" fmla="*/ 374 h 5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18"/>
                <a:gd name="T124" fmla="*/ 0 h 526"/>
                <a:gd name="T125" fmla="*/ 1718 w 1718"/>
                <a:gd name="T126" fmla="*/ 526 h 5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18" h="526">
                  <a:moveTo>
                    <a:pt x="0" y="330"/>
                  </a:moveTo>
                  <a:lnTo>
                    <a:pt x="112" y="387"/>
                  </a:lnTo>
                  <a:lnTo>
                    <a:pt x="154" y="403"/>
                  </a:lnTo>
                  <a:lnTo>
                    <a:pt x="207" y="421"/>
                  </a:lnTo>
                  <a:lnTo>
                    <a:pt x="251" y="434"/>
                  </a:lnTo>
                  <a:lnTo>
                    <a:pt x="304" y="451"/>
                  </a:lnTo>
                  <a:lnTo>
                    <a:pt x="352" y="464"/>
                  </a:lnTo>
                  <a:lnTo>
                    <a:pt x="411" y="477"/>
                  </a:lnTo>
                  <a:lnTo>
                    <a:pt x="461" y="486"/>
                  </a:lnTo>
                  <a:lnTo>
                    <a:pt x="506" y="498"/>
                  </a:lnTo>
                  <a:lnTo>
                    <a:pt x="568" y="504"/>
                  </a:lnTo>
                  <a:lnTo>
                    <a:pt x="626" y="511"/>
                  </a:lnTo>
                  <a:lnTo>
                    <a:pt x="692" y="516"/>
                  </a:lnTo>
                  <a:lnTo>
                    <a:pt x="784" y="523"/>
                  </a:lnTo>
                  <a:lnTo>
                    <a:pt x="851" y="525"/>
                  </a:lnTo>
                  <a:lnTo>
                    <a:pt x="911" y="525"/>
                  </a:lnTo>
                  <a:lnTo>
                    <a:pt x="988" y="523"/>
                  </a:lnTo>
                  <a:lnTo>
                    <a:pt x="1044" y="520"/>
                  </a:lnTo>
                  <a:lnTo>
                    <a:pt x="1100" y="514"/>
                  </a:lnTo>
                  <a:lnTo>
                    <a:pt x="1162" y="508"/>
                  </a:lnTo>
                  <a:lnTo>
                    <a:pt x="1215" y="496"/>
                  </a:lnTo>
                  <a:lnTo>
                    <a:pt x="1263" y="485"/>
                  </a:lnTo>
                  <a:lnTo>
                    <a:pt x="1310" y="470"/>
                  </a:lnTo>
                  <a:lnTo>
                    <a:pt x="1346" y="454"/>
                  </a:lnTo>
                  <a:lnTo>
                    <a:pt x="1384" y="434"/>
                  </a:lnTo>
                  <a:lnTo>
                    <a:pt x="1420" y="412"/>
                  </a:lnTo>
                  <a:lnTo>
                    <a:pt x="1445" y="383"/>
                  </a:lnTo>
                  <a:lnTo>
                    <a:pt x="1460" y="358"/>
                  </a:lnTo>
                  <a:lnTo>
                    <a:pt x="1481" y="327"/>
                  </a:lnTo>
                  <a:lnTo>
                    <a:pt x="1488" y="304"/>
                  </a:lnTo>
                  <a:lnTo>
                    <a:pt x="1503" y="271"/>
                  </a:lnTo>
                  <a:lnTo>
                    <a:pt x="1717" y="393"/>
                  </a:lnTo>
                  <a:lnTo>
                    <a:pt x="1684" y="359"/>
                  </a:lnTo>
                  <a:lnTo>
                    <a:pt x="1656" y="328"/>
                  </a:lnTo>
                  <a:lnTo>
                    <a:pt x="1630" y="297"/>
                  </a:lnTo>
                  <a:lnTo>
                    <a:pt x="1607" y="263"/>
                  </a:lnTo>
                  <a:lnTo>
                    <a:pt x="1583" y="230"/>
                  </a:lnTo>
                  <a:lnTo>
                    <a:pt x="1566" y="200"/>
                  </a:lnTo>
                  <a:lnTo>
                    <a:pt x="1547" y="166"/>
                  </a:lnTo>
                  <a:lnTo>
                    <a:pt x="1532" y="133"/>
                  </a:lnTo>
                  <a:lnTo>
                    <a:pt x="1513" y="92"/>
                  </a:lnTo>
                  <a:lnTo>
                    <a:pt x="1500" y="56"/>
                  </a:lnTo>
                  <a:lnTo>
                    <a:pt x="1494" y="32"/>
                  </a:lnTo>
                  <a:lnTo>
                    <a:pt x="1483" y="0"/>
                  </a:lnTo>
                  <a:lnTo>
                    <a:pt x="1454" y="12"/>
                  </a:lnTo>
                  <a:lnTo>
                    <a:pt x="1421" y="25"/>
                  </a:lnTo>
                  <a:lnTo>
                    <a:pt x="1384" y="33"/>
                  </a:lnTo>
                  <a:lnTo>
                    <a:pt x="1348" y="40"/>
                  </a:lnTo>
                  <a:lnTo>
                    <a:pt x="1321" y="42"/>
                  </a:lnTo>
                  <a:lnTo>
                    <a:pt x="1297" y="43"/>
                  </a:lnTo>
                  <a:lnTo>
                    <a:pt x="1259" y="43"/>
                  </a:lnTo>
                  <a:lnTo>
                    <a:pt x="1217" y="40"/>
                  </a:lnTo>
                  <a:lnTo>
                    <a:pt x="1182" y="38"/>
                  </a:lnTo>
                  <a:lnTo>
                    <a:pt x="1136" y="30"/>
                  </a:lnTo>
                  <a:lnTo>
                    <a:pt x="1091" y="24"/>
                  </a:lnTo>
                  <a:lnTo>
                    <a:pt x="1020" y="7"/>
                  </a:lnTo>
                  <a:lnTo>
                    <a:pt x="1269" y="142"/>
                  </a:lnTo>
                  <a:lnTo>
                    <a:pt x="1250" y="173"/>
                  </a:lnTo>
                  <a:lnTo>
                    <a:pt x="1223" y="208"/>
                  </a:lnTo>
                  <a:lnTo>
                    <a:pt x="1200" y="237"/>
                  </a:lnTo>
                  <a:lnTo>
                    <a:pt x="1160" y="272"/>
                  </a:lnTo>
                  <a:lnTo>
                    <a:pt x="1134" y="290"/>
                  </a:lnTo>
                  <a:lnTo>
                    <a:pt x="1109" y="308"/>
                  </a:lnTo>
                  <a:lnTo>
                    <a:pt x="1075" y="329"/>
                  </a:lnTo>
                  <a:lnTo>
                    <a:pt x="1037" y="350"/>
                  </a:lnTo>
                  <a:lnTo>
                    <a:pt x="991" y="369"/>
                  </a:lnTo>
                  <a:lnTo>
                    <a:pt x="947" y="381"/>
                  </a:lnTo>
                  <a:lnTo>
                    <a:pt x="899" y="393"/>
                  </a:lnTo>
                  <a:lnTo>
                    <a:pt x="848" y="406"/>
                  </a:lnTo>
                  <a:lnTo>
                    <a:pt x="808" y="410"/>
                  </a:lnTo>
                  <a:lnTo>
                    <a:pt x="748" y="415"/>
                  </a:lnTo>
                  <a:lnTo>
                    <a:pt x="689" y="418"/>
                  </a:lnTo>
                  <a:lnTo>
                    <a:pt x="636" y="421"/>
                  </a:lnTo>
                  <a:lnTo>
                    <a:pt x="571" y="422"/>
                  </a:lnTo>
                  <a:lnTo>
                    <a:pt x="498" y="422"/>
                  </a:lnTo>
                  <a:lnTo>
                    <a:pt x="428" y="422"/>
                  </a:lnTo>
                  <a:lnTo>
                    <a:pt x="357" y="414"/>
                  </a:lnTo>
                  <a:lnTo>
                    <a:pt x="309" y="411"/>
                  </a:lnTo>
                  <a:lnTo>
                    <a:pt x="260" y="404"/>
                  </a:lnTo>
                  <a:lnTo>
                    <a:pt x="217" y="395"/>
                  </a:lnTo>
                  <a:lnTo>
                    <a:pt x="174" y="387"/>
                  </a:lnTo>
                  <a:lnTo>
                    <a:pt x="137" y="374"/>
                  </a:lnTo>
                  <a:lnTo>
                    <a:pt x="0" y="330"/>
                  </a:lnTo>
                </a:path>
              </a:pathLst>
            </a:custGeom>
            <a:gradFill rotWithShape="0">
              <a:gsLst>
                <a:gs pos="0">
                  <a:srgbClr val="00DFCA"/>
                </a:gs>
                <a:gs pos="100000">
                  <a:srgbClr val="00C8B5"/>
                </a:gs>
              </a:gsLst>
              <a:path path="rect">
                <a:fillToRect l="100000" b="100000"/>
              </a:path>
            </a:gradFill>
            <a:ln w="12700" cap="rnd" cmpd="sng">
              <a:solidFill>
                <a:srgbClr val="7726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1" name="Group 15">
            <a:extLst>
              <a:ext uri="{FF2B5EF4-FFF2-40B4-BE49-F238E27FC236}">
                <a16:creationId xmlns:a16="http://schemas.microsoft.com/office/drawing/2014/main" id="{5CF962A6-E8F4-6045-BA41-7CF966630C8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886200"/>
            <a:ext cx="828675" cy="1970088"/>
            <a:chOff x="3462" y="2455"/>
            <a:chExt cx="757" cy="1614"/>
          </a:xfrm>
        </p:grpSpPr>
        <p:grpSp>
          <p:nvGrpSpPr>
            <p:cNvPr id="12309" name="Group 16">
              <a:extLst>
                <a:ext uri="{FF2B5EF4-FFF2-40B4-BE49-F238E27FC236}">
                  <a16:creationId xmlns:a16="http://schemas.microsoft.com/office/drawing/2014/main" id="{729E2657-0B76-C996-A048-C3DBBC0E91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2" y="3447"/>
              <a:ext cx="709" cy="622"/>
              <a:chOff x="3462" y="3447"/>
              <a:chExt cx="709" cy="622"/>
            </a:xfrm>
          </p:grpSpPr>
          <p:grpSp>
            <p:nvGrpSpPr>
              <p:cNvPr id="12337" name="Group 17">
                <a:extLst>
                  <a:ext uri="{FF2B5EF4-FFF2-40B4-BE49-F238E27FC236}">
                    <a16:creationId xmlns:a16="http://schemas.microsoft.com/office/drawing/2014/main" id="{82349000-9816-BD69-384E-A68577AAAE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62" y="3447"/>
                <a:ext cx="709" cy="622"/>
                <a:chOff x="3462" y="3447"/>
                <a:chExt cx="709" cy="622"/>
              </a:xfrm>
            </p:grpSpPr>
            <p:grpSp>
              <p:nvGrpSpPr>
                <p:cNvPr id="12345" name="Group 18">
                  <a:extLst>
                    <a:ext uri="{FF2B5EF4-FFF2-40B4-BE49-F238E27FC236}">
                      <a16:creationId xmlns:a16="http://schemas.microsoft.com/office/drawing/2014/main" id="{F211DE3B-83C5-B55F-F051-B151F4B8FD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62" y="3447"/>
                  <a:ext cx="709" cy="622"/>
                  <a:chOff x="3462" y="3447"/>
                  <a:chExt cx="709" cy="622"/>
                </a:xfrm>
              </p:grpSpPr>
              <p:sp>
                <p:nvSpPr>
                  <p:cNvPr id="12353" name="Freeform 19">
                    <a:extLst>
                      <a:ext uri="{FF2B5EF4-FFF2-40B4-BE49-F238E27FC236}">
                        <a16:creationId xmlns:a16="http://schemas.microsoft.com/office/drawing/2014/main" id="{2643CE72-0A45-4CAD-A29F-484E23C5F2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2" y="3447"/>
                    <a:ext cx="709" cy="622"/>
                  </a:xfrm>
                  <a:custGeom>
                    <a:avLst/>
                    <a:gdLst>
                      <a:gd name="T0" fmla="*/ 244 w 709"/>
                      <a:gd name="T1" fmla="*/ 56 h 622"/>
                      <a:gd name="T2" fmla="*/ 200 w 709"/>
                      <a:gd name="T3" fmla="*/ 51 h 622"/>
                      <a:gd name="T4" fmla="*/ 137 w 709"/>
                      <a:gd name="T5" fmla="*/ 76 h 622"/>
                      <a:gd name="T6" fmla="*/ 95 w 709"/>
                      <a:gd name="T7" fmla="*/ 102 h 622"/>
                      <a:gd name="T8" fmla="*/ 66 w 709"/>
                      <a:gd name="T9" fmla="*/ 141 h 622"/>
                      <a:gd name="T10" fmla="*/ 63 w 709"/>
                      <a:gd name="T11" fmla="*/ 174 h 622"/>
                      <a:gd name="T12" fmla="*/ 61 w 709"/>
                      <a:gd name="T13" fmla="*/ 222 h 622"/>
                      <a:gd name="T14" fmla="*/ 38 w 709"/>
                      <a:gd name="T15" fmla="*/ 247 h 622"/>
                      <a:gd name="T16" fmla="*/ 31 w 709"/>
                      <a:gd name="T17" fmla="*/ 281 h 622"/>
                      <a:gd name="T18" fmla="*/ 43 w 709"/>
                      <a:gd name="T19" fmla="*/ 314 h 622"/>
                      <a:gd name="T20" fmla="*/ 36 w 709"/>
                      <a:gd name="T21" fmla="*/ 339 h 622"/>
                      <a:gd name="T22" fmla="*/ 17 w 709"/>
                      <a:gd name="T23" fmla="*/ 365 h 622"/>
                      <a:gd name="T24" fmla="*/ 13 w 709"/>
                      <a:gd name="T25" fmla="*/ 400 h 622"/>
                      <a:gd name="T26" fmla="*/ 2 w 709"/>
                      <a:gd name="T27" fmla="*/ 441 h 622"/>
                      <a:gd name="T28" fmla="*/ 6 w 709"/>
                      <a:gd name="T29" fmla="*/ 481 h 622"/>
                      <a:gd name="T30" fmla="*/ 31 w 709"/>
                      <a:gd name="T31" fmla="*/ 499 h 622"/>
                      <a:gd name="T32" fmla="*/ 75 w 709"/>
                      <a:gd name="T33" fmla="*/ 499 h 622"/>
                      <a:gd name="T34" fmla="*/ 95 w 709"/>
                      <a:gd name="T35" fmla="*/ 511 h 622"/>
                      <a:gd name="T36" fmla="*/ 90 w 709"/>
                      <a:gd name="T37" fmla="*/ 544 h 622"/>
                      <a:gd name="T38" fmla="*/ 67 w 709"/>
                      <a:gd name="T39" fmla="*/ 577 h 622"/>
                      <a:gd name="T40" fmla="*/ 63 w 709"/>
                      <a:gd name="T41" fmla="*/ 603 h 622"/>
                      <a:gd name="T42" fmla="*/ 80 w 709"/>
                      <a:gd name="T43" fmla="*/ 621 h 622"/>
                      <a:gd name="T44" fmla="*/ 107 w 709"/>
                      <a:gd name="T45" fmla="*/ 621 h 622"/>
                      <a:gd name="T46" fmla="*/ 144 w 709"/>
                      <a:gd name="T47" fmla="*/ 607 h 622"/>
                      <a:gd name="T48" fmla="*/ 194 w 709"/>
                      <a:gd name="T49" fmla="*/ 594 h 622"/>
                      <a:gd name="T50" fmla="*/ 250 w 709"/>
                      <a:gd name="T51" fmla="*/ 591 h 622"/>
                      <a:gd name="T52" fmla="*/ 291 w 709"/>
                      <a:gd name="T53" fmla="*/ 600 h 622"/>
                      <a:gd name="T54" fmla="*/ 346 w 709"/>
                      <a:gd name="T55" fmla="*/ 607 h 622"/>
                      <a:gd name="T56" fmla="*/ 393 w 709"/>
                      <a:gd name="T57" fmla="*/ 598 h 622"/>
                      <a:gd name="T58" fmla="*/ 452 w 709"/>
                      <a:gd name="T59" fmla="*/ 598 h 622"/>
                      <a:gd name="T60" fmla="*/ 506 w 709"/>
                      <a:gd name="T61" fmla="*/ 604 h 622"/>
                      <a:gd name="T62" fmla="*/ 541 w 709"/>
                      <a:gd name="T63" fmla="*/ 589 h 622"/>
                      <a:gd name="T64" fmla="*/ 581 w 709"/>
                      <a:gd name="T65" fmla="*/ 577 h 622"/>
                      <a:gd name="T66" fmla="*/ 635 w 709"/>
                      <a:gd name="T67" fmla="*/ 578 h 622"/>
                      <a:gd name="T68" fmla="*/ 678 w 709"/>
                      <a:gd name="T69" fmla="*/ 574 h 622"/>
                      <a:gd name="T70" fmla="*/ 708 w 709"/>
                      <a:gd name="T71" fmla="*/ 552 h 622"/>
                      <a:gd name="T72" fmla="*/ 691 w 709"/>
                      <a:gd name="T73" fmla="*/ 457 h 622"/>
                      <a:gd name="T74" fmla="*/ 703 w 709"/>
                      <a:gd name="T75" fmla="*/ 428 h 622"/>
                      <a:gd name="T76" fmla="*/ 686 w 709"/>
                      <a:gd name="T77" fmla="*/ 398 h 622"/>
                      <a:gd name="T78" fmla="*/ 676 w 709"/>
                      <a:gd name="T79" fmla="*/ 369 h 622"/>
                      <a:gd name="T80" fmla="*/ 672 w 709"/>
                      <a:gd name="T81" fmla="*/ 335 h 622"/>
                      <a:gd name="T82" fmla="*/ 673 w 709"/>
                      <a:gd name="T83" fmla="*/ 305 h 622"/>
                      <a:gd name="T84" fmla="*/ 665 w 709"/>
                      <a:gd name="T85" fmla="*/ 277 h 622"/>
                      <a:gd name="T86" fmla="*/ 674 w 709"/>
                      <a:gd name="T87" fmla="*/ 235 h 622"/>
                      <a:gd name="T88" fmla="*/ 673 w 709"/>
                      <a:gd name="T89" fmla="*/ 186 h 622"/>
                      <a:gd name="T90" fmla="*/ 662 w 709"/>
                      <a:gd name="T91" fmla="*/ 142 h 622"/>
                      <a:gd name="T92" fmla="*/ 642 w 709"/>
                      <a:gd name="T93" fmla="*/ 109 h 622"/>
                      <a:gd name="T94" fmla="*/ 574 w 709"/>
                      <a:gd name="T95" fmla="*/ 72 h 622"/>
                      <a:gd name="T96" fmla="*/ 440 w 709"/>
                      <a:gd name="T97" fmla="*/ 45 h 622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709"/>
                      <a:gd name="T148" fmla="*/ 0 h 622"/>
                      <a:gd name="T149" fmla="*/ 709 w 709"/>
                      <a:gd name="T150" fmla="*/ 622 h 622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709" h="622">
                        <a:moveTo>
                          <a:pt x="327" y="0"/>
                        </a:moveTo>
                        <a:lnTo>
                          <a:pt x="244" y="56"/>
                        </a:lnTo>
                        <a:lnTo>
                          <a:pt x="229" y="54"/>
                        </a:lnTo>
                        <a:lnTo>
                          <a:pt x="200" y="51"/>
                        </a:lnTo>
                        <a:lnTo>
                          <a:pt x="171" y="60"/>
                        </a:lnTo>
                        <a:lnTo>
                          <a:pt x="137" y="76"/>
                        </a:lnTo>
                        <a:lnTo>
                          <a:pt x="112" y="90"/>
                        </a:lnTo>
                        <a:lnTo>
                          <a:pt x="95" y="102"/>
                        </a:lnTo>
                        <a:lnTo>
                          <a:pt x="78" y="122"/>
                        </a:lnTo>
                        <a:lnTo>
                          <a:pt x="66" y="141"/>
                        </a:lnTo>
                        <a:lnTo>
                          <a:pt x="61" y="154"/>
                        </a:lnTo>
                        <a:lnTo>
                          <a:pt x="63" y="174"/>
                        </a:lnTo>
                        <a:lnTo>
                          <a:pt x="65" y="203"/>
                        </a:lnTo>
                        <a:lnTo>
                          <a:pt x="61" y="222"/>
                        </a:lnTo>
                        <a:lnTo>
                          <a:pt x="50" y="236"/>
                        </a:lnTo>
                        <a:lnTo>
                          <a:pt x="38" y="247"/>
                        </a:lnTo>
                        <a:lnTo>
                          <a:pt x="28" y="263"/>
                        </a:lnTo>
                        <a:lnTo>
                          <a:pt x="31" y="281"/>
                        </a:lnTo>
                        <a:lnTo>
                          <a:pt x="38" y="302"/>
                        </a:lnTo>
                        <a:lnTo>
                          <a:pt x="43" y="314"/>
                        </a:lnTo>
                        <a:lnTo>
                          <a:pt x="43" y="328"/>
                        </a:lnTo>
                        <a:lnTo>
                          <a:pt x="36" y="339"/>
                        </a:lnTo>
                        <a:lnTo>
                          <a:pt x="21" y="351"/>
                        </a:lnTo>
                        <a:lnTo>
                          <a:pt x="17" y="365"/>
                        </a:lnTo>
                        <a:lnTo>
                          <a:pt x="13" y="379"/>
                        </a:lnTo>
                        <a:lnTo>
                          <a:pt x="13" y="400"/>
                        </a:lnTo>
                        <a:lnTo>
                          <a:pt x="9" y="417"/>
                        </a:lnTo>
                        <a:lnTo>
                          <a:pt x="2" y="441"/>
                        </a:lnTo>
                        <a:lnTo>
                          <a:pt x="0" y="463"/>
                        </a:lnTo>
                        <a:lnTo>
                          <a:pt x="6" y="481"/>
                        </a:lnTo>
                        <a:lnTo>
                          <a:pt x="17" y="492"/>
                        </a:lnTo>
                        <a:lnTo>
                          <a:pt x="31" y="499"/>
                        </a:lnTo>
                        <a:lnTo>
                          <a:pt x="53" y="500"/>
                        </a:lnTo>
                        <a:lnTo>
                          <a:pt x="75" y="499"/>
                        </a:lnTo>
                        <a:lnTo>
                          <a:pt x="88" y="503"/>
                        </a:lnTo>
                        <a:lnTo>
                          <a:pt x="95" y="511"/>
                        </a:lnTo>
                        <a:lnTo>
                          <a:pt x="97" y="522"/>
                        </a:lnTo>
                        <a:lnTo>
                          <a:pt x="90" y="544"/>
                        </a:lnTo>
                        <a:lnTo>
                          <a:pt x="76" y="563"/>
                        </a:lnTo>
                        <a:lnTo>
                          <a:pt x="67" y="577"/>
                        </a:lnTo>
                        <a:lnTo>
                          <a:pt x="61" y="591"/>
                        </a:lnTo>
                        <a:lnTo>
                          <a:pt x="63" y="603"/>
                        </a:lnTo>
                        <a:lnTo>
                          <a:pt x="71" y="616"/>
                        </a:lnTo>
                        <a:lnTo>
                          <a:pt x="80" y="621"/>
                        </a:lnTo>
                        <a:lnTo>
                          <a:pt x="92" y="621"/>
                        </a:lnTo>
                        <a:lnTo>
                          <a:pt x="107" y="621"/>
                        </a:lnTo>
                        <a:lnTo>
                          <a:pt x="124" y="615"/>
                        </a:lnTo>
                        <a:lnTo>
                          <a:pt x="144" y="607"/>
                        </a:lnTo>
                        <a:lnTo>
                          <a:pt x="164" y="599"/>
                        </a:lnTo>
                        <a:lnTo>
                          <a:pt x="194" y="594"/>
                        </a:lnTo>
                        <a:lnTo>
                          <a:pt x="222" y="589"/>
                        </a:lnTo>
                        <a:lnTo>
                          <a:pt x="250" y="591"/>
                        </a:lnTo>
                        <a:lnTo>
                          <a:pt x="272" y="596"/>
                        </a:lnTo>
                        <a:lnTo>
                          <a:pt x="291" y="600"/>
                        </a:lnTo>
                        <a:lnTo>
                          <a:pt x="316" y="605"/>
                        </a:lnTo>
                        <a:lnTo>
                          <a:pt x="346" y="607"/>
                        </a:lnTo>
                        <a:lnTo>
                          <a:pt x="367" y="604"/>
                        </a:lnTo>
                        <a:lnTo>
                          <a:pt x="393" y="598"/>
                        </a:lnTo>
                        <a:lnTo>
                          <a:pt x="425" y="600"/>
                        </a:lnTo>
                        <a:lnTo>
                          <a:pt x="452" y="598"/>
                        </a:lnTo>
                        <a:lnTo>
                          <a:pt x="479" y="604"/>
                        </a:lnTo>
                        <a:lnTo>
                          <a:pt x="506" y="604"/>
                        </a:lnTo>
                        <a:lnTo>
                          <a:pt x="523" y="596"/>
                        </a:lnTo>
                        <a:lnTo>
                          <a:pt x="541" y="589"/>
                        </a:lnTo>
                        <a:lnTo>
                          <a:pt x="557" y="584"/>
                        </a:lnTo>
                        <a:lnTo>
                          <a:pt x="581" y="577"/>
                        </a:lnTo>
                        <a:lnTo>
                          <a:pt x="605" y="577"/>
                        </a:lnTo>
                        <a:lnTo>
                          <a:pt x="635" y="578"/>
                        </a:lnTo>
                        <a:lnTo>
                          <a:pt x="659" y="577"/>
                        </a:lnTo>
                        <a:lnTo>
                          <a:pt x="678" y="574"/>
                        </a:lnTo>
                        <a:lnTo>
                          <a:pt x="695" y="563"/>
                        </a:lnTo>
                        <a:lnTo>
                          <a:pt x="708" y="552"/>
                        </a:lnTo>
                        <a:lnTo>
                          <a:pt x="701" y="508"/>
                        </a:lnTo>
                        <a:lnTo>
                          <a:pt x="691" y="457"/>
                        </a:lnTo>
                        <a:lnTo>
                          <a:pt x="695" y="446"/>
                        </a:lnTo>
                        <a:lnTo>
                          <a:pt x="703" y="428"/>
                        </a:lnTo>
                        <a:lnTo>
                          <a:pt x="695" y="410"/>
                        </a:lnTo>
                        <a:lnTo>
                          <a:pt x="686" y="398"/>
                        </a:lnTo>
                        <a:lnTo>
                          <a:pt x="678" y="384"/>
                        </a:lnTo>
                        <a:lnTo>
                          <a:pt x="676" y="369"/>
                        </a:lnTo>
                        <a:lnTo>
                          <a:pt x="674" y="349"/>
                        </a:lnTo>
                        <a:lnTo>
                          <a:pt x="672" y="335"/>
                        </a:lnTo>
                        <a:lnTo>
                          <a:pt x="671" y="321"/>
                        </a:lnTo>
                        <a:lnTo>
                          <a:pt x="673" y="305"/>
                        </a:lnTo>
                        <a:lnTo>
                          <a:pt x="668" y="291"/>
                        </a:lnTo>
                        <a:lnTo>
                          <a:pt x="665" y="277"/>
                        </a:lnTo>
                        <a:lnTo>
                          <a:pt x="671" y="258"/>
                        </a:lnTo>
                        <a:lnTo>
                          <a:pt x="674" y="235"/>
                        </a:lnTo>
                        <a:lnTo>
                          <a:pt x="676" y="211"/>
                        </a:lnTo>
                        <a:lnTo>
                          <a:pt x="673" y="186"/>
                        </a:lnTo>
                        <a:lnTo>
                          <a:pt x="670" y="162"/>
                        </a:lnTo>
                        <a:lnTo>
                          <a:pt x="662" y="142"/>
                        </a:lnTo>
                        <a:lnTo>
                          <a:pt x="655" y="123"/>
                        </a:lnTo>
                        <a:lnTo>
                          <a:pt x="642" y="109"/>
                        </a:lnTo>
                        <a:lnTo>
                          <a:pt x="612" y="89"/>
                        </a:lnTo>
                        <a:lnTo>
                          <a:pt x="574" y="72"/>
                        </a:lnTo>
                        <a:lnTo>
                          <a:pt x="536" y="57"/>
                        </a:lnTo>
                        <a:lnTo>
                          <a:pt x="440" y="45"/>
                        </a:lnTo>
                        <a:lnTo>
                          <a:pt x="327" y="0"/>
                        </a:lnTo>
                      </a:path>
                    </a:pathLst>
                  </a:custGeom>
                  <a:solidFill>
                    <a:srgbClr val="C06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2354" name="Group 20">
                    <a:extLst>
                      <a:ext uri="{FF2B5EF4-FFF2-40B4-BE49-F238E27FC236}">
                        <a16:creationId xmlns:a16="http://schemas.microsoft.com/office/drawing/2014/main" id="{DE4EBA6F-3112-FB2C-599C-4731FC1CB5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49" y="3501"/>
                    <a:ext cx="496" cy="458"/>
                    <a:chOff x="3549" y="3501"/>
                    <a:chExt cx="496" cy="458"/>
                  </a:xfrm>
                </p:grpSpPr>
                <p:sp>
                  <p:nvSpPr>
                    <p:cNvPr id="12355" name="Freeform 21">
                      <a:extLst>
                        <a:ext uri="{FF2B5EF4-FFF2-40B4-BE49-F238E27FC236}">
                          <a16:creationId xmlns:a16="http://schemas.microsoft.com/office/drawing/2014/main" id="{7B6C7C69-84E5-8EFD-7848-0CE3731C69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08" y="3732"/>
                      <a:ext cx="27" cy="65"/>
                    </a:xfrm>
                    <a:custGeom>
                      <a:avLst/>
                      <a:gdLst>
                        <a:gd name="T0" fmla="*/ 10 w 27"/>
                        <a:gd name="T1" fmla="*/ 0 h 65"/>
                        <a:gd name="T2" fmla="*/ 0 w 27"/>
                        <a:gd name="T3" fmla="*/ 22 h 65"/>
                        <a:gd name="T4" fmla="*/ 5 w 27"/>
                        <a:gd name="T5" fmla="*/ 45 h 65"/>
                        <a:gd name="T6" fmla="*/ 26 w 27"/>
                        <a:gd name="T7" fmla="*/ 64 h 6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65"/>
                        <a:gd name="T14" fmla="*/ 27 w 27"/>
                        <a:gd name="T15" fmla="*/ 65 h 6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65">
                          <a:moveTo>
                            <a:pt x="10" y="0"/>
                          </a:moveTo>
                          <a:lnTo>
                            <a:pt x="0" y="22"/>
                          </a:lnTo>
                          <a:lnTo>
                            <a:pt x="5" y="45"/>
                          </a:lnTo>
                          <a:lnTo>
                            <a:pt x="26" y="64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6" name="Freeform 22">
                      <a:extLst>
                        <a:ext uri="{FF2B5EF4-FFF2-40B4-BE49-F238E27FC236}">
                          <a16:creationId xmlns:a16="http://schemas.microsoft.com/office/drawing/2014/main" id="{C0EC26F3-7553-AC97-4B7C-D5C8F7BBE8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28" y="3814"/>
                      <a:ext cx="17" cy="145"/>
                    </a:xfrm>
                    <a:custGeom>
                      <a:avLst/>
                      <a:gdLst>
                        <a:gd name="T0" fmla="*/ 12 w 17"/>
                        <a:gd name="T1" fmla="*/ 144 h 145"/>
                        <a:gd name="T2" fmla="*/ 10 w 17"/>
                        <a:gd name="T3" fmla="*/ 130 h 145"/>
                        <a:gd name="T4" fmla="*/ 11 w 17"/>
                        <a:gd name="T5" fmla="*/ 117 h 145"/>
                        <a:gd name="T6" fmla="*/ 15 w 17"/>
                        <a:gd name="T7" fmla="*/ 102 h 145"/>
                        <a:gd name="T8" fmla="*/ 12 w 17"/>
                        <a:gd name="T9" fmla="*/ 86 h 145"/>
                        <a:gd name="T10" fmla="*/ 3 w 17"/>
                        <a:gd name="T11" fmla="*/ 74 h 145"/>
                        <a:gd name="T12" fmla="*/ 0 w 17"/>
                        <a:gd name="T13" fmla="*/ 63 h 145"/>
                        <a:gd name="T14" fmla="*/ 2 w 17"/>
                        <a:gd name="T15" fmla="*/ 49 h 145"/>
                        <a:gd name="T16" fmla="*/ 12 w 17"/>
                        <a:gd name="T17" fmla="*/ 38 h 145"/>
                        <a:gd name="T18" fmla="*/ 16 w 17"/>
                        <a:gd name="T19" fmla="*/ 25 h 145"/>
                        <a:gd name="T20" fmla="*/ 10 w 17"/>
                        <a:gd name="T21" fmla="*/ 13 h 145"/>
                        <a:gd name="T22" fmla="*/ 6 w 17"/>
                        <a:gd name="T23" fmla="*/ 0 h 14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"/>
                        <a:gd name="T37" fmla="*/ 0 h 145"/>
                        <a:gd name="T38" fmla="*/ 17 w 17"/>
                        <a:gd name="T39" fmla="*/ 145 h 145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" h="145">
                          <a:moveTo>
                            <a:pt x="12" y="144"/>
                          </a:moveTo>
                          <a:lnTo>
                            <a:pt x="10" y="130"/>
                          </a:lnTo>
                          <a:lnTo>
                            <a:pt x="11" y="117"/>
                          </a:lnTo>
                          <a:lnTo>
                            <a:pt x="15" y="102"/>
                          </a:lnTo>
                          <a:lnTo>
                            <a:pt x="12" y="86"/>
                          </a:lnTo>
                          <a:lnTo>
                            <a:pt x="3" y="74"/>
                          </a:lnTo>
                          <a:lnTo>
                            <a:pt x="0" y="63"/>
                          </a:lnTo>
                          <a:lnTo>
                            <a:pt x="2" y="49"/>
                          </a:lnTo>
                          <a:lnTo>
                            <a:pt x="12" y="38"/>
                          </a:lnTo>
                          <a:lnTo>
                            <a:pt x="16" y="25"/>
                          </a:lnTo>
                          <a:lnTo>
                            <a:pt x="10" y="13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7" name="Freeform 23">
                      <a:extLst>
                        <a:ext uri="{FF2B5EF4-FFF2-40B4-BE49-F238E27FC236}">
                          <a16:creationId xmlns:a16="http://schemas.microsoft.com/office/drawing/2014/main" id="{76BA5F83-0ACF-007E-823C-6B39DDDE0F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43" y="3501"/>
                      <a:ext cx="169" cy="245"/>
                    </a:xfrm>
                    <a:custGeom>
                      <a:avLst/>
                      <a:gdLst>
                        <a:gd name="T0" fmla="*/ 36 w 169"/>
                        <a:gd name="T1" fmla="*/ 0 h 245"/>
                        <a:gd name="T2" fmla="*/ 36 w 169"/>
                        <a:gd name="T3" fmla="*/ 14 h 245"/>
                        <a:gd name="T4" fmla="*/ 32 w 169"/>
                        <a:gd name="T5" fmla="*/ 27 h 245"/>
                        <a:gd name="T6" fmla="*/ 26 w 169"/>
                        <a:gd name="T7" fmla="*/ 43 h 245"/>
                        <a:gd name="T8" fmla="*/ 24 w 169"/>
                        <a:gd name="T9" fmla="*/ 56 h 245"/>
                        <a:gd name="T10" fmla="*/ 22 w 169"/>
                        <a:gd name="T11" fmla="*/ 74 h 245"/>
                        <a:gd name="T12" fmla="*/ 20 w 169"/>
                        <a:gd name="T13" fmla="*/ 89 h 245"/>
                        <a:gd name="T14" fmla="*/ 13 w 169"/>
                        <a:gd name="T15" fmla="*/ 102 h 245"/>
                        <a:gd name="T16" fmla="*/ 0 w 169"/>
                        <a:gd name="T17" fmla="*/ 110 h 245"/>
                        <a:gd name="T18" fmla="*/ 15 w 169"/>
                        <a:gd name="T19" fmla="*/ 116 h 245"/>
                        <a:gd name="T20" fmla="*/ 36 w 169"/>
                        <a:gd name="T21" fmla="*/ 121 h 245"/>
                        <a:gd name="T22" fmla="*/ 52 w 169"/>
                        <a:gd name="T23" fmla="*/ 127 h 245"/>
                        <a:gd name="T24" fmla="*/ 38 w 169"/>
                        <a:gd name="T25" fmla="*/ 141 h 245"/>
                        <a:gd name="T26" fmla="*/ 28 w 169"/>
                        <a:gd name="T27" fmla="*/ 154 h 245"/>
                        <a:gd name="T28" fmla="*/ 52 w 169"/>
                        <a:gd name="T29" fmla="*/ 160 h 245"/>
                        <a:gd name="T30" fmla="*/ 79 w 169"/>
                        <a:gd name="T31" fmla="*/ 174 h 245"/>
                        <a:gd name="T32" fmla="*/ 107 w 169"/>
                        <a:gd name="T33" fmla="*/ 196 h 245"/>
                        <a:gd name="T34" fmla="*/ 133 w 169"/>
                        <a:gd name="T35" fmla="*/ 209 h 245"/>
                        <a:gd name="T36" fmla="*/ 168 w 169"/>
                        <a:gd name="T37" fmla="*/ 244 h 24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245"/>
                        <a:gd name="T59" fmla="*/ 169 w 169"/>
                        <a:gd name="T60" fmla="*/ 245 h 24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245">
                          <a:moveTo>
                            <a:pt x="36" y="0"/>
                          </a:moveTo>
                          <a:lnTo>
                            <a:pt x="36" y="14"/>
                          </a:lnTo>
                          <a:lnTo>
                            <a:pt x="32" y="27"/>
                          </a:lnTo>
                          <a:lnTo>
                            <a:pt x="26" y="43"/>
                          </a:lnTo>
                          <a:lnTo>
                            <a:pt x="24" y="56"/>
                          </a:lnTo>
                          <a:lnTo>
                            <a:pt x="22" y="74"/>
                          </a:lnTo>
                          <a:lnTo>
                            <a:pt x="20" y="89"/>
                          </a:lnTo>
                          <a:lnTo>
                            <a:pt x="13" y="102"/>
                          </a:lnTo>
                          <a:lnTo>
                            <a:pt x="0" y="110"/>
                          </a:lnTo>
                          <a:lnTo>
                            <a:pt x="15" y="116"/>
                          </a:lnTo>
                          <a:lnTo>
                            <a:pt x="36" y="121"/>
                          </a:lnTo>
                          <a:lnTo>
                            <a:pt x="52" y="127"/>
                          </a:lnTo>
                          <a:lnTo>
                            <a:pt x="38" y="141"/>
                          </a:lnTo>
                          <a:lnTo>
                            <a:pt x="28" y="154"/>
                          </a:lnTo>
                          <a:lnTo>
                            <a:pt x="52" y="160"/>
                          </a:lnTo>
                          <a:lnTo>
                            <a:pt x="79" y="174"/>
                          </a:lnTo>
                          <a:lnTo>
                            <a:pt x="107" y="196"/>
                          </a:lnTo>
                          <a:lnTo>
                            <a:pt x="133" y="209"/>
                          </a:lnTo>
                          <a:lnTo>
                            <a:pt x="168" y="244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8" name="Freeform 24">
                      <a:extLst>
                        <a:ext uri="{FF2B5EF4-FFF2-40B4-BE49-F238E27FC236}">
                          <a16:creationId xmlns:a16="http://schemas.microsoft.com/office/drawing/2014/main" id="{845E9BC4-ACF6-F273-9047-FA8D5E8FB5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76" y="3507"/>
                      <a:ext cx="165" cy="236"/>
                    </a:xfrm>
                    <a:custGeom>
                      <a:avLst/>
                      <a:gdLst>
                        <a:gd name="T0" fmla="*/ 133 w 165"/>
                        <a:gd name="T1" fmla="*/ 0 h 236"/>
                        <a:gd name="T2" fmla="*/ 133 w 165"/>
                        <a:gd name="T3" fmla="*/ 15 h 236"/>
                        <a:gd name="T4" fmla="*/ 138 w 165"/>
                        <a:gd name="T5" fmla="*/ 37 h 236"/>
                        <a:gd name="T6" fmla="*/ 151 w 165"/>
                        <a:gd name="T7" fmla="*/ 58 h 236"/>
                        <a:gd name="T8" fmla="*/ 164 w 165"/>
                        <a:gd name="T9" fmla="*/ 73 h 236"/>
                        <a:gd name="T10" fmla="*/ 150 w 165"/>
                        <a:gd name="T11" fmla="*/ 77 h 236"/>
                        <a:gd name="T12" fmla="*/ 130 w 165"/>
                        <a:gd name="T13" fmla="*/ 85 h 236"/>
                        <a:gd name="T14" fmla="*/ 112 w 165"/>
                        <a:gd name="T15" fmla="*/ 91 h 236"/>
                        <a:gd name="T16" fmla="*/ 136 w 165"/>
                        <a:gd name="T17" fmla="*/ 107 h 236"/>
                        <a:gd name="T18" fmla="*/ 112 w 165"/>
                        <a:gd name="T19" fmla="*/ 115 h 236"/>
                        <a:gd name="T20" fmla="*/ 80 w 165"/>
                        <a:gd name="T21" fmla="*/ 137 h 236"/>
                        <a:gd name="T22" fmla="*/ 64 w 165"/>
                        <a:gd name="T23" fmla="*/ 162 h 236"/>
                        <a:gd name="T24" fmla="*/ 35 w 165"/>
                        <a:gd name="T25" fmla="*/ 189 h 236"/>
                        <a:gd name="T26" fmla="*/ 14 w 165"/>
                        <a:gd name="T27" fmla="*/ 216 h 236"/>
                        <a:gd name="T28" fmla="*/ 0 w 165"/>
                        <a:gd name="T29" fmla="*/ 235 h 2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65"/>
                        <a:gd name="T46" fmla="*/ 0 h 236"/>
                        <a:gd name="T47" fmla="*/ 165 w 165"/>
                        <a:gd name="T48" fmla="*/ 236 h 2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65" h="236">
                          <a:moveTo>
                            <a:pt x="133" y="0"/>
                          </a:moveTo>
                          <a:lnTo>
                            <a:pt x="133" y="15"/>
                          </a:lnTo>
                          <a:lnTo>
                            <a:pt x="138" y="37"/>
                          </a:lnTo>
                          <a:lnTo>
                            <a:pt x="151" y="58"/>
                          </a:lnTo>
                          <a:lnTo>
                            <a:pt x="164" y="73"/>
                          </a:lnTo>
                          <a:lnTo>
                            <a:pt x="150" y="77"/>
                          </a:lnTo>
                          <a:lnTo>
                            <a:pt x="130" y="85"/>
                          </a:lnTo>
                          <a:lnTo>
                            <a:pt x="112" y="91"/>
                          </a:lnTo>
                          <a:lnTo>
                            <a:pt x="136" y="107"/>
                          </a:lnTo>
                          <a:lnTo>
                            <a:pt x="112" y="115"/>
                          </a:lnTo>
                          <a:lnTo>
                            <a:pt x="80" y="137"/>
                          </a:lnTo>
                          <a:lnTo>
                            <a:pt x="64" y="162"/>
                          </a:lnTo>
                          <a:lnTo>
                            <a:pt x="35" y="189"/>
                          </a:lnTo>
                          <a:lnTo>
                            <a:pt x="14" y="216"/>
                          </a:lnTo>
                          <a:lnTo>
                            <a:pt x="0" y="235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9" name="Freeform 25">
                      <a:extLst>
                        <a:ext uri="{FF2B5EF4-FFF2-40B4-BE49-F238E27FC236}">
                          <a16:creationId xmlns:a16="http://schemas.microsoft.com/office/drawing/2014/main" id="{7A7C1E27-1360-87D0-BF88-E5233A3EA2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49" y="3926"/>
                      <a:ext cx="82" cy="19"/>
                    </a:xfrm>
                    <a:custGeom>
                      <a:avLst/>
                      <a:gdLst>
                        <a:gd name="T0" fmla="*/ 81 w 82"/>
                        <a:gd name="T1" fmla="*/ 4 h 19"/>
                        <a:gd name="T2" fmla="*/ 65 w 82"/>
                        <a:gd name="T3" fmla="*/ 1 h 19"/>
                        <a:gd name="T4" fmla="*/ 51 w 82"/>
                        <a:gd name="T5" fmla="*/ 0 h 19"/>
                        <a:gd name="T6" fmla="*/ 35 w 82"/>
                        <a:gd name="T7" fmla="*/ 2 h 19"/>
                        <a:gd name="T8" fmla="*/ 23 w 82"/>
                        <a:gd name="T9" fmla="*/ 6 h 19"/>
                        <a:gd name="T10" fmla="*/ 8 w 82"/>
                        <a:gd name="T11" fmla="*/ 13 h 19"/>
                        <a:gd name="T12" fmla="*/ 0 w 82"/>
                        <a:gd name="T13" fmla="*/ 18 h 1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2"/>
                        <a:gd name="T22" fmla="*/ 0 h 19"/>
                        <a:gd name="T23" fmla="*/ 82 w 82"/>
                        <a:gd name="T24" fmla="*/ 19 h 1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2" h="19">
                          <a:moveTo>
                            <a:pt x="81" y="4"/>
                          </a:moveTo>
                          <a:lnTo>
                            <a:pt x="65" y="1"/>
                          </a:lnTo>
                          <a:lnTo>
                            <a:pt x="51" y="0"/>
                          </a:lnTo>
                          <a:lnTo>
                            <a:pt x="35" y="2"/>
                          </a:lnTo>
                          <a:lnTo>
                            <a:pt x="23" y="6"/>
                          </a:lnTo>
                          <a:lnTo>
                            <a:pt x="8" y="13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0" name="Freeform 26">
                      <a:extLst>
                        <a:ext uri="{FF2B5EF4-FFF2-40B4-BE49-F238E27FC236}">
                          <a16:creationId xmlns:a16="http://schemas.microsoft.com/office/drawing/2014/main" id="{BCA6DCAE-176E-2846-A12F-7E5A18AA66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84" y="3729"/>
                      <a:ext cx="53" cy="45"/>
                    </a:xfrm>
                    <a:custGeom>
                      <a:avLst/>
                      <a:gdLst>
                        <a:gd name="T0" fmla="*/ 52 w 53"/>
                        <a:gd name="T1" fmla="*/ 44 h 45"/>
                        <a:gd name="T2" fmla="*/ 41 w 53"/>
                        <a:gd name="T3" fmla="*/ 43 h 45"/>
                        <a:gd name="T4" fmla="*/ 27 w 53"/>
                        <a:gd name="T5" fmla="*/ 38 h 45"/>
                        <a:gd name="T6" fmla="*/ 17 w 53"/>
                        <a:gd name="T7" fmla="*/ 31 h 45"/>
                        <a:gd name="T8" fmla="*/ 9 w 53"/>
                        <a:gd name="T9" fmla="*/ 22 h 45"/>
                        <a:gd name="T10" fmla="*/ 3 w 53"/>
                        <a:gd name="T11" fmla="*/ 9 h 45"/>
                        <a:gd name="T12" fmla="*/ 0 w 53"/>
                        <a:gd name="T13" fmla="*/ 0 h 4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3"/>
                        <a:gd name="T22" fmla="*/ 0 h 45"/>
                        <a:gd name="T23" fmla="*/ 53 w 53"/>
                        <a:gd name="T24" fmla="*/ 45 h 4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3" h="45">
                          <a:moveTo>
                            <a:pt x="52" y="44"/>
                          </a:moveTo>
                          <a:lnTo>
                            <a:pt x="41" y="43"/>
                          </a:lnTo>
                          <a:lnTo>
                            <a:pt x="27" y="38"/>
                          </a:lnTo>
                          <a:lnTo>
                            <a:pt x="17" y="31"/>
                          </a:lnTo>
                          <a:lnTo>
                            <a:pt x="9" y="22"/>
                          </a:lnTo>
                          <a:lnTo>
                            <a:pt x="3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1" name="Freeform 27">
                      <a:extLst>
                        <a:ext uri="{FF2B5EF4-FFF2-40B4-BE49-F238E27FC236}">
                          <a16:creationId xmlns:a16="http://schemas.microsoft.com/office/drawing/2014/main" id="{A9636202-2319-6344-66D5-B2EE57B660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22" y="3774"/>
                      <a:ext cx="16" cy="130"/>
                    </a:xfrm>
                    <a:custGeom>
                      <a:avLst/>
                      <a:gdLst>
                        <a:gd name="T0" fmla="*/ 14 w 16"/>
                        <a:gd name="T1" fmla="*/ 0 h 130"/>
                        <a:gd name="T2" fmla="*/ 13 w 16"/>
                        <a:gd name="T3" fmla="*/ 9 h 130"/>
                        <a:gd name="T4" fmla="*/ 13 w 16"/>
                        <a:gd name="T5" fmla="*/ 15 h 130"/>
                        <a:gd name="T6" fmla="*/ 13 w 16"/>
                        <a:gd name="T7" fmla="*/ 24 h 130"/>
                        <a:gd name="T8" fmla="*/ 15 w 16"/>
                        <a:gd name="T9" fmla="*/ 32 h 130"/>
                        <a:gd name="T10" fmla="*/ 13 w 16"/>
                        <a:gd name="T11" fmla="*/ 41 h 130"/>
                        <a:gd name="T12" fmla="*/ 10 w 16"/>
                        <a:gd name="T13" fmla="*/ 50 h 130"/>
                        <a:gd name="T14" fmla="*/ 8 w 16"/>
                        <a:gd name="T15" fmla="*/ 57 h 130"/>
                        <a:gd name="T16" fmla="*/ 7 w 16"/>
                        <a:gd name="T17" fmla="*/ 66 h 130"/>
                        <a:gd name="T18" fmla="*/ 7 w 16"/>
                        <a:gd name="T19" fmla="*/ 74 h 130"/>
                        <a:gd name="T20" fmla="*/ 3 w 16"/>
                        <a:gd name="T21" fmla="*/ 84 h 130"/>
                        <a:gd name="T22" fmla="*/ 0 w 16"/>
                        <a:gd name="T23" fmla="*/ 91 h 130"/>
                        <a:gd name="T24" fmla="*/ 1 w 16"/>
                        <a:gd name="T25" fmla="*/ 100 h 130"/>
                        <a:gd name="T26" fmla="*/ 5 w 16"/>
                        <a:gd name="T27" fmla="*/ 109 h 130"/>
                        <a:gd name="T28" fmla="*/ 10 w 16"/>
                        <a:gd name="T29" fmla="*/ 118 h 130"/>
                        <a:gd name="T30" fmla="*/ 12 w 16"/>
                        <a:gd name="T31" fmla="*/ 129 h 13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6"/>
                        <a:gd name="T49" fmla="*/ 0 h 130"/>
                        <a:gd name="T50" fmla="*/ 16 w 16"/>
                        <a:gd name="T51" fmla="*/ 130 h 13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6" h="130">
                          <a:moveTo>
                            <a:pt x="14" y="0"/>
                          </a:moveTo>
                          <a:lnTo>
                            <a:pt x="13" y="9"/>
                          </a:lnTo>
                          <a:lnTo>
                            <a:pt x="13" y="15"/>
                          </a:lnTo>
                          <a:lnTo>
                            <a:pt x="13" y="24"/>
                          </a:lnTo>
                          <a:lnTo>
                            <a:pt x="15" y="32"/>
                          </a:lnTo>
                          <a:lnTo>
                            <a:pt x="13" y="41"/>
                          </a:lnTo>
                          <a:lnTo>
                            <a:pt x="10" y="50"/>
                          </a:lnTo>
                          <a:lnTo>
                            <a:pt x="8" y="57"/>
                          </a:lnTo>
                          <a:lnTo>
                            <a:pt x="7" y="66"/>
                          </a:lnTo>
                          <a:lnTo>
                            <a:pt x="7" y="74"/>
                          </a:lnTo>
                          <a:lnTo>
                            <a:pt x="3" y="84"/>
                          </a:lnTo>
                          <a:lnTo>
                            <a:pt x="0" y="91"/>
                          </a:lnTo>
                          <a:lnTo>
                            <a:pt x="1" y="100"/>
                          </a:lnTo>
                          <a:lnTo>
                            <a:pt x="5" y="109"/>
                          </a:lnTo>
                          <a:lnTo>
                            <a:pt x="10" y="118"/>
                          </a:lnTo>
                          <a:lnTo>
                            <a:pt x="12" y="129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2" name="Freeform 28">
                      <a:extLst>
                        <a:ext uri="{FF2B5EF4-FFF2-40B4-BE49-F238E27FC236}">
                          <a16:creationId xmlns:a16="http://schemas.microsoft.com/office/drawing/2014/main" id="{9CE0F3E8-0632-7962-8CA3-E88CDC47FD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21" y="3726"/>
                      <a:ext cx="15" cy="46"/>
                    </a:xfrm>
                    <a:custGeom>
                      <a:avLst/>
                      <a:gdLst>
                        <a:gd name="T0" fmla="*/ 10 w 15"/>
                        <a:gd name="T1" fmla="*/ 0 h 46"/>
                        <a:gd name="T2" fmla="*/ 4 w 15"/>
                        <a:gd name="T3" fmla="*/ 8 h 46"/>
                        <a:gd name="T4" fmla="*/ 0 w 15"/>
                        <a:gd name="T5" fmla="*/ 17 h 46"/>
                        <a:gd name="T6" fmla="*/ 0 w 15"/>
                        <a:gd name="T7" fmla="*/ 28 h 46"/>
                        <a:gd name="T8" fmla="*/ 5 w 15"/>
                        <a:gd name="T9" fmla="*/ 37 h 46"/>
                        <a:gd name="T10" fmla="*/ 14 w 15"/>
                        <a:gd name="T11" fmla="*/ 45 h 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"/>
                        <a:gd name="T19" fmla="*/ 0 h 46"/>
                        <a:gd name="T20" fmla="*/ 15 w 15"/>
                        <a:gd name="T21" fmla="*/ 46 h 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" h="46">
                          <a:moveTo>
                            <a:pt x="10" y="0"/>
                          </a:moveTo>
                          <a:lnTo>
                            <a:pt x="4" y="8"/>
                          </a:lnTo>
                          <a:lnTo>
                            <a:pt x="0" y="17"/>
                          </a:lnTo>
                          <a:lnTo>
                            <a:pt x="0" y="28"/>
                          </a:lnTo>
                          <a:lnTo>
                            <a:pt x="5" y="37"/>
                          </a:lnTo>
                          <a:lnTo>
                            <a:pt x="14" y="45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2346" name="Group 29">
                  <a:extLst>
                    <a:ext uri="{FF2B5EF4-FFF2-40B4-BE49-F238E27FC236}">
                      <a16:creationId xmlns:a16="http://schemas.microsoft.com/office/drawing/2014/main" id="{7679A8F0-96ED-7625-A591-74BEB71DC3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84" y="3473"/>
                  <a:ext cx="317" cy="299"/>
                  <a:chOff x="3684" y="3473"/>
                  <a:chExt cx="317" cy="299"/>
                </a:xfrm>
              </p:grpSpPr>
              <p:grpSp>
                <p:nvGrpSpPr>
                  <p:cNvPr id="12347" name="Group 30">
                    <a:extLst>
                      <a:ext uri="{FF2B5EF4-FFF2-40B4-BE49-F238E27FC236}">
                        <a16:creationId xmlns:a16="http://schemas.microsoft.com/office/drawing/2014/main" id="{FE8A8B65-61CF-97FF-3F80-3C8D1D8C4C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4" y="3473"/>
                    <a:ext cx="317" cy="299"/>
                    <a:chOff x="3684" y="3473"/>
                    <a:chExt cx="317" cy="299"/>
                  </a:xfrm>
                </p:grpSpPr>
                <p:sp>
                  <p:nvSpPr>
                    <p:cNvPr id="12349" name="Freeform 31">
                      <a:extLst>
                        <a:ext uri="{FF2B5EF4-FFF2-40B4-BE49-F238E27FC236}">
                          <a16:creationId xmlns:a16="http://schemas.microsoft.com/office/drawing/2014/main" id="{D5DC1EA3-288E-E7B5-DBC8-888FF0777D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84" y="3473"/>
                      <a:ext cx="317" cy="299"/>
                    </a:xfrm>
                    <a:custGeom>
                      <a:avLst/>
                      <a:gdLst>
                        <a:gd name="T0" fmla="*/ 62 w 317"/>
                        <a:gd name="T1" fmla="*/ 22 h 299"/>
                        <a:gd name="T2" fmla="*/ 0 w 317"/>
                        <a:gd name="T3" fmla="*/ 26 h 299"/>
                        <a:gd name="T4" fmla="*/ 19 w 317"/>
                        <a:gd name="T5" fmla="*/ 63 h 299"/>
                        <a:gd name="T6" fmla="*/ 65 w 317"/>
                        <a:gd name="T7" fmla="*/ 105 h 299"/>
                        <a:gd name="T8" fmla="*/ 60 w 317"/>
                        <a:gd name="T9" fmla="*/ 144 h 299"/>
                        <a:gd name="T10" fmla="*/ 151 w 317"/>
                        <a:gd name="T11" fmla="*/ 298 h 299"/>
                        <a:gd name="T12" fmla="*/ 157 w 317"/>
                        <a:gd name="T13" fmla="*/ 298 h 299"/>
                        <a:gd name="T14" fmla="*/ 179 w 317"/>
                        <a:gd name="T15" fmla="*/ 269 h 299"/>
                        <a:gd name="T16" fmla="*/ 206 w 317"/>
                        <a:gd name="T17" fmla="*/ 217 h 299"/>
                        <a:gd name="T18" fmla="*/ 248 w 317"/>
                        <a:gd name="T19" fmla="*/ 154 h 299"/>
                        <a:gd name="T20" fmla="*/ 258 w 317"/>
                        <a:gd name="T21" fmla="*/ 94 h 299"/>
                        <a:gd name="T22" fmla="*/ 316 w 317"/>
                        <a:gd name="T23" fmla="*/ 31 h 299"/>
                        <a:gd name="T24" fmla="*/ 259 w 317"/>
                        <a:gd name="T25" fmla="*/ 0 h 299"/>
                        <a:gd name="T26" fmla="*/ 205 w 317"/>
                        <a:gd name="T27" fmla="*/ 39 h 299"/>
                        <a:gd name="T28" fmla="*/ 154 w 317"/>
                        <a:gd name="T29" fmla="*/ 36 h 299"/>
                        <a:gd name="T30" fmla="*/ 87 w 317"/>
                        <a:gd name="T31" fmla="*/ 17 h 299"/>
                        <a:gd name="T32" fmla="*/ 62 w 317"/>
                        <a:gd name="T33" fmla="*/ 22 h 29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17"/>
                        <a:gd name="T52" fmla="*/ 0 h 299"/>
                        <a:gd name="T53" fmla="*/ 317 w 317"/>
                        <a:gd name="T54" fmla="*/ 299 h 29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17" h="299">
                          <a:moveTo>
                            <a:pt x="62" y="22"/>
                          </a:moveTo>
                          <a:lnTo>
                            <a:pt x="0" y="26"/>
                          </a:lnTo>
                          <a:lnTo>
                            <a:pt x="19" y="63"/>
                          </a:lnTo>
                          <a:lnTo>
                            <a:pt x="65" y="105"/>
                          </a:lnTo>
                          <a:lnTo>
                            <a:pt x="60" y="144"/>
                          </a:lnTo>
                          <a:lnTo>
                            <a:pt x="151" y="298"/>
                          </a:lnTo>
                          <a:lnTo>
                            <a:pt x="157" y="298"/>
                          </a:lnTo>
                          <a:lnTo>
                            <a:pt x="179" y="269"/>
                          </a:lnTo>
                          <a:lnTo>
                            <a:pt x="206" y="217"/>
                          </a:lnTo>
                          <a:lnTo>
                            <a:pt x="248" y="154"/>
                          </a:lnTo>
                          <a:lnTo>
                            <a:pt x="258" y="94"/>
                          </a:lnTo>
                          <a:lnTo>
                            <a:pt x="316" y="31"/>
                          </a:lnTo>
                          <a:lnTo>
                            <a:pt x="259" y="0"/>
                          </a:lnTo>
                          <a:lnTo>
                            <a:pt x="205" y="39"/>
                          </a:lnTo>
                          <a:lnTo>
                            <a:pt x="154" y="36"/>
                          </a:lnTo>
                          <a:lnTo>
                            <a:pt x="87" y="17"/>
                          </a:lnTo>
                          <a:lnTo>
                            <a:pt x="62" y="22"/>
                          </a:lnTo>
                        </a:path>
                      </a:pathLst>
                    </a:custGeom>
                    <a:solidFill>
                      <a:srgbClr val="E0E0E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350" name="Group 32">
                      <a:extLst>
                        <a:ext uri="{FF2B5EF4-FFF2-40B4-BE49-F238E27FC236}">
                          <a16:creationId xmlns:a16="http://schemas.microsoft.com/office/drawing/2014/main" id="{6AAE3766-500F-054D-6ED4-FDF093AFAC1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20" y="3545"/>
                      <a:ext cx="232" cy="35"/>
                      <a:chOff x="3720" y="3545"/>
                      <a:chExt cx="232" cy="35"/>
                    </a:xfrm>
                  </p:grpSpPr>
                  <p:sp>
                    <p:nvSpPr>
                      <p:cNvPr id="12351" name="Freeform 33">
                        <a:extLst>
                          <a:ext uri="{FF2B5EF4-FFF2-40B4-BE49-F238E27FC236}">
                            <a16:creationId xmlns:a16="http://schemas.microsoft.com/office/drawing/2014/main" id="{94E01320-E984-76DE-95B6-C877516FC3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9" y="3545"/>
                        <a:ext cx="63" cy="30"/>
                      </a:xfrm>
                      <a:custGeom>
                        <a:avLst/>
                        <a:gdLst>
                          <a:gd name="T0" fmla="*/ 0 w 63"/>
                          <a:gd name="T1" fmla="*/ 0 h 30"/>
                          <a:gd name="T2" fmla="*/ 31 w 63"/>
                          <a:gd name="T3" fmla="*/ 22 h 30"/>
                          <a:gd name="T4" fmla="*/ 62 w 63"/>
                          <a:gd name="T5" fmla="*/ 11 h 30"/>
                          <a:gd name="T6" fmla="*/ 30 w 63"/>
                          <a:gd name="T7" fmla="*/ 29 h 30"/>
                          <a:gd name="T8" fmla="*/ 0 w 63"/>
                          <a:gd name="T9" fmla="*/ 0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3"/>
                          <a:gd name="T16" fmla="*/ 0 h 30"/>
                          <a:gd name="T17" fmla="*/ 63 w 63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3" h="30">
                            <a:moveTo>
                              <a:pt x="0" y="0"/>
                            </a:moveTo>
                            <a:lnTo>
                              <a:pt x="31" y="22"/>
                            </a:lnTo>
                            <a:lnTo>
                              <a:pt x="62" y="11"/>
                            </a:lnTo>
                            <a:lnTo>
                              <a:pt x="30" y="2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52" name="Freeform 34">
                        <a:extLst>
                          <a:ext uri="{FF2B5EF4-FFF2-40B4-BE49-F238E27FC236}">
                            <a16:creationId xmlns:a16="http://schemas.microsoft.com/office/drawing/2014/main" id="{0353D701-F74B-1F57-38F3-DFB33018F4D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20" y="3547"/>
                        <a:ext cx="74" cy="33"/>
                      </a:xfrm>
                      <a:custGeom>
                        <a:avLst/>
                        <a:gdLst>
                          <a:gd name="T0" fmla="*/ 73 w 74"/>
                          <a:gd name="T1" fmla="*/ 0 h 33"/>
                          <a:gd name="T2" fmla="*/ 59 w 74"/>
                          <a:gd name="T3" fmla="*/ 26 h 33"/>
                          <a:gd name="T4" fmla="*/ 0 w 74"/>
                          <a:gd name="T5" fmla="*/ 4 h 33"/>
                          <a:gd name="T6" fmla="*/ 60 w 74"/>
                          <a:gd name="T7" fmla="*/ 32 h 33"/>
                          <a:gd name="T8" fmla="*/ 73 w 74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4"/>
                          <a:gd name="T16" fmla="*/ 0 h 33"/>
                          <a:gd name="T17" fmla="*/ 74 w 74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4" h="33">
                            <a:moveTo>
                              <a:pt x="73" y="0"/>
                            </a:moveTo>
                            <a:lnTo>
                              <a:pt x="59" y="26"/>
                            </a:lnTo>
                            <a:lnTo>
                              <a:pt x="0" y="4"/>
                            </a:lnTo>
                            <a:lnTo>
                              <a:pt x="60" y="32"/>
                            </a:lnTo>
                            <a:lnTo>
                              <a:pt x="73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348" name="Freeform 35">
                    <a:extLst>
                      <a:ext uri="{FF2B5EF4-FFF2-40B4-BE49-F238E27FC236}">
                        <a16:creationId xmlns:a16="http://schemas.microsoft.com/office/drawing/2014/main" id="{B97A5D5B-8090-69EA-4FE0-678666B3DF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86" y="3512"/>
                    <a:ext cx="108" cy="260"/>
                  </a:xfrm>
                  <a:custGeom>
                    <a:avLst/>
                    <a:gdLst>
                      <a:gd name="T0" fmla="*/ 31 w 108"/>
                      <a:gd name="T1" fmla="*/ 0 h 260"/>
                      <a:gd name="T2" fmla="*/ 12 w 108"/>
                      <a:gd name="T3" fmla="*/ 35 h 260"/>
                      <a:gd name="T4" fmla="*/ 39 w 108"/>
                      <a:gd name="T5" fmla="*/ 72 h 260"/>
                      <a:gd name="T6" fmla="*/ 33 w 108"/>
                      <a:gd name="T7" fmla="*/ 89 h 260"/>
                      <a:gd name="T8" fmla="*/ 16 w 108"/>
                      <a:gd name="T9" fmla="*/ 110 h 260"/>
                      <a:gd name="T10" fmla="*/ 0 w 108"/>
                      <a:gd name="T11" fmla="*/ 174 h 260"/>
                      <a:gd name="T12" fmla="*/ 46 w 108"/>
                      <a:gd name="T13" fmla="*/ 259 h 260"/>
                      <a:gd name="T14" fmla="*/ 60 w 108"/>
                      <a:gd name="T15" fmla="*/ 259 h 260"/>
                      <a:gd name="T16" fmla="*/ 107 w 108"/>
                      <a:gd name="T17" fmla="*/ 177 h 260"/>
                      <a:gd name="T18" fmla="*/ 97 w 108"/>
                      <a:gd name="T19" fmla="*/ 112 h 260"/>
                      <a:gd name="T20" fmla="*/ 83 w 108"/>
                      <a:gd name="T21" fmla="*/ 91 h 260"/>
                      <a:gd name="T22" fmla="*/ 72 w 108"/>
                      <a:gd name="T23" fmla="*/ 72 h 260"/>
                      <a:gd name="T24" fmla="*/ 96 w 108"/>
                      <a:gd name="T25" fmla="*/ 35 h 260"/>
                      <a:gd name="T26" fmla="*/ 83 w 108"/>
                      <a:gd name="T27" fmla="*/ 0 h 260"/>
                      <a:gd name="T28" fmla="*/ 31 w 108"/>
                      <a:gd name="T29" fmla="*/ 0 h 2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08"/>
                      <a:gd name="T46" fmla="*/ 0 h 260"/>
                      <a:gd name="T47" fmla="*/ 108 w 108"/>
                      <a:gd name="T48" fmla="*/ 260 h 26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08" h="260">
                        <a:moveTo>
                          <a:pt x="31" y="0"/>
                        </a:moveTo>
                        <a:lnTo>
                          <a:pt x="12" y="35"/>
                        </a:lnTo>
                        <a:lnTo>
                          <a:pt x="39" y="72"/>
                        </a:lnTo>
                        <a:lnTo>
                          <a:pt x="33" y="89"/>
                        </a:lnTo>
                        <a:lnTo>
                          <a:pt x="16" y="110"/>
                        </a:lnTo>
                        <a:lnTo>
                          <a:pt x="0" y="174"/>
                        </a:lnTo>
                        <a:lnTo>
                          <a:pt x="46" y="259"/>
                        </a:lnTo>
                        <a:lnTo>
                          <a:pt x="60" y="259"/>
                        </a:lnTo>
                        <a:lnTo>
                          <a:pt x="107" y="177"/>
                        </a:lnTo>
                        <a:lnTo>
                          <a:pt x="97" y="112"/>
                        </a:lnTo>
                        <a:lnTo>
                          <a:pt x="83" y="91"/>
                        </a:lnTo>
                        <a:lnTo>
                          <a:pt x="72" y="72"/>
                        </a:lnTo>
                        <a:lnTo>
                          <a:pt x="96" y="35"/>
                        </a:lnTo>
                        <a:lnTo>
                          <a:pt x="83" y="0"/>
                        </a:lnTo>
                        <a:lnTo>
                          <a:pt x="31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338" name="Group 36">
                <a:extLst>
                  <a:ext uri="{FF2B5EF4-FFF2-40B4-BE49-F238E27FC236}">
                    <a16:creationId xmlns:a16="http://schemas.microsoft.com/office/drawing/2014/main" id="{9E8759DC-D624-1C9B-563E-ACEF9ED814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30" y="3746"/>
                <a:ext cx="295" cy="184"/>
                <a:chOff x="3630" y="3746"/>
                <a:chExt cx="295" cy="184"/>
              </a:xfrm>
            </p:grpSpPr>
            <p:sp>
              <p:nvSpPr>
                <p:cNvPr id="12339" name="Freeform 37">
                  <a:extLst>
                    <a:ext uri="{FF2B5EF4-FFF2-40B4-BE49-F238E27FC236}">
                      <a16:creationId xmlns:a16="http://schemas.microsoft.com/office/drawing/2014/main" id="{2C6C9D39-4883-34E4-8E3C-4B9CABA33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9" y="3746"/>
                  <a:ext cx="216" cy="176"/>
                </a:xfrm>
                <a:custGeom>
                  <a:avLst/>
                  <a:gdLst>
                    <a:gd name="T0" fmla="*/ 0 w 216"/>
                    <a:gd name="T1" fmla="*/ 61 h 176"/>
                    <a:gd name="T2" fmla="*/ 57 w 216"/>
                    <a:gd name="T3" fmla="*/ 20 h 176"/>
                    <a:gd name="T4" fmla="*/ 88 w 216"/>
                    <a:gd name="T5" fmla="*/ 10 h 176"/>
                    <a:gd name="T6" fmla="*/ 119 w 216"/>
                    <a:gd name="T7" fmla="*/ 0 h 176"/>
                    <a:gd name="T8" fmla="*/ 143 w 216"/>
                    <a:gd name="T9" fmla="*/ 0 h 176"/>
                    <a:gd name="T10" fmla="*/ 174 w 216"/>
                    <a:gd name="T11" fmla="*/ 3 h 176"/>
                    <a:gd name="T12" fmla="*/ 194 w 216"/>
                    <a:gd name="T13" fmla="*/ 8 h 176"/>
                    <a:gd name="T14" fmla="*/ 210 w 216"/>
                    <a:gd name="T15" fmla="*/ 17 h 176"/>
                    <a:gd name="T16" fmla="*/ 215 w 216"/>
                    <a:gd name="T17" fmla="*/ 24 h 176"/>
                    <a:gd name="T18" fmla="*/ 215 w 216"/>
                    <a:gd name="T19" fmla="*/ 29 h 176"/>
                    <a:gd name="T20" fmla="*/ 211 w 216"/>
                    <a:gd name="T21" fmla="*/ 38 h 176"/>
                    <a:gd name="T22" fmla="*/ 201 w 216"/>
                    <a:gd name="T23" fmla="*/ 44 h 176"/>
                    <a:gd name="T24" fmla="*/ 188 w 216"/>
                    <a:gd name="T25" fmla="*/ 49 h 176"/>
                    <a:gd name="T26" fmla="*/ 197 w 216"/>
                    <a:gd name="T27" fmla="*/ 58 h 176"/>
                    <a:gd name="T28" fmla="*/ 206 w 216"/>
                    <a:gd name="T29" fmla="*/ 67 h 176"/>
                    <a:gd name="T30" fmla="*/ 208 w 216"/>
                    <a:gd name="T31" fmla="*/ 72 h 176"/>
                    <a:gd name="T32" fmla="*/ 205 w 216"/>
                    <a:gd name="T33" fmla="*/ 80 h 176"/>
                    <a:gd name="T34" fmla="*/ 199 w 216"/>
                    <a:gd name="T35" fmla="*/ 85 h 176"/>
                    <a:gd name="T36" fmla="*/ 190 w 216"/>
                    <a:gd name="T37" fmla="*/ 91 h 176"/>
                    <a:gd name="T38" fmla="*/ 174 w 216"/>
                    <a:gd name="T39" fmla="*/ 91 h 176"/>
                    <a:gd name="T40" fmla="*/ 177 w 216"/>
                    <a:gd name="T41" fmla="*/ 100 h 176"/>
                    <a:gd name="T42" fmla="*/ 181 w 216"/>
                    <a:gd name="T43" fmla="*/ 106 h 176"/>
                    <a:gd name="T44" fmla="*/ 178 w 216"/>
                    <a:gd name="T45" fmla="*/ 116 h 176"/>
                    <a:gd name="T46" fmla="*/ 171 w 216"/>
                    <a:gd name="T47" fmla="*/ 121 h 176"/>
                    <a:gd name="T48" fmla="*/ 160 w 216"/>
                    <a:gd name="T49" fmla="*/ 124 h 176"/>
                    <a:gd name="T50" fmla="*/ 146 w 216"/>
                    <a:gd name="T51" fmla="*/ 124 h 176"/>
                    <a:gd name="T52" fmla="*/ 152 w 216"/>
                    <a:gd name="T53" fmla="*/ 128 h 176"/>
                    <a:gd name="T54" fmla="*/ 157 w 216"/>
                    <a:gd name="T55" fmla="*/ 135 h 176"/>
                    <a:gd name="T56" fmla="*/ 156 w 216"/>
                    <a:gd name="T57" fmla="*/ 142 h 176"/>
                    <a:gd name="T58" fmla="*/ 151 w 216"/>
                    <a:gd name="T59" fmla="*/ 146 h 176"/>
                    <a:gd name="T60" fmla="*/ 144 w 216"/>
                    <a:gd name="T61" fmla="*/ 149 h 176"/>
                    <a:gd name="T62" fmla="*/ 135 w 216"/>
                    <a:gd name="T63" fmla="*/ 153 h 176"/>
                    <a:gd name="T64" fmla="*/ 121 w 216"/>
                    <a:gd name="T65" fmla="*/ 154 h 176"/>
                    <a:gd name="T66" fmla="*/ 107 w 216"/>
                    <a:gd name="T67" fmla="*/ 154 h 176"/>
                    <a:gd name="T68" fmla="*/ 93 w 216"/>
                    <a:gd name="T69" fmla="*/ 164 h 176"/>
                    <a:gd name="T70" fmla="*/ 84 w 216"/>
                    <a:gd name="T71" fmla="*/ 169 h 176"/>
                    <a:gd name="T72" fmla="*/ 70 w 216"/>
                    <a:gd name="T73" fmla="*/ 173 h 176"/>
                    <a:gd name="T74" fmla="*/ 54 w 216"/>
                    <a:gd name="T75" fmla="*/ 175 h 176"/>
                    <a:gd name="T76" fmla="*/ 37 w 216"/>
                    <a:gd name="T77" fmla="*/ 171 h 176"/>
                    <a:gd name="T78" fmla="*/ 0 w 216"/>
                    <a:gd name="T79" fmla="*/ 138 h 176"/>
                    <a:gd name="T80" fmla="*/ 0 w 216"/>
                    <a:gd name="T81" fmla="*/ 99 h 176"/>
                    <a:gd name="T82" fmla="*/ 0 w 216"/>
                    <a:gd name="T83" fmla="*/ 61 h 17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6"/>
                    <a:gd name="T127" fmla="*/ 0 h 176"/>
                    <a:gd name="T128" fmla="*/ 216 w 216"/>
                    <a:gd name="T129" fmla="*/ 176 h 17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6" h="176">
                      <a:moveTo>
                        <a:pt x="0" y="61"/>
                      </a:moveTo>
                      <a:lnTo>
                        <a:pt x="57" y="20"/>
                      </a:lnTo>
                      <a:lnTo>
                        <a:pt x="88" y="10"/>
                      </a:lnTo>
                      <a:lnTo>
                        <a:pt x="119" y="0"/>
                      </a:lnTo>
                      <a:lnTo>
                        <a:pt x="143" y="0"/>
                      </a:lnTo>
                      <a:lnTo>
                        <a:pt x="174" y="3"/>
                      </a:lnTo>
                      <a:lnTo>
                        <a:pt x="194" y="8"/>
                      </a:lnTo>
                      <a:lnTo>
                        <a:pt x="210" y="17"/>
                      </a:lnTo>
                      <a:lnTo>
                        <a:pt x="215" y="24"/>
                      </a:lnTo>
                      <a:lnTo>
                        <a:pt x="215" y="29"/>
                      </a:lnTo>
                      <a:lnTo>
                        <a:pt x="211" y="38"/>
                      </a:lnTo>
                      <a:lnTo>
                        <a:pt x="201" y="44"/>
                      </a:lnTo>
                      <a:lnTo>
                        <a:pt x="188" y="49"/>
                      </a:lnTo>
                      <a:lnTo>
                        <a:pt x="197" y="58"/>
                      </a:lnTo>
                      <a:lnTo>
                        <a:pt x="206" y="67"/>
                      </a:lnTo>
                      <a:lnTo>
                        <a:pt x="208" y="72"/>
                      </a:lnTo>
                      <a:lnTo>
                        <a:pt x="205" y="80"/>
                      </a:lnTo>
                      <a:lnTo>
                        <a:pt x="199" y="85"/>
                      </a:lnTo>
                      <a:lnTo>
                        <a:pt x="190" y="91"/>
                      </a:lnTo>
                      <a:lnTo>
                        <a:pt x="174" y="91"/>
                      </a:lnTo>
                      <a:lnTo>
                        <a:pt x="177" y="100"/>
                      </a:lnTo>
                      <a:lnTo>
                        <a:pt x="181" y="106"/>
                      </a:lnTo>
                      <a:lnTo>
                        <a:pt x="178" y="116"/>
                      </a:lnTo>
                      <a:lnTo>
                        <a:pt x="171" y="121"/>
                      </a:lnTo>
                      <a:lnTo>
                        <a:pt x="160" y="124"/>
                      </a:lnTo>
                      <a:lnTo>
                        <a:pt x="146" y="124"/>
                      </a:lnTo>
                      <a:lnTo>
                        <a:pt x="152" y="128"/>
                      </a:lnTo>
                      <a:lnTo>
                        <a:pt x="157" y="135"/>
                      </a:lnTo>
                      <a:lnTo>
                        <a:pt x="156" y="142"/>
                      </a:lnTo>
                      <a:lnTo>
                        <a:pt x="151" y="146"/>
                      </a:lnTo>
                      <a:lnTo>
                        <a:pt x="144" y="149"/>
                      </a:lnTo>
                      <a:lnTo>
                        <a:pt x="135" y="153"/>
                      </a:lnTo>
                      <a:lnTo>
                        <a:pt x="121" y="154"/>
                      </a:lnTo>
                      <a:lnTo>
                        <a:pt x="107" y="154"/>
                      </a:lnTo>
                      <a:lnTo>
                        <a:pt x="93" y="164"/>
                      </a:lnTo>
                      <a:lnTo>
                        <a:pt x="84" y="169"/>
                      </a:lnTo>
                      <a:lnTo>
                        <a:pt x="70" y="173"/>
                      </a:lnTo>
                      <a:lnTo>
                        <a:pt x="54" y="175"/>
                      </a:lnTo>
                      <a:lnTo>
                        <a:pt x="37" y="171"/>
                      </a:lnTo>
                      <a:lnTo>
                        <a:pt x="0" y="138"/>
                      </a:lnTo>
                      <a:lnTo>
                        <a:pt x="0" y="99"/>
                      </a:lnTo>
                      <a:lnTo>
                        <a:pt x="0" y="61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0" name="Freeform 38">
                  <a:extLst>
                    <a:ext uri="{FF2B5EF4-FFF2-40B4-BE49-F238E27FC236}">
                      <a16:creationId xmlns:a16="http://schemas.microsoft.com/office/drawing/2014/main" id="{1A4BCF8C-7BBE-FFE4-660E-9D123FEE1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" y="3776"/>
                  <a:ext cx="109" cy="154"/>
                </a:xfrm>
                <a:custGeom>
                  <a:avLst/>
                  <a:gdLst>
                    <a:gd name="T0" fmla="*/ 97 w 109"/>
                    <a:gd name="T1" fmla="*/ 18 h 154"/>
                    <a:gd name="T2" fmla="*/ 108 w 109"/>
                    <a:gd name="T3" fmla="*/ 3 h 154"/>
                    <a:gd name="T4" fmla="*/ 85 w 109"/>
                    <a:gd name="T5" fmla="*/ 6 h 154"/>
                    <a:gd name="T6" fmla="*/ 64 w 109"/>
                    <a:gd name="T7" fmla="*/ 5 h 154"/>
                    <a:gd name="T8" fmla="*/ 41 w 109"/>
                    <a:gd name="T9" fmla="*/ 5 h 154"/>
                    <a:gd name="T10" fmla="*/ 12 w 109"/>
                    <a:gd name="T11" fmla="*/ 0 h 154"/>
                    <a:gd name="T12" fmla="*/ 14 w 109"/>
                    <a:gd name="T13" fmla="*/ 30 h 154"/>
                    <a:gd name="T14" fmla="*/ 8 w 109"/>
                    <a:gd name="T15" fmla="*/ 54 h 154"/>
                    <a:gd name="T16" fmla="*/ 5 w 109"/>
                    <a:gd name="T17" fmla="*/ 75 h 154"/>
                    <a:gd name="T18" fmla="*/ 0 w 109"/>
                    <a:gd name="T19" fmla="*/ 91 h 154"/>
                    <a:gd name="T20" fmla="*/ 2 w 109"/>
                    <a:gd name="T21" fmla="*/ 104 h 154"/>
                    <a:gd name="T22" fmla="*/ 10 w 109"/>
                    <a:gd name="T23" fmla="*/ 116 h 154"/>
                    <a:gd name="T24" fmla="*/ 12 w 109"/>
                    <a:gd name="T25" fmla="*/ 130 h 154"/>
                    <a:gd name="T26" fmla="*/ 12 w 109"/>
                    <a:gd name="T27" fmla="*/ 141 h 154"/>
                    <a:gd name="T28" fmla="*/ 5 w 109"/>
                    <a:gd name="T29" fmla="*/ 153 h 154"/>
                    <a:gd name="T30" fmla="*/ 27 w 109"/>
                    <a:gd name="T31" fmla="*/ 152 h 154"/>
                    <a:gd name="T32" fmla="*/ 42 w 109"/>
                    <a:gd name="T33" fmla="*/ 147 h 154"/>
                    <a:gd name="T34" fmla="*/ 64 w 109"/>
                    <a:gd name="T35" fmla="*/ 147 h 154"/>
                    <a:gd name="T36" fmla="*/ 75 w 109"/>
                    <a:gd name="T37" fmla="*/ 142 h 154"/>
                    <a:gd name="T38" fmla="*/ 94 w 109"/>
                    <a:gd name="T39" fmla="*/ 145 h 154"/>
                    <a:gd name="T40" fmla="*/ 105 w 109"/>
                    <a:gd name="T41" fmla="*/ 144 h 154"/>
                    <a:gd name="T42" fmla="*/ 99 w 109"/>
                    <a:gd name="T43" fmla="*/ 131 h 154"/>
                    <a:gd name="T44" fmla="*/ 86 w 109"/>
                    <a:gd name="T45" fmla="*/ 119 h 154"/>
                    <a:gd name="T46" fmla="*/ 81 w 109"/>
                    <a:gd name="T47" fmla="*/ 104 h 154"/>
                    <a:gd name="T48" fmla="*/ 85 w 109"/>
                    <a:gd name="T49" fmla="*/ 81 h 154"/>
                    <a:gd name="T50" fmla="*/ 81 w 109"/>
                    <a:gd name="T51" fmla="*/ 61 h 154"/>
                    <a:gd name="T52" fmla="*/ 83 w 109"/>
                    <a:gd name="T53" fmla="*/ 38 h 154"/>
                    <a:gd name="T54" fmla="*/ 97 w 109"/>
                    <a:gd name="T55" fmla="*/ 18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09"/>
                    <a:gd name="T85" fmla="*/ 0 h 154"/>
                    <a:gd name="T86" fmla="*/ 109 w 109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09" h="154">
                      <a:moveTo>
                        <a:pt x="97" y="18"/>
                      </a:moveTo>
                      <a:lnTo>
                        <a:pt x="108" y="3"/>
                      </a:lnTo>
                      <a:lnTo>
                        <a:pt x="85" y="6"/>
                      </a:lnTo>
                      <a:lnTo>
                        <a:pt x="64" y="5"/>
                      </a:lnTo>
                      <a:lnTo>
                        <a:pt x="41" y="5"/>
                      </a:lnTo>
                      <a:lnTo>
                        <a:pt x="12" y="0"/>
                      </a:lnTo>
                      <a:lnTo>
                        <a:pt x="14" y="30"/>
                      </a:lnTo>
                      <a:lnTo>
                        <a:pt x="8" y="54"/>
                      </a:lnTo>
                      <a:lnTo>
                        <a:pt x="5" y="75"/>
                      </a:lnTo>
                      <a:lnTo>
                        <a:pt x="0" y="91"/>
                      </a:lnTo>
                      <a:lnTo>
                        <a:pt x="2" y="104"/>
                      </a:lnTo>
                      <a:lnTo>
                        <a:pt x="10" y="116"/>
                      </a:lnTo>
                      <a:lnTo>
                        <a:pt x="12" y="130"/>
                      </a:lnTo>
                      <a:lnTo>
                        <a:pt x="12" y="141"/>
                      </a:lnTo>
                      <a:lnTo>
                        <a:pt x="5" y="153"/>
                      </a:lnTo>
                      <a:lnTo>
                        <a:pt x="27" y="152"/>
                      </a:lnTo>
                      <a:lnTo>
                        <a:pt x="42" y="147"/>
                      </a:lnTo>
                      <a:lnTo>
                        <a:pt x="64" y="147"/>
                      </a:lnTo>
                      <a:lnTo>
                        <a:pt x="75" y="142"/>
                      </a:lnTo>
                      <a:lnTo>
                        <a:pt x="94" y="145"/>
                      </a:lnTo>
                      <a:lnTo>
                        <a:pt x="105" y="144"/>
                      </a:lnTo>
                      <a:lnTo>
                        <a:pt x="99" y="131"/>
                      </a:lnTo>
                      <a:lnTo>
                        <a:pt x="86" y="119"/>
                      </a:lnTo>
                      <a:lnTo>
                        <a:pt x="81" y="104"/>
                      </a:lnTo>
                      <a:lnTo>
                        <a:pt x="85" y="81"/>
                      </a:lnTo>
                      <a:lnTo>
                        <a:pt x="81" y="61"/>
                      </a:lnTo>
                      <a:lnTo>
                        <a:pt x="83" y="38"/>
                      </a:lnTo>
                      <a:lnTo>
                        <a:pt x="97" y="18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1" name="Freeform 39">
                  <a:extLst>
                    <a:ext uri="{FF2B5EF4-FFF2-40B4-BE49-F238E27FC236}">
                      <a16:creationId xmlns:a16="http://schemas.microsoft.com/office/drawing/2014/main" id="{990729EC-B20C-95C1-9DAE-46A6FDCA7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" y="3785"/>
                  <a:ext cx="74" cy="12"/>
                </a:xfrm>
                <a:custGeom>
                  <a:avLst/>
                  <a:gdLst>
                    <a:gd name="T0" fmla="*/ 0 w 74"/>
                    <a:gd name="T1" fmla="*/ 11 h 12"/>
                    <a:gd name="T2" fmla="*/ 10 w 74"/>
                    <a:gd name="T3" fmla="*/ 7 h 12"/>
                    <a:gd name="T4" fmla="*/ 16 w 74"/>
                    <a:gd name="T5" fmla="*/ 4 h 12"/>
                    <a:gd name="T6" fmla="*/ 27 w 74"/>
                    <a:gd name="T7" fmla="*/ 1 h 12"/>
                    <a:gd name="T8" fmla="*/ 38 w 74"/>
                    <a:gd name="T9" fmla="*/ 0 h 12"/>
                    <a:gd name="T10" fmla="*/ 46 w 74"/>
                    <a:gd name="T11" fmla="*/ 0 h 12"/>
                    <a:gd name="T12" fmla="*/ 55 w 74"/>
                    <a:gd name="T13" fmla="*/ 2 h 12"/>
                    <a:gd name="T14" fmla="*/ 64 w 74"/>
                    <a:gd name="T15" fmla="*/ 5 h 12"/>
                    <a:gd name="T16" fmla="*/ 73 w 74"/>
                    <a:gd name="T17" fmla="*/ 9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12"/>
                    <a:gd name="T29" fmla="*/ 74 w 74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12">
                      <a:moveTo>
                        <a:pt x="0" y="11"/>
                      </a:moveTo>
                      <a:lnTo>
                        <a:pt x="10" y="7"/>
                      </a:lnTo>
                      <a:lnTo>
                        <a:pt x="16" y="4"/>
                      </a:lnTo>
                      <a:lnTo>
                        <a:pt x="27" y="1"/>
                      </a:lnTo>
                      <a:lnTo>
                        <a:pt x="38" y="0"/>
                      </a:lnTo>
                      <a:lnTo>
                        <a:pt x="46" y="0"/>
                      </a:lnTo>
                      <a:lnTo>
                        <a:pt x="55" y="2"/>
                      </a:lnTo>
                      <a:lnTo>
                        <a:pt x="64" y="5"/>
                      </a:lnTo>
                      <a:lnTo>
                        <a:pt x="73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2" name="Freeform 40">
                  <a:extLst>
                    <a:ext uri="{FF2B5EF4-FFF2-40B4-BE49-F238E27FC236}">
                      <a16:creationId xmlns:a16="http://schemas.microsoft.com/office/drawing/2014/main" id="{4801B1A3-A46D-D1A0-0E18-4AC8D47857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3824"/>
                  <a:ext cx="70" cy="14"/>
                </a:xfrm>
                <a:custGeom>
                  <a:avLst/>
                  <a:gdLst>
                    <a:gd name="T0" fmla="*/ 0 w 70"/>
                    <a:gd name="T1" fmla="*/ 7 h 14"/>
                    <a:gd name="T2" fmla="*/ 11 w 70"/>
                    <a:gd name="T3" fmla="*/ 4 h 14"/>
                    <a:gd name="T4" fmla="*/ 25 w 70"/>
                    <a:gd name="T5" fmla="*/ 0 h 14"/>
                    <a:gd name="T6" fmla="*/ 39 w 70"/>
                    <a:gd name="T7" fmla="*/ 0 h 14"/>
                    <a:gd name="T8" fmla="*/ 51 w 70"/>
                    <a:gd name="T9" fmla="*/ 2 h 14"/>
                    <a:gd name="T10" fmla="*/ 58 w 70"/>
                    <a:gd name="T11" fmla="*/ 5 h 14"/>
                    <a:gd name="T12" fmla="*/ 65 w 70"/>
                    <a:gd name="T13" fmla="*/ 7 h 14"/>
                    <a:gd name="T14" fmla="*/ 69 w 70"/>
                    <a:gd name="T15" fmla="*/ 1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"/>
                    <a:gd name="T25" fmla="*/ 0 h 14"/>
                    <a:gd name="T26" fmla="*/ 70 w 70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" h="14">
                      <a:moveTo>
                        <a:pt x="0" y="7"/>
                      </a:moveTo>
                      <a:lnTo>
                        <a:pt x="11" y="4"/>
                      </a:lnTo>
                      <a:lnTo>
                        <a:pt x="25" y="0"/>
                      </a:lnTo>
                      <a:lnTo>
                        <a:pt x="39" y="0"/>
                      </a:lnTo>
                      <a:lnTo>
                        <a:pt x="51" y="2"/>
                      </a:lnTo>
                      <a:lnTo>
                        <a:pt x="58" y="5"/>
                      </a:lnTo>
                      <a:lnTo>
                        <a:pt x="65" y="7"/>
                      </a:lnTo>
                      <a:lnTo>
                        <a:pt x="69" y="1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3" name="Freeform 41">
                  <a:extLst>
                    <a:ext uri="{FF2B5EF4-FFF2-40B4-BE49-F238E27FC236}">
                      <a16:creationId xmlns:a16="http://schemas.microsoft.com/office/drawing/2014/main" id="{8A7B3C6F-7730-8A94-FCC7-FA1EB31EC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8" y="3864"/>
                  <a:ext cx="64" cy="18"/>
                </a:xfrm>
                <a:custGeom>
                  <a:avLst/>
                  <a:gdLst>
                    <a:gd name="T0" fmla="*/ 4 w 64"/>
                    <a:gd name="T1" fmla="*/ 17 h 18"/>
                    <a:gd name="T2" fmla="*/ 0 w 64"/>
                    <a:gd name="T3" fmla="*/ 14 h 18"/>
                    <a:gd name="T4" fmla="*/ 2 w 64"/>
                    <a:gd name="T5" fmla="*/ 8 h 18"/>
                    <a:gd name="T6" fmla="*/ 8 w 64"/>
                    <a:gd name="T7" fmla="*/ 6 h 18"/>
                    <a:gd name="T8" fmla="*/ 19 w 64"/>
                    <a:gd name="T9" fmla="*/ 3 h 18"/>
                    <a:gd name="T10" fmla="*/ 30 w 64"/>
                    <a:gd name="T11" fmla="*/ 0 h 18"/>
                    <a:gd name="T12" fmla="*/ 40 w 64"/>
                    <a:gd name="T13" fmla="*/ 0 h 18"/>
                    <a:gd name="T14" fmla="*/ 49 w 64"/>
                    <a:gd name="T15" fmla="*/ 1 h 18"/>
                    <a:gd name="T16" fmla="*/ 57 w 64"/>
                    <a:gd name="T17" fmla="*/ 4 h 18"/>
                    <a:gd name="T18" fmla="*/ 63 w 64"/>
                    <a:gd name="T19" fmla="*/ 6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18"/>
                    <a:gd name="T32" fmla="*/ 64 w 6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18">
                      <a:moveTo>
                        <a:pt x="4" y="17"/>
                      </a:moveTo>
                      <a:lnTo>
                        <a:pt x="0" y="14"/>
                      </a:lnTo>
                      <a:lnTo>
                        <a:pt x="2" y="8"/>
                      </a:lnTo>
                      <a:lnTo>
                        <a:pt x="8" y="6"/>
                      </a:lnTo>
                      <a:lnTo>
                        <a:pt x="19" y="3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7" y="4"/>
                      </a:lnTo>
                      <a:lnTo>
                        <a:pt x="63" y="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4" name="Rectangle 42">
                  <a:extLst>
                    <a:ext uri="{FF2B5EF4-FFF2-40B4-BE49-F238E27FC236}">
                      <a16:creationId xmlns:a16="http://schemas.microsoft.com/office/drawing/2014/main" id="{13D2BF91-2673-C92D-351F-C03007CE2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5" y="3790"/>
                  <a:ext cx="36" cy="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D2B4E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D2B4E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D2B4E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D2B4E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D2B4E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grpSp>
          <p:nvGrpSpPr>
            <p:cNvPr id="12310" name="Group 43">
              <a:extLst>
                <a:ext uri="{FF2B5EF4-FFF2-40B4-BE49-F238E27FC236}">
                  <a16:creationId xmlns:a16="http://schemas.microsoft.com/office/drawing/2014/main" id="{8CA68513-58CE-AFE5-17D5-9736CA3D36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7" y="2455"/>
              <a:ext cx="682" cy="1091"/>
              <a:chOff x="3537" y="2455"/>
              <a:chExt cx="682" cy="1091"/>
            </a:xfrm>
          </p:grpSpPr>
          <p:grpSp>
            <p:nvGrpSpPr>
              <p:cNvPr id="12311" name="Group 44">
                <a:extLst>
                  <a:ext uri="{FF2B5EF4-FFF2-40B4-BE49-F238E27FC236}">
                    <a16:creationId xmlns:a16="http://schemas.microsoft.com/office/drawing/2014/main" id="{2E8C581A-FC52-DB75-3929-9CFA2E458D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37" y="2455"/>
                <a:ext cx="682" cy="1091"/>
                <a:chOff x="3537" y="2455"/>
                <a:chExt cx="682" cy="1091"/>
              </a:xfrm>
            </p:grpSpPr>
            <p:sp>
              <p:nvSpPr>
                <p:cNvPr id="12328" name="Freeform 45">
                  <a:extLst>
                    <a:ext uri="{FF2B5EF4-FFF2-40B4-BE49-F238E27FC236}">
                      <a16:creationId xmlns:a16="http://schemas.microsoft.com/office/drawing/2014/main" id="{A21DB8B7-6A11-3222-3C0D-6B50D1F577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7" y="2537"/>
                  <a:ext cx="642" cy="1009"/>
                </a:xfrm>
                <a:custGeom>
                  <a:avLst/>
                  <a:gdLst>
                    <a:gd name="T0" fmla="*/ 65 w 642"/>
                    <a:gd name="T1" fmla="*/ 452 h 1009"/>
                    <a:gd name="T2" fmla="*/ 79 w 642"/>
                    <a:gd name="T3" fmla="*/ 535 h 1009"/>
                    <a:gd name="T4" fmla="*/ 84 w 642"/>
                    <a:gd name="T5" fmla="*/ 613 h 1009"/>
                    <a:gd name="T6" fmla="*/ 91 w 642"/>
                    <a:gd name="T7" fmla="*/ 677 h 1009"/>
                    <a:gd name="T8" fmla="*/ 100 w 642"/>
                    <a:gd name="T9" fmla="*/ 739 h 1009"/>
                    <a:gd name="T10" fmla="*/ 116 w 642"/>
                    <a:gd name="T11" fmla="*/ 818 h 1009"/>
                    <a:gd name="T12" fmla="*/ 141 w 642"/>
                    <a:gd name="T13" fmla="*/ 891 h 1009"/>
                    <a:gd name="T14" fmla="*/ 153 w 642"/>
                    <a:gd name="T15" fmla="*/ 922 h 1009"/>
                    <a:gd name="T16" fmla="*/ 178 w 642"/>
                    <a:gd name="T17" fmla="*/ 962 h 1009"/>
                    <a:gd name="T18" fmla="*/ 209 w 642"/>
                    <a:gd name="T19" fmla="*/ 985 h 1009"/>
                    <a:gd name="T20" fmla="*/ 234 w 642"/>
                    <a:gd name="T21" fmla="*/ 997 h 1009"/>
                    <a:gd name="T22" fmla="*/ 263 w 642"/>
                    <a:gd name="T23" fmla="*/ 1003 h 1009"/>
                    <a:gd name="T24" fmla="*/ 302 w 642"/>
                    <a:gd name="T25" fmla="*/ 1008 h 1009"/>
                    <a:gd name="T26" fmla="*/ 339 w 642"/>
                    <a:gd name="T27" fmla="*/ 1003 h 1009"/>
                    <a:gd name="T28" fmla="*/ 377 w 642"/>
                    <a:gd name="T29" fmla="*/ 993 h 1009"/>
                    <a:gd name="T30" fmla="*/ 407 w 642"/>
                    <a:gd name="T31" fmla="*/ 972 h 1009"/>
                    <a:gd name="T32" fmla="*/ 431 w 642"/>
                    <a:gd name="T33" fmla="*/ 939 h 1009"/>
                    <a:gd name="T34" fmla="*/ 452 w 642"/>
                    <a:gd name="T35" fmla="*/ 895 h 1009"/>
                    <a:gd name="T36" fmla="*/ 472 w 642"/>
                    <a:gd name="T37" fmla="*/ 854 h 1009"/>
                    <a:gd name="T38" fmla="*/ 502 w 642"/>
                    <a:gd name="T39" fmla="*/ 779 h 1009"/>
                    <a:gd name="T40" fmla="*/ 531 w 642"/>
                    <a:gd name="T41" fmla="*/ 684 h 1009"/>
                    <a:gd name="T42" fmla="*/ 552 w 642"/>
                    <a:gd name="T43" fmla="*/ 612 h 1009"/>
                    <a:gd name="T44" fmla="*/ 565 w 642"/>
                    <a:gd name="T45" fmla="*/ 526 h 1009"/>
                    <a:gd name="T46" fmla="*/ 575 w 642"/>
                    <a:gd name="T47" fmla="*/ 451 h 1009"/>
                    <a:gd name="T48" fmla="*/ 580 w 642"/>
                    <a:gd name="T49" fmla="*/ 422 h 1009"/>
                    <a:gd name="T50" fmla="*/ 599 w 642"/>
                    <a:gd name="T51" fmla="*/ 411 h 1009"/>
                    <a:gd name="T52" fmla="*/ 614 w 642"/>
                    <a:gd name="T53" fmla="*/ 400 h 1009"/>
                    <a:gd name="T54" fmla="*/ 630 w 642"/>
                    <a:gd name="T55" fmla="*/ 385 h 1009"/>
                    <a:gd name="T56" fmla="*/ 641 w 642"/>
                    <a:gd name="T57" fmla="*/ 367 h 1009"/>
                    <a:gd name="T58" fmla="*/ 639 w 642"/>
                    <a:gd name="T59" fmla="*/ 350 h 1009"/>
                    <a:gd name="T60" fmla="*/ 623 w 642"/>
                    <a:gd name="T61" fmla="*/ 335 h 1009"/>
                    <a:gd name="T62" fmla="*/ 604 w 642"/>
                    <a:gd name="T63" fmla="*/ 324 h 1009"/>
                    <a:gd name="T64" fmla="*/ 585 w 642"/>
                    <a:gd name="T65" fmla="*/ 321 h 1009"/>
                    <a:gd name="T66" fmla="*/ 585 w 642"/>
                    <a:gd name="T67" fmla="*/ 298 h 1009"/>
                    <a:gd name="T68" fmla="*/ 589 w 642"/>
                    <a:gd name="T69" fmla="*/ 237 h 1009"/>
                    <a:gd name="T70" fmla="*/ 595 w 642"/>
                    <a:gd name="T71" fmla="*/ 166 h 1009"/>
                    <a:gd name="T72" fmla="*/ 570 w 642"/>
                    <a:gd name="T73" fmla="*/ 89 h 1009"/>
                    <a:gd name="T74" fmla="*/ 537 w 642"/>
                    <a:gd name="T75" fmla="*/ 50 h 1009"/>
                    <a:gd name="T76" fmla="*/ 457 w 642"/>
                    <a:gd name="T77" fmla="*/ 7 h 1009"/>
                    <a:gd name="T78" fmla="*/ 356 w 642"/>
                    <a:gd name="T79" fmla="*/ 0 h 1009"/>
                    <a:gd name="T80" fmla="*/ 262 w 642"/>
                    <a:gd name="T81" fmla="*/ 11 h 1009"/>
                    <a:gd name="T82" fmla="*/ 151 w 642"/>
                    <a:gd name="T83" fmla="*/ 46 h 1009"/>
                    <a:gd name="T84" fmla="*/ 85 w 642"/>
                    <a:gd name="T85" fmla="*/ 116 h 1009"/>
                    <a:gd name="T86" fmla="*/ 81 w 642"/>
                    <a:gd name="T87" fmla="*/ 183 h 1009"/>
                    <a:gd name="T88" fmla="*/ 85 w 642"/>
                    <a:gd name="T89" fmla="*/ 230 h 1009"/>
                    <a:gd name="T90" fmla="*/ 81 w 642"/>
                    <a:gd name="T91" fmla="*/ 266 h 1009"/>
                    <a:gd name="T92" fmla="*/ 76 w 642"/>
                    <a:gd name="T93" fmla="*/ 291 h 1009"/>
                    <a:gd name="T94" fmla="*/ 56 w 642"/>
                    <a:gd name="T95" fmla="*/ 309 h 1009"/>
                    <a:gd name="T96" fmla="*/ 33 w 642"/>
                    <a:gd name="T97" fmla="*/ 320 h 1009"/>
                    <a:gd name="T98" fmla="*/ 9 w 642"/>
                    <a:gd name="T99" fmla="*/ 334 h 1009"/>
                    <a:gd name="T100" fmla="*/ 1 w 642"/>
                    <a:gd name="T101" fmla="*/ 352 h 1009"/>
                    <a:gd name="T102" fmla="*/ 0 w 642"/>
                    <a:gd name="T103" fmla="*/ 367 h 1009"/>
                    <a:gd name="T104" fmla="*/ 8 w 642"/>
                    <a:gd name="T105" fmla="*/ 387 h 1009"/>
                    <a:gd name="T106" fmla="*/ 35 w 642"/>
                    <a:gd name="T107" fmla="*/ 403 h 1009"/>
                    <a:gd name="T108" fmla="*/ 51 w 642"/>
                    <a:gd name="T109" fmla="*/ 411 h 1009"/>
                    <a:gd name="T110" fmla="*/ 65 w 642"/>
                    <a:gd name="T111" fmla="*/ 452 h 10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42"/>
                    <a:gd name="T169" fmla="*/ 0 h 1009"/>
                    <a:gd name="T170" fmla="*/ 642 w 642"/>
                    <a:gd name="T171" fmla="*/ 1009 h 10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42" h="1009">
                      <a:moveTo>
                        <a:pt x="65" y="452"/>
                      </a:moveTo>
                      <a:lnTo>
                        <a:pt x="79" y="535"/>
                      </a:lnTo>
                      <a:lnTo>
                        <a:pt x="84" y="613"/>
                      </a:lnTo>
                      <a:lnTo>
                        <a:pt x="91" y="677"/>
                      </a:lnTo>
                      <a:lnTo>
                        <a:pt x="100" y="739"/>
                      </a:lnTo>
                      <a:lnTo>
                        <a:pt x="116" y="818"/>
                      </a:lnTo>
                      <a:lnTo>
                        <a:pt x="141" y="891"/>
                      </a:lnTo>
                      <a:lnTo>
                        <a:pt x="153" y="922"/>
                      </a:lnTo>
                      <a:lnTo>
                        <a:pt x="178" y="962"/>
                      </a:lnTo>
                      <a:lnTo>
                        <a:pt x="209" y="985"/>
                      </a:lnTo>
                      <a:lnTo>
                        <a:pt x="234" y="997"/>
                      </a:lnTo>
                      <a:lnTo>
                        <a:pt x="263" y="1003"/>
                      </a:lnTo>
                      <a:lnTo>
                        <a:pt x="302" y="1008"/>
                      </a:lnTo>
                      <a:lnTo>
                        <a:pt x="339" y="1003"/>
                      </a:lnTo>
                      <a:lnTo>
                        <a:pt x="377" y="993"/>
                      </a:lnTo>
                      <a:lnTo>
                        <a:pt x="407" y="972"/>
                      </a:lnTo>
                      <a:lnTo>
                        <a:pt x="431" y="939"/>
                      </a:lnTo>
                      <a:lnTo>
                        <a:pt x="452" y="895"/>
                      </a:lnTo>
                      <a:lnTo>
                        <a:pt x="472" y="854"/>
                      </a:lnTo>
                      <a:lnTo>
                        <a:pt x="502" y="779"/>
                      </a:lnTo>
                      <a:lnTo>
                        <a:pt x="531" y="684"/>
                      </a:lnTo>
                      <a:lnTo>
                        <a:pt x="552" y="612"/>
                      </a:lnTo>
                      <a:lnTo>
                        <a:pt x="565" y="526"/>
                      </a:lnTo>
                      <a:lnTo>
                        <a:pt x="575" y="451"/>
                      </a:lnTo>
                      <a:lnTo>
                        <a:pt x="580" y="422"/>
                      </a:lnTo>
                      <a:lnTo>
                        <a:pt x="599" y="411"/>
                      </a:lnTo>
                      <a:lnTo>
                        <a:pt x="614" y="400"/>
                      </a:lnTo>
                      <a:lnTo>
                        <a:pt x="630" y="385"/>
                      </a:lnTo>
                      <a:lnTo>
                        <a:pt x="641" y="367"/>
                      </a:lnTo>
                      <a:lnTo>
                        <a:pt x="639" y="350"/>
                      </a:lnTo>
                      <a:lnTo>
                        <a:pt x="623" y="335"/>
                      </a:lnTo>
                      <a:lnTo>
                        <a:pt x="604" y="324"/>
                      </a:lnTo>
                      <a:lnTo>
                        <a:pt x="585" y="321"/>
                      </a:lnTo>
                      <a:lnTo>
                        <a:pt x="585" y="298"/>
                      </a:lnTo>
                      <a:lnTo>
                        <a:pt x="589" y="237"/>
                      </a:lnTo>
                      <a:lnTo>
                        <a:pt x="595" y="166"/>
                      </a:lnTo>
                      <a:lnTo>
                        <a:pt x="570" y="89"/>
                      </a:lnTo>
                      <a:lnTo>
                        <a:pt x="537" y="50"/>
                      </a:lnTo>
                      <a:lnTo>
                        <a:pt x="457" y="7"/>
                      </a:lnTo>
                      <a:lnTo>
                        <a:pt x="356" y="0"/>
                      </a:lnTo>
                      <a:lnTo>
                        <a:pt x="262" y="11"/>
                      </a:lnTo>
                      <a:lnTo>
                        <a:pt x="151" y="46"/>
                      </a:lnTo>
                      <a:lnTo>
                        <a:pt x="85" y="116"/>
                      </a:lnTo>
                      <a:lnTo>
                        <a:pt x="81" y="183"/>
                      </a:lnTo>
                      <a:lnTo>
                        <a:pt x="85" y="230"/>
                      </a:lnTo>
                      <a:lnTo>
                        <a:pt x="81" y="266"/>
                      </a:lnTo>
                      <a:lnTo>
                        <a:pt x="76" y="291"/>
                      </a:lnTo>
                      <a:lnTo>
                        <a:pt x="56" y="309"/>
                      </a:lnTo>
                      <a:lnTo>
                        <a:pt x="33" y="320"/>
                      </a:lnTo>
                      <a:lnTo>
                        <a:pt x="9" y="334"/>
                      </a:lnTo>
                      <a:lnTo>
                        <a:pt x="1" y="352"/>
                      </a:lnTo>
                      <a:lnTo>
                        <a:pt x="0" y="367"/>
                      </a:lnTo>
                      <a:lnTo>
                        <a:pt x="8" y="387"/>
                      </a:lnTo>
                      <a:lnTo>
                        <a:pt x="35" y="403"/>
                      </a:lnTo>
                      <a:lnTo>
                        <a:pt x="51" y="411"/>
                      </a:lnTo>
                      <a:lnTo>
                        <a:pt x="65" y="452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29" name="Group 46">
                  <a:extLst>
                    <a:ext uri="{FF2B5EF4-FFF2-40B4-BE49-F238E27FC236}">
                      <a16:creationId xmlns:a16="http://schemas.microsoft.com/office/drawing/2014/main" id="{9A8E210A-9B78-C0C6-B0E4-7FC2C8CAFE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38" y="2455"/>
                  <a:ext cx="681" cy="418"/>
                  <a:chOff x="3538" y="2455"/>
                  <a:chExt cx="681" cy="418"/>
                </a:xfrm>
              </p:grpSpPr>
              <p:sp>
                <p:nvSpPr>
                  <p:cNvPr id="12330" name="Freeform 47">
                    <a:extLst>
                      <a:ext uri="{FF2B5EF4-FFF2-40B4-BE49-F238E27FC236}">
                        <a16:creationId xmlns:a16="http://schemas.microsoft.com/office/drawing/2014/main" id="{C58BFD49-1BA6-C065-110A-8DCDCD5BE8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8" y="2455"/>
                    <a:ext cx="681" cy="418"/>
                  </a:xfrm>
                  <a:custGeom>
                    <a:avLst/>
                    <a:gdLst>
                      <a:gd name="T0" fmla="*/ 540 w 681"/>
                      <a:gd name="T1" fmla="*/ 361 h 418"/>
                      <a:gd name="T2" fmla="*/ 584 w 681"/>
                      <a:gd name="T3" fmla="*/ 408 h 418"/>
                      <a:gd name="T4" fmla="*/ 608 w 681"/>
                      <a:gd name="T5" fmla="*/ 367 h 418"/>
                      <a:gd name="T6" fmla="*/ 637 w 681"/>
                      <a:gd name="T7" fmla="*/ 326 h 418"/>
                      <a:gd name="T8" fmla="*/ 650 w 681"/>
                      <a:gd name="T9" fmla="*/ 283 h 418"/>
                      <a:gd name="T10" fmla="*/ 630 w 681"/>
                      <a:gd name="T11" fmla="*/ 250 h 418"/>
                      <a:gd name="T12" fmla="*/ 673 w 681"/>
                      <a:gd name="T13" fmla="*/ 209 h 418"/>
                      <a:gd name="T14" fmla="*/ 674 w 681"/>
                      <a:gd name="T15" fmla="*/ 169 h 418"/>
                      <a:gd name="T16" fmla="*/ 614 w 681"/>
                      <a:gd name="T17" fmla="*/ 143 h 418"/>
                      <a:gd name="T18" fmla="*/ 553 w 681"/>
                      <a:gd name="T19" fmla="*/ 127 h 418"/>
                      <a:gd name="T20" fmla="*/ 516 w 681"/>
                      <a:gd name="T21" fmla="*/ 97 h 418"/>
                      <a:gd name="T22" fmla="*/ 489 w 681"/>
                      <a:gd name="T23" fmla="*/ 68 h 418"/>
                      <a:gd name="T24" fmla="*/ 444 w 681"/>
                      <a:gd name="T25" fmla="*/ 52 h 418"/>
                      <a:gd name="T26" fmla="*/ 410 w 681"/>
                      <a:gd name="T27" fmla="*/ 37 h 418"/>
                      <a:gd name="T28" fmla="*/ 406 w 681"/>
                      <a:gd name="T29" fmla="*/ 11 h 418"/>
                      <a:gd name="T30" fmla="*/ 364 w 681"/>
                      <a:gd name="T31" fmla="*/ 4 h 418"/>
                      <a:gd name="T32" fmla="*/ 296 w 681"/>
                      <a:gd name="T33" fmla="*/ 19 h 418"/>
                      <a:gd name="T34" fmla="*/ 213 w 681"/>
                      <a:gd name="T35" fmla="*/ 8 h 418"/>
                      <a:gd name="T36" fmla="*/ 148 w 681"/>
                      <a:gd name="T37" fmla="*/ 0 h 418"/>
                      <a:gd name="T38" fmla="*/ 110 w 681"/>
                      <a:gd name="T39" fmla="*/ 35 h 418"/>
                      <a:gd name="T40" fmla="*/ 67 w 681"/>
                      <a:gd name="T41" fmla="*/ 77 h 418"/>
                      <a:gd name="T42" fmla="*/ 9 w 681"/>
                      <a:gd name="T43" fmla="*/ 111 h 418"/>
                      <a:gd name="T44" fmla="*/ 19 w 681"/>
                      <a:gd name="T45" fmla="*/ 156 h 418"/>
                      <a:gd name="T46" fmla="*/ 17 w 681"/>
                      <a:gd name="T47" fmla="*/ 192 h 418"/>
                      <a:gd name="T48" fmla="*/ 2 w 681"/>
                      <a:gd name="T49" fmla="*/ 225 h 418"/>
                      <a:gd name="T50" fmla="*/ 12 w 681"/>
                      <a:gd name="T51" fmla="*/ 272 h 418"/>
                      <a:gd name="T52" fmla="*/ 24 w 681"/>
                      <a:gd name="T53" fmla="*/ 308 h 418"/>
                      <a:gd name="T54" fmla="*/ 42 w 681"/>
                      <a:gd name="T55" fmla="*/ 359 h 418"/>
                      <a:gd name="T56" fmla="*/ 65 w 681"/>
                      <a:gd name="T57" fmla="*/ 403 h 418"/>
                      <a:gd name="T58" fmla="*/ 84 w 681"/>
                      <a:gd name="T59" fmla="*/ 396 h 418"/>
                      <a:gd name="T60" fmla="*/ 130 w 681"/>
                      <a:gd name="T61" fmla="*/ 359 h 418"/>
                      <a:gd name="T62" fmla="*/ 167 w 681"/>
                      <a:gd name="T63" fmla="*/ 322 h 418"/>
                      <a:gd name="T64" fmla="*/ 167 w 681"/>
                      <a:gd name="T65" fmla="*/ 291 h 418"/>
                      <a:gd name="T66" fmla="*/ 173 w 681"/>
                      <a:gd name="T67" fmla="*/ 267 h 418"/>
                      <a:gd name="T68" fmla="*/ 160 w 681"/>
                      <a:gd name="T69" fmla="*/ 239 h 418"/>
                      <a:gd name="T70" fmla="*/ 133 w 681"/>
                      <a:gd name="T71" fmla="*/ 228 h 418"/>
                      <a:gd name="T72" fmla="*/ 142 w 681"/>
                      <a:gd name="T73" fmla="*/ 205 h 418"/>
                      <a:gd name="T74" fmla="*/ 157 w 681"/>
                      <a:gd name="T75" fmla="*/ 187 h 418"/>
                      <a:gd name="T76" fmla="*/ 164 w 681"/>
                      <a:gd name="T77" fmla="*/ 168 h 418"/>
                      <a:gd name="T78" fmla="*/ 200 w 681"/>
                      <a:gd name="T79" fmla="*/ 162 h 418"/>
                      <a:gd name="T80" fmla="*/ 234 w 681"/>
                      <a:gd name="T81" fmla="*/ 162 h 418"/>
                      <a:gd name="T82" fmla="*/ 271 w 681"/>
                      <a:gd name="T83" fmla="*/ 157 h 418"/>
                      <a:gd name="T84" fmla="*/ 302 w 681"/>
                      <a:gd name="T85" fmla="*/ 171 h 418"/>
                      <a:gd name="T86" fmla="*/ 327 w 681"/>
                      <a:gd name="T87" fmla="*/ 186 h 418"/>
                      <a:gd name="T88" fmla="*/ 370 w 681"/>
                      <a:gd name="T89" fmla="*/ 177 h 418"/>
                      <a:gd name="T90" fmla="*/ 409 w 681"/>
                      <a:gd name="T91" fmla="*/ 157 h 418"/>
                      <a:gd name="T92" fmla="*/ 432 w 681"/>
                      <a:gd name="T93" fmla="*/ 131 h 418"/>
                      <a:gd name="T94" fmla="*/ 451 w 681"/>
                      <a:gd name="T95" fmla="*/ 116 h 418"/>
                      <a:gd name="T96" fmla="*/ 491 w 681"/>
                      <a:gd name="T97" fmla="*/ 120 h 418"/>
                      <a:gd name="T98" fmla="*/ 504 w 681"/>
                      <a:gd name="T99" fmla="*/ 149 h 418"/>
                      <a:gd name="T100" fmla="*/ 524 w 681"/>
                      <a:gd name="T101" fmla="*/ 174 h 418"/>
                      <a:gd name="T102" fmla="*/ 519 w 681"/>
                      <a:gd name="T103" fmla="*/ 197 h 418"/>
                      <a:gd name="T104" fmla="*/ 513 w 681"/>
                      <a:gd name="T105" fmla="*/ 222 h 418"/>
                      <a:gd name="T106" fmla="*/ 525 w 681"/>
                      <a:gd name="T107" fmla="*/ 248 h 418"/>
                      <a:gd name="T108" fmla="*/ 526 w 681"/>
                      <a:gd name="T109" fmla="*/ 288 h 41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81"/>
                      <a:gd name="T166" fmla="*/ 0 h 418"/>
                      <a:gd name="T167" fmla="*/ 681 w 681"/>
                      <a:gd name="T168" fmla="*/ 418 h 41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81" h="418">
                        <a:moveTo>
                          <a:pt x="521" y="326"/>
                        </a:moveTo>
                        <a:lnTo>
                          <a:pt x="540" y="361"/>
                        </a:lnTo>
                        <a:lnTo>
                          <a:pt x="560" y="389"/>
                        </a:lnTo>
                        <a:lnTo>
                          <a:pt x="584" y="408"/>
                        </a:lnTo>
                        <a:lnTo>
                          <a:pt x="596" y="393"/>
                        </a:lnTo>
                        <a:lnTo>
                          <a:pt x="608" y="367"/>
                        </a:lnTo>
                        <a:lnTo>
                          <a:pt x="616" y="337"/>
                        </a:lnTo>
                        <a:lnTo>
                          <a:pt x="637" y="326"/>
                        </a:lnTo>
                        <a:lnTo>
                          <a:pt x="646" y="306"/>
                        </a:lnTo>
                        <a:lnTo>
                          <a:pt x="650" y="283"/>
                        </a:lnTo>
                        <a:lnTo>
                          <a:pt x="640" y="262"/>
                        </a:lnTo>
                        <a:lnTo>
                          <a:pt x="630" y="250"/>
                        </a:lnTo>
                        <a:lnTo>
                          <a:pt x="653" y="230"/>
                        </a:lnTo>
                        <a:lnTo>
                          <a:pt x="673" y="209"/>
                        </a:lnTo>
                        <a:lnTo>
                          <a:pt x="680" y="189"/>
                        </a:lnTo>
                        <a:lnTo>
                          <a:pt x="674" y="169"/>
                        </a:lnTo>
                        <a:lnTo>
                          <a:pt x="644" y="151"/>
                        </a:lnTo>
                        <a:lnTo>
                          <a:pt x="614" y="143"/>
                        </a:lnTo>
                        <a:lnTo>
                          <a:pt x="580" y="135"/>
                        </a:lnTo>
                        <a:lnTo>
                          <a:pt x="553" y="127"/>
                        </a:lnTo>
                        <a:lnTo>
                          <a:pt x="531" y="114"/>
                        </a:lnTo>
                        <a:lnTo>
                          <a:pt x="516" y="97"/>
                        </a:lnTo>
                        <a:lnTo>
                          <a:pt x="507" y="83"/>
                        </a:lnTo>
                        <a:lnTo>
                          <a:pt x="489" y="68"/>
                        </a:lnTo>
                        <a:lnTo>
                          <a:pt x="468" y="58"/>
                        </a:lnTo>
                        <a:lnTo>
                          <a:pt x="444" y="52"/>
                        </a:lnTo>
                        <a:lnTo>
                          <a:pt x="418" y="55"/>
                        </a:lnTo>
                        <a:lnTo>
                          <a:pt x="410" y="37"/>
                        </a:lnTo>
                        <a:lnTo>
                          <a:pt x="412" y="25"/>
                        </a:lnTo>
                        <a:lnTo>
                          <a:pt x="406" y="11"/>
                        </a:lnTo>
                        <a:lnTo>
                          <a:pt x="383" y="4"/>
                        </a:lnTo>
                        <a:lnTo>
                          <a:pt x="364" y="4"/>
                        </a:lnTo>
                        <a:lnTo>
                          <a:pt x="336" y="9"/>
                        </a:lnTo>
                        <a:lnTo>
                          <a:pt x="296" y="19"/>
                        </a:lnTo>
                        <a:lnTo>
                          <a:pt x="259" y="14"/>
                        </a:lnTo>
                        <a:lnTo>
                          <a:pt x="213" y="8"/>
                        </a:lnTo>
                        <a:lnTo>
                          <a:pt x="175" y="1"/>
                        </a:lnTo>
                        <a:lnTo>
                          <a:pt x="148" y="0"/>
                        </a:lnTo>
                        <a:lnTo>
                          <a:pt x="125" y="14"/>
                        </a:lnTo>
                        <a:lnTo>
                          <a:pt x="110" y="35"/>
                        </a:lnTo>
                        <a:lnTo>
                          <a:pt x="92" y="55"/>
                        </a:lnTo>
                        <a:lnTo>
                          <a:pt x="67" y="77"/>
                        </a:lnTo>
                        <a:lnTo>
                          <a:pt x="40" y="93"/>
                        </a:lnTo>
                        <a:lnTo>
                          <a:pt x="9" y="111"/>
                        </a:lnTo>
                        <a:lnTo>
                          <a:pt x="7" y="132"/>
                        </a:lnTo>
                        <a:lnTo>
                          <a:pt x="19" y="156"/>
                        </a:lnTo>
                        <a:lnTo>
                          <a:pt x="24" y="171"/>
                        </a:lnTo>
                        <a:lnTo>
                          <a:pt x="17" y="192"/>
                        </a:lnTo>
                        <a:lnTo>
                          <a:pt x="8" y="209"/>
                        </a:lnTo>
                        <a:lnTo>
                          <a:pt x="2" y="225"/>
                        </a:lnTo>
                        <a:lnTo>
                          <a:pt x="0" y="250"/>
                        </a:lnTo>
                        <a:lnTo>
                          <a:pt x="12" y="272"/>
                        </a:lnTo>
                        <a:lnTo>
                          <a:pt x="22" y="289"/>
                        </a:lnTo>
                        <a:lnTo>
                          <a:pt x="24" y="308"/>
                        </a:lnTo>
                        <a:lnTo>
                          <a:pt x="30" y="335"/>
                        </a:lnTo>
                        <a:lnTo>
                          <a:pt x="42" y="359"/>
                        </a:lnTo>
                        <a:lnTo>
                          <a:pt x="50" y="380"/>
                        </a:lnTo>
                        <a:lnTo>
                          <a:pt x="65" y="403"/>
                        </a:lnTo>
                        <a:lnTo>
                          <a:pt x="75" y="417"/>
                        </a:lnTo>
                        <a:lnTo>
                          <a:pt x="84" y="396"/>
                        </a:lnTo>
                        <a:lnTo>
                          <a:pt x="102" y="374"/>
                        </a:lnTo>
                        <a:lnTo>
                          <a:pt x="130" y="359"/>
                        </a:lnTo>
                        <a:lnTo>
                          <a:pt x="153" y="339"/>
                        </a:lnTo>
                        <a:lnTo>
                          <a:pt x="167" y="322"/>
                        </a:lnTo>
                        <a:lnTo>
                          <a:pt x="171" y="305"/>
                        </a:lnTo>
                        <a:lnTo>
                          <a:pt x="167" y="291"/>
                        </a:lnTo>
                        <a:lnTo>
                          <a:pt x="170" y="278"/>
                        </a:lnTo>
                        <a:lnTo>
                          <a:pt x="173" y="267"/>
                        </a:lnTo>
                        <a:lnTo>
                          <a:pt x="171" y="255"/>
                        </a:lnTo>
                        <a:lnTo>
                          <a:pt x="160" y="239"/>
                        </a:lnTo>
                        <a:lnTo>
                          <a:pt x="146" y="233"/>
                        </a:lnTo>
                        <a:lnTo>
                          <a:pt x="133" y="228"/>
                        </a:lnTo>
                        <a:lnTo>
                          <a:pt x="135" y="217"/>
                        </a:lnTo>
                        <a:lnTo>
                          <a:pt x="142" y="205"/>
                        </a:lnTo>
                        <a:lnTo>
                          <a:pt x="152" y="192"/>
                        </a:lnTo>
                        <a:lnTo>
                          <a:pt x="157" y="187"/>
                        </a:lnTo>
                        <a:lnTo>
                          <a:pt x="159" y="177"/>
                        </a:lnTo>
                        <a:lnTo>
                          <a:pt x="164" y="168"/>
                        </a:lnTo>
                        <a:lnTo>
                          <a:pt x="178" y="162"/>
                        </a:lnTo>
                        <a:lnTo>
                          <a:pt x="200" y="162"/>
                        </a:lnTo>
                        <a:lnTo>
                          <a:pt x="219" y="162"/>
                        </a:lnTo>
                        <a:lnTo>
                          <a:pt x="234" y="162"/>
                        </a:lnTo>
                        <a:lnTo>
                          <a:pt x="252" y="157"/>
                        </a:lnTo>
                        <a:lnTo>
                          <a:pt x="271" y="157"/>
                        </a:lnTo>
                        <a:lnTo>
                          <a:pt x="290" y="163"/>
                        </a:lnTo>
                        <a:lnTo>
                          <a:pt x="302" y="171"/>
                        </a:lnTo>
                        <a:lnTo>
                          <a:pt x="312" y="179"/>
                        </a:lnTo>
                        <a:lnTo>
                          <a:pt x="327" y="186"/>
                        </a:lnTo>
                        <a:lnTo>
                          <a:pt x="350" y="184"/>
                        </a:lnTo>
                        <a:lnTo>
                          <a:pt x="370" y="177"/>
                        </a:lnTo>
                        <a:lnTo>
                          <a:pt x="387" y="170"/>
                        </a:lnTo>
                        <a:lnTo>
                          <a:pt x="409" y="157"/>
                        </a:lnTo>
                        <a:lnTo>
                          <a:pt x="423" y="145"/>
                        </a:lnTo>
                        <a:lnTo>
                          <a:pt x="432" y="131"/>
                        </a:lnTo>
                        <a:lnTo>
                          <a:pt x="439" y="120"/>
                        </a:lnTo>
                        <a:lnTo>
                          <a:pt x="451" y="116"/>
                        </a:lnTo>
                        <a:lnTo>
                          <a:pt x="468" y="118"/>
                        </a:lnTo>
                        <a:lnTo>
                          <a:pt x="491" y="120"/>
                        </a:lnTo>
                        <a:lnTo>
                          <a:pt x="497" y="134"/>
                        </a:lnTo>
                        <a:lnTo>
                          <a:pt x="504" y="149"/>
                        </a:lnTo>
                        <a:lnTo>
                          <a:pt x="514" y="163"/>
                        </a:lnTo>
                        <a:lnTo>
                          <a:pt x="524" y="174"/>
                        </a:lnTo>
                        <a:lnTo>
                          <a:pt x="528" y="184"/>
                        </a:lnTo>
                        <a:lnTo>
                          <a:pt x="519" y="197"/>
                        </a:lnTo>
                        <a:lnTo>
                          <a:pt x="513" y="210"/>
                        </a:lnTo>
                        <a:lnTo>
                          <a:pt x="513" y="222"/>
                        </a:lnTo>
                        <a:lnTo>
                          <a:pt x="519" y="236"/>
                        </a:lnTo>
                        <a:lnTo>
                          <a:pt x="525" y="248"/>
                        </a:lnTo>
                        <a:lnTo>
                          <a:pt x="539" y="259"/>
                        </a:lnTo>
                        <a:lnTo>
                          <a:pt x="526" y="288"/>
                        </a:lnTo>
                        <a:lnTo>
                          <a:pt x="521" y="326"/>
                        </a:lnTo>
                      </a:path>
                    </a:pathLst>
                  </a:custGeom>
                  <a:solidFill>
                    <a:srgbClr val="A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2331" name="Group 48">
                    <a:extLst>
                      <a:ext uri="{FF2B5EF4-FFF2-40B4-BE49-F238E27FC236}">
                        <a16:creationId xmlns:a16="http://schemas.microsoft.com/office/drawing/2014/main" id="{0A4F1BED-173A-7207-0826-1F35AB3EA4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28" y="2533"/>
                    <a:ext cx="500" cy="215"/>
                    <a:chOff x="3628" y="2533"/>
                    <a:chExt cx="500" cy="215"/>
                  </a:xfrm>
                </p:grpSpPr>
                <p:sp>
                  <p:nvSpPr>
                    <p:cNvPr id="12332" name="Freeform 49">
                      <a:extLst>
                        <a:ext uri="{FF2B5EF4-FFF2-40B4-BE49-F238E27FC236}">
                          <a16:creationId xmlns:a16="http://schemas.microsoft.com/office/drawing/2014/main" id="{53ADD07F-64F2-484C-0A6C-19E37E2A2B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35" y="2551"/>
                      <a:ext cx="82" cy="65"/>
                    </a:xfrm>
                    <a:custGeom>
                      <a:avLst/>
                      <a:gdLst>
                        <a:gd name="T0" fmla="*/ 81 w 82"/>
                        <a:gd name="T1" fmla="*/ 64 h 65"/>
                        <a:gd name="T2" fmla="*/ 58 w 82"/>
                        <a:gd name="T3" fmla="*/ 55 h 65"/>
                        <a:gd name="T4" fmla="*/ 45 w 82"/>
                        <a:gd name="T5" fmla="*/ 33 h 65"/>
                        <a:gd name="T6" fmla="*/ 51 w 82"/>
                        <a:gd name="T7" fmla="*/ 18 h 65"/>
                        <a:gd name="T8" fmla="*/ 67 w 82"/>
                        <a:gd name="T9" fmla="*/ 0 h 65"/>
                        <a:gd name="T10" fmla="*/ 55 w 82"/>
                        <a:gd name="T11" fmla="*/ 5 h 65"/>
                        <a:gd name="T12" fmla="*/ 46 w 82"/>
                        <a:gd name="T13" fmla="*/ 12 h 65"/>
                        <a:gd name="T14" fmla="*/ 34 w 82"/>
                        <a:gd name="T15" fmla="*/ 22 h 65"/>
                        <a:gd name="T16" fmla="*/ 34 w 82"/>
                        <a:gd name="T17" fmla="*/ 34 h 65"/>
                        <a:gd name="T18" fmla="*/ 38 w 82"/>
                        <a:gd name="T19" fmla="*/ 42 h 65"/>
                        <a:gd name="T20" fmla="*/ 36 w 82"/>
                        <a:gd name="T21" fmla="*/ 53 h 65"/>
                        <a:gd name="T22" fmla="*/ 28 w 82"/>
                        <a:gd name="T23" fmla="*/ 47 h 65"/>
                        <a:gd name="T24" fmla="*/ 11 w 82"/>
                        <a:gd name="T25" fmla="*/ 37 h 65"/>
                        <a:gd name="T26" fmla="*/ 9 w 82"/>
                        <a:gd name="T27" fmla="*/ 24 h 65"/>
                        <a:gd name="T28" fmla="*/ 0 w 82"/>
                        <a:gd name="T29" fmla="*/ 39 h 65"/>
                        <a:gd name="T30" fmla="*/ 12 w 82"/>
                        <a:gd name="T31" fmla="*/ 53 h 65"/>
                        <a:gd name="T32" fmla="*/ 17 w 82"/>
                        <a:gd name="T33" fmla="*/ 64 h 65"/>
                        <a:gd name="T34" fmla="*/ 37 w 82"/>
                        <a:gd name="T35" fmla="*/ 63 h 65"/>
                        <a:gd name="T36" fmla="*/ 59 w 82"/>
                        <a:gd name="T37" fmla="*/ 59 h 65"/>
                        <a:gd name="T38" fmla="*/ 81 w 82"/>
                        <a:gd name="T39" fmla="*/ 64 h 6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82"/>
                        <a:gd name="T61" fmla="*/ 0 h 65"/>
                        <a:gd name="T62" fmla="*/ 82 w 82"/>
                        <a:gd name="T63" fmla="*/ 65 h 65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82" h="65">
                          <a:moveTo>
                            <a:pt x="81" y="64"/>
                          </a:moveTo>
                          <a:lnTo>
                            <a:pt x="58" y="55"/>
                          </a:lnTo>
                          <a:lnTo>
                            <a:pt x="45" y="33"/>
                          </a:lnTo>
                          <a:lnTo>
                            <a:pt x="51" y="18"/>
                          </a:lnTo>
                          <a:lnTo>
                            <a:pt x="67" y="0"/>
                          </a:lnTo>
                          <a:lnTo>
                            <a:pt x="55" y="5"/>
                          </a:lnTo>
                          <a:lnTo>
                            <a:pt x="46" y="12"/>
                          </a:lnTo>
                          <a:lnTo>
                            <a:pt x="34" y="22"/>
                          </a:lnTo>
                          <a:lnTo>
                            <a:pt x="34" y="34"/>
                          </a:lnTo>
                          <a:lnTo>
                            <a:pt x="38" y="42"/>
                          </a:lnTo>
                          <a:lnTo>
                            <a:pt x="36" y="53"/>
                          </a:lnTo>
                          <a:lnTo>
                            <a:pt x="28" y="47"/>
                          </a:lnTo>
                          <a:lnTo>
                            <a:pt x="11" y="37"/>
                          </a:lnTo>
                          <a:lnTo>
                            <a:pt x="9" y="24"/>
                          </a:lnTo>
                          <a:lnTo>
                            <a:pt x="0" y="39"/>
                          </a:lnTo>
                          <a:lnTo>
                            <a:pt x="12" y="53"/>
                          </a:lnTo>
                          <a:lnTo>
                            <a:pt x="17" y="64"/>
                          </a:lnTo>
                          <a:lnTo>
                            <a:pt x="37" y="63"/>
                          </a:lnTo>
                          <a:lnTo>
                            <a:pt x="59" y="59"/>
                          </a:lnTo>
                          <a:lnTo>
                            <a:pt x="81" y="64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3" name="Freeform 50">
                      <a:extLst>
                        <a:ext uri="{FF2B5EF4-FFF2-40B4-BE49-F238E27FC236}">
                          <a16:creationId xmlns:a16="http://schemas.microsoft.com/office/drawing/2014/main" id="{EE2CC5AE-1A40-EB1B-92BD-EEF4C725C1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46" y="2533"/>
                      <a:ext cx="47" cy="41"/>
                    </a:xfrm>
                    <a:custGeom>
                      <a:avLst/>
                      <a:gdLst>
                        <a:gd name="T0" fmla="*/ 29 w 47"/>
                        <a:gd name="T1" fmla="*/ 40 h 41"/>
                        <a:gd name="T2" fmla="*/ 35 w 47"/>
                        <a:gd name="T3" fmla="*/ 19 h 41"/>
                        <a:gd name="T4" fmla="*/ 29 w 47"/>
                        <a:gd name="T5" fmla="*/ 10 h 41"/>
                        <a:gd name="T6" fmla="*/ 15 w 47"/>
                        <a:gd name="T7" fmla="*/ 5 h 41"/>
                        <a:gd name="T8" fmla="*/ 0 w 47"/>
                        <a:gd name="T9" fmla="*/ 6 h 41"/>
                        <a:gd name="T10" fmla="*/ 12 w 47"/>
                        <a:gd name="T11" fmla="*/ 0 h 41"/>
                        <a:gd name="T12" fmla="*/ 29 w 47"/>
                        <a:gd name="T13" fmla="*/ 2 h 41"/>
                        <a:gd name="T14" fmla="*/ 45 w 47"/>
                        <a:gd name="T15" fmla="*/ 13 h 41"/>
                        <a:gd name="T16" fmla="*/ 46 w 47"/>
                        <a:gd name="T17" fmla="*/ 24 h 41"/>
                        <a:gd name="T18" fmla="*/ 29 w 47"/>
                        <a:gd name="T19" fmla="*/ 40 h 4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47"/>
                        <a:gd name="T31" fmla="*/ 0 h 41"/>
                        <a:gd name="T32" fmla="*/ 47 w 47"/>
                        <a:gd name="T33" fmla="*/ 41 h 4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47" h="41">
                          <a:moveTo>
                            <a:pt x="29" y="40"/>
                          </a:moveTo>
                          <a:lnTo>
                            <a:pt x="35" y="19"/>
                          </a:lnTo>
                          <a:lnTo>
                            <a:pt x="29" y="10"/>
                          </a:lnTo>
                          <a:lnTo>
                            <a:pt x="15" y="5"/>
                          </a:lnTo>
                          <a:lnTo>
                            <a:pt x="0" y="6"/>
                          </a:lnTo>
                          <a:lnTo>
                            <a:pt x="12" y="0"/>
                          </a:lnTo>
                          <a:lnTo>
                            <a:pt x="29" y="2"/>
                          </a:lnTo>
                          <a:lnTo>
                            <a:pt x="45" y="13"/>
                          </a:lnTo>
                          <a:lnTo>
                            <a:pt x="46" y="24"/>
                          </a:lnTo>
                          <a:lnTo>
                            <a:pt x="29" y="40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4" name="Freeform 51">
                      <a:extLst>
                        <a:ext uri="{FF2B5EF4-FFF2-40B4-BE49-F238E27FC236}">
                          <a16:creationId xmlns:a16="http://schemas.microsoft.com/office/drawing/2014/main" id="{A7FECE69-1A75-C115-5AF4-09B36C6686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28" y="2642"/>
                      <a:ext cx="41" cy="40"/>
                    </a:xfrm>
                    <a:custGeom>
                      <a:avLst/>
                      <a:gdLst>
                        <a:gd name="T0" fmla="*/ 40 w 41"/>
                        <a:gd name="T1" fmla="*/ 36 h 40"/>
                        <a:gd name="T2" fmla="*/ 16 w 41"/>
                        <a:gd name="T3" fmla="*/ 33 h 40"/>
                        <a:gd name="T4" fmla="*/ 13 w 41"/>
                        <a:gd name="T5" fmla="*/ 29 h 40"/>
                        <a:gd name="T6" fmla="*/ 3 w 41"/>
                        <a:gd name="T7" fmla="*/ 11 h 40"/>
                        <a:gd name="T8" fmla="*/ 3 w 41"/>
                        <a:gd name="T9" fmla="*/ 0 h 40"/>
                        <a:gd name="T10" fmla="*/ 0 w 41"/>
                        <a:gd name="T11" fmla="*/ 17 h 40"/>
                        <a:gd name="T12" fmla="*/ 3 w 41"/>
                        <a:gd name="T13" fmla="*/ 30 h 40"/>
                        <a:gd name="T14" fmla="*/ 10 w 41"/>
                        <a:gd name="T15" fmla="*/ 39 h 40"/>
                        <a:gd name="T16" fmla="*/ 40 w 41"/>
                        <a:gd name="T17" fmla="*/ 36 h 4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1"/>
                        <a:gd name="T28" fmla="*/ 0 h 40"/>
                        <a:gd name="T29" fmla="*/ 41 w 41"/>
                        <a:gd name="T30" fmla="*/ 40 h 4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1" h="40">
                          <a:moveTo>
                            <a:pt x="40" y="36"/>
                          </a:moveTo>
                          <a:lnTo>
                            <a:pt x="16" y="33"/>
                          </a:lnTo>
                          <a:lnTo>
                            <a:pt x="13" y="29"/>
                          </a:lnTo>
                          <a:lnTo>
                            <a:pt x="3" y="11"/>
                          </a:lnTo>
                          <a:lnTo>
                            <a:pt x="3" y="0"/>
                          </a:lnTo>
                          <a:lnTo>
                            <a:pt x="0" y="17"/>
                          </a:lnTo>
                          <a:lnTo>
                            <a:pt x="3" y="30"/>
                          </a:lnTo>
                          <a:lnTo>
                            <a:pt x="10" y="39"/>
                          </a:lnTo>
                          <a:lnTo>
                            <a:pt x="40" y="36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5" name="Freeform 52">
                      <a:extLst>
                        <a:ext uri="{FF2B5EF4-FFF2-40B4-BE49-F238E27FC236}">
                          <a16:creationId xmlns:a16="http://schemas.microsoft.com/office/drawing/2014/main" id="{772CE3B3-7536-73F8-608D-B43CB2CBD7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33" y="2679"/>
                      <a:ext cx="36" cy="43"/>
                    </a:xfrm>
                    <a:custGeom>
                      <a:avLst/>
                      <a:gdLst>
                        <a:gd name="T0" fmla="*/ 35 w 36"/>
                        <a:gd name="T1" fmla="*/ 0 h 43"/>
                        <a:gd name="T2" fmla="*/ 9 w 36"/>
                        <a:gd name="T3" fmla="*/ 13 h 43"/>
                        <a:gd name="T4" fmla="*/ 0 w 36"/>
                        <a:gd name="T5" fmla="*/ 26 h 43"/>
                        <a:gd name="T6" fmla="*/ 2 w 36"/>
                        <a:gd name="T7" fmla="*/ 37 h 43"/>
                        <a:gd name="T8" fmla="*/ 13 w 36"/>
                        <a:gd name="T9" fmla="*/ 42 h 43"/>
                        <a:gd name="T10" fmla="*/ 13 w 36"/>
                        <a:gd name="T11" fmla="*/ 35 h 43"/>
                        <a:gd name="T12" fmla="*/ 13 w 36"/>
                        <a:gd name="T13" fmla="*/ 24 h 43"/>
                        <a:gd name="T14" fmla="*/ 21 w 36"/>
                        <a:gd name="T15" fmla="*/ 18 h 43"/>
                        <a:gd name="T16" fmla="*/ 35 w 36"/>
                        <a:gd name="T17" fmla="*/ 0 h 4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6"/>
                        <a:gd name="T28" fmla="*/ 0 h 43"/>
                        <a:gd name="T29" fmla="*/ 36 w 36"/>
                        <a:gd name="T30" fmla="*/ 43 h 4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6" h="43">
                          <a:moveTo>
                            <a:pt x="35" y="0"/>
                          </a:moveTo>
                          <a:lnTo>
                            <a:pt x="9" y="13"/>
                          </a:lnTo>
                          <a:lnTo>
                            <a:pt x="0" y="26"/>
                          </a:lnTo>
                          <a:lnTo>
                            <a:pt x="2" y="37"/>
                          </a:lnTo>
                          <a:lnTo>
                            <a:pt x="13" y="42"/>
                          </a:lnTo>
                          <a:lnTo>
                            <a:pt x="13" y="35"/>
                          </a:lnTo>
                          <a:lnTo>
                            <a:pt x="13" y="24"/>
                          </a:lnTo>
                          <a:lnTo>
                            <a:pt x="21" y="18"/>
                          </a:lnTo>
                          <a:lnTo>
                            <a:pt x="35" y="0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6" name="Freeform 53">
                      <a:extLst>
                        <a:ext uri="{FF2B5EF4-FFF2-40B4-BE49-F238E27FC236}">
                          <a16:creationId xmlns:a16="http://schemas.microsoft.com/office/drawing/2014/main" id="{CD833D34-323B-CF67-A632-9F37C82A39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2" y="2714"/>
                      <a:ext cx="66" cy="34"/>
                    </a:xfrm>
                    <a:custGeom>
                      <a:avLst/>
                      <a:gdLst>
                        <a:gd name="T0" fmla="*/ 12 w 66"/>
                        <a:gd name="T1" fmla="*/ 0 h 34"/>
                        <a:gd name="T2" fmla="*/ 38 w 66"/>
                        <a:gd name="T3" fmla="*/ 8 h 34"/>
                        <a:gd name="T4" fmla="*/ 53 w 66"/>
                        <a:gd name="T5" fmla="*/ 8 h 34"/>
                        <a:gd name="T6" fmla="*/ 65 w 66"/>
                        <a:gd name="T7" fmla="*/ 0 h 34"/>
                        <a:gd name="T8" fmla="*/ 56 w 66"/>
                        <a:gd name="T9" fmla="*/ 12 h 34"/>
                        <a:gd name="T10" fmla="*/ 40 w 66"/>
                        <a:gd name="T11" fmla="*/ 16 h 34"/>
                        <a:gd name="T12" fmla="*/ 46 w 66"/>
                        <a:gd name="T13" fmla="*/ 24 h 34"/>
                        <a:gd name="T14" fmla="*/ 60 w 66"/>
                        <a:gd name="T15" fmla="*/ 28 h 34"/>
                        <a:gd name="T16" fmla="*/ 33 w 66"/>
                        <a:gd name="T17" fmla="*/ 26 h 34"/>
                        <a:gd name="T18" fmla="*/ 23 w 66"/>
                        <a:gd name="T19" fmla="*/ 20 h 34"/>
                        <a:gd name="T20" fmla="*/ 16 w 66"/>
                        <a:gd name="T21" fmla="*/ 12 h 34"/>
                        <a:gd name="T22" fmla="*/ 11 w 66"/>
                        <a:gd name="T23" fmla="*/ 20 h 34"/>
                        <a:gd name="T24" fmla="*/ 10 w 66"/>
                        <a:gd name="T25" fmla="*/ 33 h 34"/>
                        <a:gd name="T26" fmla="*/ 0 w 66"/>
                        <a:gd name="T27" fmla="*/ 24 h 34"/>
                        <a:gd name="T28" fmla="*/ 4 w 66"/>
                        <a:gd name="T29" fmla="*/ 12 h 34"/>
                        <a:gd name="T30" fmla="*/ 12 w 66"/>
                        <a:gd name="T31" fmla="*/ 0 h 3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66"/>
                        <a:gd name="T49" fmla="*/ 0 h 34"/>
                        <a:gd name="T50" fmla="*/ 66 w 66"/>
                        <a:gd name="T51" fmla="*/ 34 h 3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66" h="34">
                          <a:moveTo>
                            <a:pt x="12" y="0"/>
                          </a:moveTo>
                          <a:lnTo>
                            <a:pt x="38" y="8"/>
                          </a:lnTo>
                          <a:lnTo>
                            <a:pt x="53" y="8"/>
                          </a:lnTo>
                          <a:lnTo>
                            <a:pt x="65" y="0"/>
                          </a:lnTo>
                          <a:lnTo>
                            <a:pt x="56" y="12"/>
                          </a:lnTo>
                          <a:lnTo>
                            <a:pt x="40" y="16"/>
                          </a:lnTo>
                          <a:lnTo>
                            <a:pt x="46" y="24"/>
                          </a:lnTo>
                          <a:lnTo>
                            <a:pt x="60" y="28"/>
                          </a:lnTo>
                          <a:lnTo>
                            <a:pt x="33" y="26"/>
                          </a:lnTo>
                          <a:lnTo>
                            <a:pt x="23" y="20"/>
                          </a:lnTo>
                          <a:lnTo>
                            <a:pt x="16" y="12"/>
                          </a:lnTo>
                          <a:lnTo>
                            <a:pt x="11" y="20"/>
                          </a:lnTo>
                          <a:lnTo>
                            <a:pt x="10" y="33"/>
                          </a:lnTo>
                          <a:lnTo>
                            <a:pt x="0" y="24"/>
                          </a:lnTo>
                          <a:lnTo>
                            <a:pt x="4" y="12"/>
                          </a:lnTo>
                          <a:lnTo>
                            <a:pt x="12" y="0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2312" name="Group 54">
                <a:extLst>
                  <a:ext uri="{FF2B5EF4-FFF2-40B4-BE49-F238E27FC236}">
                    <a16:creationId xmlns:a16="http://schemas.microsoft.com/office/drawing/2014/main" id="{2F0E2837-8AD2-0179-A973-30D7E560C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3" y="2672"/>
                <a:ext cx="329" cy="566"/>
                <a:chOff x="3723" y="2672"/>
                <a:chExt cx="329" cy="566"/>
              </a:xfrm>
            </p:grpSpPr>
            <p:grpSp>
              <p:nvGrpSpPr>
                <p:cNvPr id="12313" name="Group 55">
                  <a:extLst>
                    <a:ext uri="{FF2B5EF4-FFF2-40B4-BE49-F238E27FC236}">
                      <a16:creationId xmlns:a16="http://schemas.microsoft.com/office/drawing/2014/main" id="{07AAF229-34F9-78DC-D502-7E4B9F1DB4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92" y="3058"/>
                  <a:ext cx="125" cy="180"/>
                  <a:chOff x="3792" y="3058"/>
                  <a:chExt cx="125" cy="180"/>
                </a:xfrm>
              </p:grpSpPr>
              <p:sp>
                <p:nvSpPr>
                  <p:cNvPr id="12322" name="Freeform 56">
                    <a:extLst>
                      <a:ext uri="{FF2B5EF4-FFF2-40B4-BE49-F238E27FC236}">
                        <a16:creationId xmlns:a16="http://schemas.microsoft.com/office/drawing/2014/main" id="{1B94461C-B157-3A7F-8723-2C15C81DE4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2" y="3058"/>
                    <a:ext cx="125" cy="111"/>
                  </a:xfrm>
                  <a:custGeom>
                    <a:avLst/>
                    <a:gdLst>
                      <a:gd name="T0" fmla="*/ 6 w 125"/>
                      <a:gd name="T1" fmla="*/ 110 h 111"/>
                      <a:gd name="T2" fmla="*/ 0 w 125"/>
                      <a:gd name="T3" fmla="*/ 0 h 111"/>
                      <a:gd name="T4" fmla="*/ 19 w 125"/>
                      <a:gd name="T5" fmla="*/ 8 h 111"/>
                      <a:gd name="T6" fmla="*/ 32 w 125"/>
                      <a:gd name="T7" fmla="*/ 14 h 111"/>
                      <a:gd name="T8" fmla="*/ 49 w 125"/>
                      <a:gd name="T9" fmla="*/ 18 h 111"/>
                      <a:gd name="T10" fmla="*/ 77 w 125"/>
                      <a:gd name="T11" fmla="*/ 18 h 111"/>
                      <a:gd name="T12" fmla="*/ 94 w 125"/>
                      <a:gd name="T13" fmla="*/ 16 h 111"/>
                      <a:gd name="T14" fmla="*/ 109 w 125"/>
                      <a:gd name="T15" fmla="*/ 11 h 111"/>
                      <a:gd name="T16" fmla="*/ 124 w 125"/>
                      <a:gd name="T17" fmla="*/ 2 h 111"/>
                      <a:gd name="T18" fmla="*/ 120 w 125"/>
                      <a:gd name="T19" fmla="*/ 110 h 111"/>
                      <a:gd name="T20" fmla="*/ 6 w 125"/>
                      <a:gd name="T21" fmla="*/ 110 h 1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5"/>
                      <a:gd name="T34" fmla="*/ 0 h 111"/>
                      <a:gd name="T35" fmla="*/ 125 w 125"/>
                      <a:gd name="T36" fmla="*/ 111 h 1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5" h="111">
                        <a:moveTo>
                          <a:pt x="6" y="110"/>
                        </a:moveTo>
                        <a:lnTo>
                          <a:pt x="0" y="0"/>
                        </a:lnTo>
                        <a:lnTo>
                          <a:pt x="19" y="8"/>
                        </a:lnTo>
                        <a:lnTo>
                          <a:pt x="32" y="14"/>
                        </a:lnTo>
                        <a:lnTo>
                          <a:pt x="49" y="18"/>
                        </a:lnTo>
                        <a:lnTo>
                          <a:pt x="77" y="18"/>
                        </a:lnTo>
                        <a:lnTo>
                          <a:pt x="94" y="16"/>
                        </a:lnTo>
                        <a:lnTo>
                          <a:pt x="109" y="11"/>
                        </a:lnTo>
                        <a:lnTo>
                          <a:pt x="124" y="2"/>
                        </a:lnTo>
                        <a:lnTo>
                          <a:pt x="120" y="110"/>
                        </a:lnTo>
                        <a:lnTo>
                          <a:pt x="6" y="11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2323" name="Group 57">
                    <a:extLst>
                      <a:ext uri="{FF2B5EF4-FFF2-40B4-BE49-F238E27FC236}">
                        <a16:creationId xmlns:a16="http://schemas.microsoft.com/office/drawing/2014/main" id="{15676051-7458-69C6-C435-E387999863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92" y="3058"/>
                    <a:ext cx="125" cy="180"/>
                    <a:chOff x="3792" y="3058"/>
                    <a:chExt cx="125" cy="180"/>
                  </a:xfrm>
                </p:grpSpPr>
                <p:sp>
                  <p:nvSpPr>
                    <p:cNvPr id="12325" name="Oval 58">
                      <a:extLst>
                        <a:ext uri="{FF2B5EF4-FFF2-40B4-BE49-F238E27FC236}">
                          <a16:creationId xmlns:a16="http://schemas.microsoft.com/office/drawing/2014/main" id="{ADDCB8BE-BD55-F5FD-5E0F-B6AAF5971C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9" y="3092"/>
                      <a:ext cx="107" cy="1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2400"/>
                    </a:p>
                  </p:txBody>
                </p:sp>
                <p:sp>
                  <p:nvSpPr>
                    <p:cNvPr id="12326" name="Freeform 59">
                      <a:extLst>
                        <a:ext uri="{FF2B5EF4-FFF2-40B4-BE49-F238E27FC236}">
                          <a16:creationId xmlns:a16="http://schemas.microsoft.com/office/drawing/2014/main" id="{B40D5A5B-A378-F3A5-4206-6BECF9B32F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92" y="3058"/>
                      <a:ext cx="125" cy="52"/>
                    </a:xfrm>
                    <a:custGeom>
                      <a:avLst/>
                      <a:gdLst>
                        <a:gd name="T0" fmla="*/ 0 w 125"/>
                        <a:gd name="T1" fmla="*/ 0 h 52"/>
                        <a:gd name="T2" fmla="*/ 18 w 125"/>
                        <a:gd name="T3" fmla="*/ 8 h 52"/>
                        <a:gd name="T4" fmla="*/ 32 w 125"/>
                        <a:gd name="T5" fmla="*/ 14 h 52"/>
                        <a:gd name="T6" fmla="*/ 53 w 125"/>
                        <a:gd name="T7" fmla="*/ 18 h 52"/>
                        <a:gd name="T8" fmla="*/ 78 w 125"/>
                        <a:gd name="T9" fmla="*/ 18 h 52"/>
                        <a:gd name="T10" fmla="*/ 96 w 125"/>
                        <a:gd name="T11" fmla="*/ 16 h 52"/>
                        <a:gd name="T12" fmla="*/ 112 w 125"/>
                        <a:gd name="T13" fmla="*/ 8 h 52"/>
                        <a:gd name="T14" fmla="*/ 124 w 125"/>
                        <a:gd name="T15" fmla="*/ 0 h 52"/>
                        <a:gd name="T16" fmla="*/ 120 w 125"/>
                        <a:gd name="T17" fmla="*/ 51 h 52"/>
                        <a:gd name="T18" fmla="*/ 5 w 125"/>
                        <a:gd name="T19" fmla="*/ 51 h 52"/>
                        <a:gd name="T20" fmla="*/ 0 w 125"/>
                        <a:gd name="T21" fmla="*/ 0 h 5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5"/>
                        <a:gd name="T34" fmla="*/ 0 h 52"/>
                        <a:gd name="T35" fmla="*/ 125 w 125"/>
                        <a:gd name="T36" fmla="*/ 52 h 5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5" h="52">
                          <a:moveTo>
                            <a:pt x="0" y="0"/>
                          </a:moveTo>
                          <a:lnTo>
                            <a:pt x="18" y="8"/>
                          </a:lnTo>
                          <a:lnTo>
                            <a:pt x="32" y="14"/>
                          </a:lnTo>
                          <a:lnTo>
                            <a:pt x="53" y="18"/>
                          </a:lnTo>
                          <a:lnTo>
                            <a:pt x="78" y="18"/>
                          </a:lnTo>
                          <a:lnTo>
                            <a:pt x="96" y="16"/>
                          </a:lnTo>
                          <a:lnTo>
                            <a:pt x="112" y="8"/>
                          </a:lnTo>
                          <a:lnTo>
                            <a:pt x="124" y="0"/>
                          </a:lnTo>
                          <a:lnTo>
                            <a:pt x="120" y="51"/>
                          </a:lnTo>
                          <a:lnTo>
                            <a:pt x="5" y="5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7" name="Oval 60">
                      <a:extLst>
                        <a:ext uri="{FF2B5EF4-FFF2-40B4-BE49-F238E27FC236}">
                          <a16:creationId xmlns:a16="http://schemas.microsoft.com/office/drawing/2014/main" id="{542CD7F7-35E4-8782-1889-E3EEC3AF9F3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1" y="3171"/>
                      <a:ext cx="62" cy="6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2400"/>
                    </a:p>
                  </p:txBody>
                </p:sp>
              </p:grpSp>
              <p:sp>
                <p:nvSpPr>
                  <p:cNvPr id="12324" name="Rectangle 61">
                    <a:extLst>
                      <a:ext uri="{FF2B5EF4-FFF2-40B4-BE49-F238E27FC236}">
                        <a16:creationId xmlns:a16="http://schemas.microsoft.com/office/drawing/2014/main" id="{07E3BB55-F10D-0D46-309D-00418E2DD6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3158"/>
                    <a:ext cx="84" cy="23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0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FD2B4E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D2B4E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D2B4E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D2B4E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D2B4E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sp>
              <p:nvSpPr>
                <p:cNvPr id="12314" name="Freeform 62">
                  <a:extLst>
                    <a:ext uri="{FF2B5EF4-FFF2-40B4-BE49-F238E27FC236}">
                      <a16:creationId xmlns:a16="http://schemas.microsoft.com/office/drawing/2014/main" id="{760E8174-487F-FA41-D843-250B592FD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3" y="2859"/>
                  <a:ext cx="329" cy="173"/>
                </a:xfrm>
                <a:custGeom>
                  <a:avLst/>
                  <a:gdLst>
                    <a:gd name="T0" fmla="*/ 198 w 329"/>
                    <a:gd name="T1" fmla="*/ 0 h 173"/>
                    <a:gd name="T2" fmla="*/ 249 w 329"/>
                    <a:gd name="T3" fmla="*/ 11 h 173"/>
                    <a:gd name="T4" fmla="*/ 286 w 329"/>
                    <a:gd name="T5" fmla="*/ 22 h 173"/>
                    <a:gd name="T6" fmla="*/ 311 w 329"/>
                    <a:gd name="T7" fmla="*/ 36 h 173"/>
                    <a:gd name="T8" fmla="*/ 322 w 329"/>
                    <a:gd name="T9" fmla="*/ 49 h 173"/>
                    <a:gd name="T10" fmla="*/ 328 w 329"/>
                    <a:gd name="T11" fmla="*/ 72 h 173"/>
                    <a:gd name="T12" fmla="*/ 324 w 329"/>
                    <a:gd name="T13" fmla="*/ 94 h 173"/>
                    <a:gd name="T14" fmla="*/ 314 w 329"/>
                    <a:gd name="T15" fmla="*/ 116 h 173"/>
                    <a:gd name="T16" fmla="*/ 296 w 329"/>
                    <a:gd name="T17" fmla="*/ 136 h 173"/>
                    <a:gd name="T18" fmla="*/ 271 w 329"/>
                    <a:gd name="T19" fmla="*/ 150 h 173"/>
                    <a:gd name="T20" fmla="*/ 245 w 329"/>
                    <a:gd name="T21" fmla="*/ 160 h 173"/>
                    <a:gd name="T22" fmla="*/ 211 w 329"/>
                    <a:gd name="T23" fmla="*/ 169 h 173"/>
                    <a:gd name="T24" fmla="*/ 172 w 329"/>
                    <a:gd name="T25" fmla="*/ 172 h 173"/>
                    <a:gd name="T26" fmla="*/ 129 w 329"/>
                    <a:gd name="T27" fmla="*/ 172 h 173"/>
                    <a:gd name="T28" fmla="*/ 84 w 329"/>
                    <a:gd name="T29" fmla="*/ 168 h 173"/>
                    <a:gd name="T30" fmla="*/ 40 w 329"/>
                    <a:gd name="T31" fmla="*/ 158 h 173"/>
                    <a:gd name="T32" fmla="*/ 15 w 329"/>
                    <a:gd name="T33" fmla="*/ 141 h 173"/>
                    <a:gd name="T34" fmla="*/ 1 w 329"/>
                    <a:gd name="T35" fmla="*/ 123 h 173"/>
                    <a:gd name="T36" fmla="*/ 0 w 329"/>
                    <a:gd name="T37" fmla="*/ 103 h 173"/>
                    <a:gd name="T38" fmla="*/ 4 w 329"/>
                    <a:gd name="T39" fmla="*/ 83 h 173"/>
                    <a:gd name="T40" fmla="*/ 18 w 329"/>
                    <a:gd name="T41" fmla="*/ 63 h 173"/>
                    <a:gd name="T42" fmla="*/ 32 w 329"/>
                    <a:gd name="T43" fmla="*/ 45 h 173"/>
                    <a:gd name="T44" fmla="*/ 57 w 329"/>
                    <a:gd name="T45" fmla="*/ 31 h 173"/>
                    <a:gd name="T46" fmla="*/ 44 w 329"/>
                    <a:gd name="T47" fmla="*/ 22 h 17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29"/>
                    <a:gd name="T73" fmla="*/ 0 h 173"/>
                    <a:gd name="T74" fmla="*/ 329 w 329"/>
                    <a:gd name="T75" fmla="*/ 173 h 17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29" h="173">
                      <a:moveTo>
                        <a:pt x="198" y="0"/>
                      </a:moveTo>
                      <a:lnTo>
                        <a:pt x="249" y="11"/>
                      </a:lnTo>
                      <a:lnTo>
                        <a:pt x="286" y="22"/>
                      </a:lnTo>
                      <a:lnTo>
                        <a:pt x="311" y="36"/>
                      </a:lnTo>
                      <a:lnTo>
                        <a:pt x="322" y="49"/>
                      </a:lnTo>
                      <a:lnTo>
                        <a:pt x="328" y="72"/>
                      </a:lnTo>
                      <a:lnTo>
                        <a:pt x="324" y="94"/>
                      </a:lnTo>
                      <a:lnTo>
                        <a:pt x="314" y="116"/>
                      </a:lnTo>
                      <a:lnTo>
                        <a:pt x="296" y="136"/>
                      </a:lnTo>
                      <a:lnTo>
                        <a:pt x="271" y="150"/>
                      </a:lnTo>
                      <a:lnTo>
                        <a:pt x="245" y="160"/>
                      </a:lnTo>
                      <a:lnTo>
                        <a:pt x="211" y="169"/>
                      </a:lnTo>
                      <a:lnTo>
                        <a:pt x="172" y="172"/>
                      </a:lnTo>
                      <a:lnTo>
                        <a:pt x="129" y="172"/>
                      </a:lnTo>
                      <a:lnTo>
                        <a:pt x="84" y="168"/>
                      </a:lnTo>
                      <a:lnTo>
                        <a:pt x="40" y="158"/>
                      </a:lnTo>
                      <a:lnTo>
                        <a:pt x="15" y="141"/>
                      </a:lnTo>
                      <a:lnTo>
                        <a:pt x="1" y="123"/>
                      </a:lnTo>
                      <a:lnTo>
                        <a:pt x="0" y="103"/>
                      </a:lnTo>
                      <a:lnTo>
                        <a:pt x="4" y="83"/>
                      </a:lnTo>
                      <a:lnTo>
                        <a:pt x="18" y="63"/>
                      </a:lnTo>
                      <a:lnTo>
                        <a:pt x="32" y="45"/>
                      </a:lnTo>
                      <a:lnTo>
                        <a:pt x="57" y="31"/>
                      </a:lnTo>
                      <a:lnTo>
                        <a:pt x="44" y="2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15" name="Group 63">
                  <a:extLst>
                    <a:ext uri="{FF2B5EF4-FFF2-40B4-BE49-F238E27FC236}">
                      <a16:creationId xmlns:a16="http://schemas.microsoft.com/office/drawing/2014/main" id="{62766736-5DD8-6AD0-DFAC-E517FAD143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1" y="2672"/>
                  <a:ext cx="277" cy="157"/>
                  <a:chOff x="3741" y="2672"/>
                  <a:chExt cx="277" cy="157"/>
                </a:xfrm>
              </p:grpSpPr>
              <p:grpSp>
                <p:nvGrpSpPr>
                  <p:cNvPr id="12316" name="Group 64">
                    <a:extLst>
                      <a:ext uri="{FF2B5EF4-FFF2-40B4-BE49-F238E27FC236}">
                        <a16:creationId xmlns:a16="http://schemas.microsoft.com/office/drawing/2014/main" id="{6DE7C88B-3C60-79FB-BD28-C9B71770B6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82" y="2701"/>
                    <a:ext cx="185" cy="128"/>
                    <a:chOff x="3782" y="2701"/>
                    <a:chExt cx="185" cy="128"/>
                  </a:xfrm>
                </p:grpSpPr>
                <p:sp>
                  <p:nvSpPr>
                    <p:cNvPr id="12320" name="Oval 65">
                      <a:extLst>
                        <a:ext uri="{FF2B5EF4-FFF2-40B4-BE49-F238E27FC236}">
                          <a16:creationId xmlns:a16="http://schemas.microsoft.com/office/drawing/2014/main" id="{11FAE745-D5C0-7CD4-24E3-39953FF70C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3" y="2701"/>
                      <a:ext cx="34" cy="1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2400"/>
                    </a:p>
                  </p:txBody>
                </p:sp>
                <p:sp>
                  <p:nvSpPr>
                    <p:cNvPr id="12321" name="Oval 66">
                      <a:extLst>
                        <a:ext uri="{FF2B5EF4-FFF2-40B4-BE49-F238E27FC236}">
                          <a16:creationId xmlns:a16="http://schemas.microsoft.com/office/drawing/2014/main" id="{A36826BA-B681-646B-0222-7743E903BE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2" y="2701"/>
                      <a:ext cx="35" cy="1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2400"/>
                    </a:p>
                  </p:txBody>
                </p:sp>
              </p:grpSp>
              <p:grpSp>
                <p:nvGrpSpPr>
                  <p:cNvPr id="12317" name="Group 67">
                    <a:extLst>
                      <a:ext uri="{FF2B5EF4-FFF2-40B4-BE49-F238E27FC236}">
                        <a16:creationId xmlns:a16="http://schemas.microsoft.com/office/drawing/2014/main" id="{AFDAEABA-CB6C-68D7-A067-4B91A11556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41" y="2672"/>
                    <a:ext cx="277" cy="26"/>
                    <a:chOff x="3741" y="2672"/>
                    <a:chExt cx="277" cy="26"/>
                  </a:xfrm>
                </p:grpSpPr>
                <p:sp>
                  <p:nvSpPr>
                    <p:cNvPr id="12318" name="Freeform 68">
                      <a:extLst>
                        <a:ext uri="{FF2B5EF4-FFF2-40B4-BE49-F238E27FC236}">
                          <a16:creationId xmlns:a16="http://schemas.microsoft.com/office/drawing/2014/main" id="{CD4DB447-F2B7-965D-A364-EA38F96441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1" y="2673"/>
                      <a:ext cx="110" cy="25"/>
                    </a:xfrm>
                    <a:custGeom>
                      <a:avLst/>
                      <a:gdLst>
                        <a:gd name="T0" fmla="*/ 0 w 110"/>
                        <a:gd name="T1" fmla="*/ 24 h 25"/>
                        <a:gd name="T2" fmla="*/ 25 w 110"/>
                        <a:gd name="T3" fmla="*/ 10 h 25"/>
                        <a:gd name="T4" fmla="*/ 50 w 110"/>
                        <a:gd name="T5" fmla="*/ 2 h 25"/>
                        <a:gd name="T6" fmla="*/ 81 w 110"/>
                        <a:gd name="T7" fmla="*/ 0 h 25"/>
                        <a:gd name="T8" fmla="*/ 109 w 110"/>
                        <a:gd name="T9" fmla="*/ 4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0"/>
                        <a:gd name="T16" fmla="*/ 0 h 25"/>
                        <a:gd name="T17" fmla="*/ 110 w 110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0" h="25">
                          <a:moveTo>
                            <a:pt x="0" y="24"/>
                          </a:moveTo>
                          <a:lnTo>
                            <a:pt x="25" y="10"/>
                          </a:lnTo>
                          <a:lnTo>
                            <a:pt x="50" y="2"/>
                          </a:lnTo>
                          <a:lnTo>
                            <a:pt x="81" y="0"/>
                          </a:lnTo>
                          <a:lnTo>
                            <a:pt x="109" y="4"/>
                          </a:lnTo>
                        </a:path>
                      </a:pathLst>
                    </a:custGeom>
                    <a:noFill/>
                    <a:ln w="50800" cap="rnd" cmpd="sng">
                      <a:solidFill>
                        <a:srgbClr val="A04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9" name="Freeform 69">
                      <a:extLst>
                        <a:ext uri="{FF2B5EF4-FFF2-40B4-BE49-F238E27FC236}">
                          <a16:creationId xmlns:a16="http://schemas.microsoft.com/office/drawing/2014/main" id="{35C467FC-67A8-EF78-C324-EA7E804907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10" y="2672"/>
                      <a:ext cx="108" cy="24"/>
                    </a:xfrm>
                    <a:custGeom>
                      <a:avLst/>
                      <a:gdLst>
                        <a:gd name="T0" fmla="*/ 107 w 108"/>
                        <a:gd name="T1" fmla="*/ 23 h 24"/>
                        <a:gd name="T2" fmla="*/ 82 w 108"/>
                        <a:gd name="T3" fmla="*/ 11 h 24"/>
                        <a:gd name="T4" fmla="*/ 58 w 108"/>
                        <a:gd name="T5" fmla="*/ 3 h 24"/>
                        <a:gd name="T6" fmla="*/ 28 w 108"/>
                        <a:gd name="T7" fmla="*/ 0 h 24"/>
                        <a:gd name="T8" fmla="*/ 0 w 108"/>
                        <a:gd name="T9" fmla="*/ 3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8"/>
                        <a:gd name="T16" fmla="*/ 0 h 24"/>
                        <a:gd name="T17" fmla="*/ 108 w 10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8" h="24">
                          <a:moveTo>
                            <a:pt x="107" y="23"/>
                          </a:moveTo>
                          <a:lnTo>
                            <a:pt x="82" y="11"/>
                          </a:lnTo>
                          <a:lnTo>
                            <a:pt x="58" y="3"/>
                          </a:lnTo>
                          <a:lnTo>
                            <a:pt x="28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noFill/>
                    <a:ln w="50800" cap="rnd" cmpd="sng">
                      <a:solidFill>
                        <a:srgbClr val="A04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2302" name="Rectangle 70">
            <a:extLst>
              <a:ext uri="{FF2B5EF4-FFF2-40B4-BE49-F238E27FC236}">
                <a16:creationId xmlns:a16="http://schemas.microsoft.com/office/drawing/2014/main" id="{961009B5-4749-EB57-6807-6550E098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8" y="4694238"/>
            <a:ext cx="1292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Sample</a:t>
            </a:r>
          </a:p>
        </p:txBody>
      </p:sp>
      <p:sp>
        <p:nvSpPr>
          <p:cNvPr id="12303" name="Line 71">
            <a:extLst>
              <a:ext uri="{FF2B5EF4-FFF2-40B4-BE49-F238E27FC236}">
                <a16:creationId xmlns:a16="http://schemas.microsoft.com/office/drawing/2014/main" id="{2297DB0F-599B-9219-6B2D-4DFF854AF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0" y="3657600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72">
            <a:extLst>
              <a:ext uri="{FF2B5EF4-FFF2-40B4-BE49-F238E27FC236}">
                <a16:creationId xmlns:a16="http://schemas.microsoft.com/office/drawing/2014/main" id="{FBE56BBF-30D9-9C5D-AAE1-D517B2B15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657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05" name="Group 73">
            <a:extLst>
              <a:ext uri="{FF2B5EF4-FFF2-40B4-BE49-F238E27FC236}">
                <a16:creationId xmlns:a16="http://schemas.microsoft.com/office/drawing/2014/main" id="{12AFB915-5C3A-C3DC-CD20-E2BD8B5E15DE}"/>
              </a:ext>
            </a:extLst>
          </p:cNvPr>
          <p:cNvGrpSpPr>
            <a:grpSpLocks/>
          </p:cNvGrpSpPr>
          <p:nvPr/>
        </p:nvGrpSpPr>
        <p:grpSpPr bwMode="auto">
          <a:xfrm>
            <a:off x="6553201" y="1981200"/>
            <a:ext cx="2741613" cy="1905000"/>
            <a:chOff x="4128" y="1248"/>
            <a:chExt cx="1727" cy="1200"/>
          </a:xfrm>
        </p:grpSpPr>
        <p:sp>
          <p:nvSpPr>
            <p:cNvPr id="12307" name="AutoShape 74">
              <a:extLst>
                <a:ext uri="{FF2B5EF4-FFF2-40B4-BE49-F238E27FC236}">
                  <a16:creationId xmlns:a16="http://schemas.microsoft.com/office/drawing/2014/main" id="{0598DDE4-70D1-A9FB-5633-E29DC95B6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248"/>
              <a:ext cx="1436" cy="1200"/>
            </a:xfrm>
            <a:prstGeom prst="wedgeRoundRectCallout">
              <a:avLst>
                <a:gd name="adj1" fmla="val -36528"/>
                <a:gd name="adj2" fmla="val 66667"/>
                <a:gd name="adj3" fmla="val 16667"/>
              </a:avLst>
            </a:prstGeom>
            <a:solidFill>
              <a:srgbClr val="FDE0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2B4E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2B4E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2B4E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2B4E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2B4E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2308" name="Rectangle 75">
              <a:extLst>
                <a:ext uri="{FF2B5EF4-FFF2-40B4-BE49-F238E27FC236}">
                  <a16:creationId xmlns:a16="http://schemas.microsoft.com/office/drawing/2014/main" id="{B81A8AED-131B-DD0A-13CF-48F3F612A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1719"/>
              <a:ext cx="13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2B4E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2B4E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2B4E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2B4E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2B4E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/>
                <a:t>?????</a:t>
              </a:r>
            </a:p>
          </p:txBody>
        </p:sp>
      </p:grpSp>
      <p:sp>
        <p:nvSpPr>
          <p:cNvPr id="12306" name="Line 77">
            <a:extLst>
              <a:ext uri="{FF2B5EF4-FFF2-40B4-BE49-F238E27FC236}">
                <a16:creationId xmlns:a16="http://schemas.microsoft.com/office/drawing/2014/main" id="{5A105EBF-DA1E-53F5-4213-A2FC56EB9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743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D48D8DA-032C-D3D1-A1EA-82ADF802A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Formula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14C1354-B020-5473-3569-97D9C96B4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716838" cy="9144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folHlink"/>
                </a:solidFill>
              </a:rPr>
              <a:t>The general formula for all confidence intervals is: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EFB2D5A-C344-0BC1-49F1-E7F06254A62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2667000"/>
            <a:ext cx="8410575" cy="2284856"/>
          </a:xfrm>
          <a:prstGeom prst="rect">
            <a:avLst/>
          </a:prstGeom>
          <a:blipFill>
            <a:blip r:embed="rId2"/>
            <a:stretch>
              <a:fillRect t="-2660" b="-4521"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13317" name="Object 8">
            <a:extLst>
              <a:ext uri="{FF2B5EF4-FFF2-40B4-BE49-F238E27FC236}">
                <a16:creationId xmlns:a16="http://schemas.microsoft.com/office/drawing/2014/main" id="{905405C9-67DD-A7D0-7395-F502EBBEB9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5124450"/>
          <a:ext cx="52578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419100" progId="Equation.3">
                  <p:embed/>
                </p:oleObj>
              </mc:Choice>
              <mc:Fallback>
                <p:oleObj name="Equation" r:id="rId3" imgW="7366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24450"/>
                        <a:ext cx="5257800" cy="17335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18" name="Straight Arrow Connector 2">
            <a:extLst>
              <a:ext uri="{FF2B5EF4-FFF2-40B4-BE49-F238E27FC236}">
                <a16:creationId xmlns:a16="http://schemas.microsoft.com/office/drawing/2014/main" id="{C0E0BA2F-883E-9DB5-3940-21780B78F7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4800600"/>
            <a:ext cx="990600" cy="990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9" name="Straight Arrow Connector 7">
            <a:extLst>
              <a:ext uri="{FF2B5EF4-FFF2-40B4-BE49-F238E27FC236}">
                <a16:creationId xmlns:a16="http://schemas.microsoft.com/office/drawing/2014/main" id="{7DAE7B96-230A-9863-8F93-AA34CED42C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4837113"/>
            <a:ext cx="990600" cy="990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0" name="Straight Arrow Connector 8">
            <a:extLst>
              <a:ext uri="{FF2B5EF4-FFF2-40B4-BE49-F238E27FC236}">
                <a16:creationId xmlns:a16="http://schemas.microsoft.com/office/drawing/2014/main" id="{F8720FB4-7539-5DD8-950A-5C0A3E556B7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38500" y="3960813"/>
            <a:ext cx="1790700" cy="17541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Designs\PrenHall1.pot</Template>
  <TotalTime>1663</TotalTime>
  <Pages>20</Pages>
  <Words>1186</Words>
  <Application>Microsoft Office PowerPoint</Application>
  <PresentationFormat>On-screen Show (4:3)</PresentationFormat>
  <Paragraphs>234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Wingdings</vt:lpstr>
      <vt:lpstr>Cambria Math</vt:lpstr>
      <vt:lpstr>Times New Roman</vt:lpstr>
      <vt:lpstr>Arial</vt:lpstr>
      <vt:lpstr>FrankRuehl</vt:lpstr>
      <vt:lpstr>Tahoma</vt:lpstr>
      <vt:lpstr>Lucida Bright</vt:lpstr>
      <vt:lpstr>PrenHall1</vt:lpstr>
      <vt:lpstr>Equation</vt:lpstr>
      <vt:lpstr>PowerPoint Presentation</vt:lpstr>
      <vt:lpstr>Module Goals</vt:lpstr>
      <vt:lpstr>Confidence Intervals</vt:lpstr>
      <vt:lpstr>Point and Interval Estimates</vt:lpstr>
      <vt:lpstr>Point Estimates</vt:lpstr>
      <vt:lpstr>Confidence Intervals</vt:lpstr>
      <vt:lpstr>Confidence Interval Estimate</vt:lpstr>
      <vt:lpstr>Estimation Process</vt:lpstr>
      <vt:lpstr>General Formula</vt:lpstr>
      <vt:lpstr>Confidence Level</vt:lpstr>
      <vt:lpstr>Confidence Intervals</vt:lpstr>
      <vt:lpstr>Confidence Interval for μ (σ  Known) </vt:lpstr>
      <vt:lpstr>Finding the Critical Value</vt:lpstr>
      <vt:lpstr>Common Levels of Confidence</vt:lpstr>
      <vt:lpstr>Interval and Level of Confidence</vt:lpstr>
      <vt:lpstr>Margin of Error</vt:lpstr>
      <vt:lpstr>Example</vt:lpstr>
      <vt:lpstr>Example</vt:lpstr>
      <vt:lpstr>Confidence Intervals</vt:lpstr>
      <vt:lpstr>Confidence Interval for μ (σ Unknown) </vt:lpstr>
      <vt:lpstr>Confidence Interval for μ (σ Unknown) </vt:lpstr>
      <vt:lpstr>Student’s t Distribution</vt:lpstr>
      <vt:lpstr>Degrees of Freedom (df)</vt:lpstr>
      <vt:lpstr>Student’s t Distribution</vt:lpstr>
      <vt:lpstr>t distribution values</vt:lpstr>
      <vt:lpstr>Example</vt:lpstr>
      <vt:lpstr>Approximation for Large Samples</vt:lpstr>
      <vt:lpstr>Determining Sample Size</vt:lpstr>
      <vt:lpstr>Required Sample Size Example</vt:lpstr>
      <vt:lpstr>Module Summary</vt:lpstr>
      <vt:lpstr>PowerPoint Presentation</vt:lpstr>
    </vt:vector>
  </TitlesOfParts>
  <Company>University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Statistics: A Decision-Making Approach, 6th edition</dc:title>
  <dc:subject>Chapter 7</dc:subject>
  <dc:creator>Dirk Yandell</dc:creator>
  <cp:keywords/>
  <dc:description/>
  <cp:lastModifiedBy>Derek</cp:lastModifiedBy>
  <cp:revision>116</cp:revision>
  <cp:lastPrinted>1998-11-22T23:37:53Z</cp:lastPrinted>
  <dcterms:created xsi:type="dcterms:W3CDTF">2001-01-13T00:04:22Z</dcterms:created>
  <dcterms:modified xsi:type="dcterms:W3CDTF">2022-10-06T02:31:36Z</dcterms:modified>
</cp:coreProperties>
</file>