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23" r:id="rId4"/>
    <p:sldMasterId id="2147484947" r:id="rId5"/>
  </p:sldMasterIdLst>
  <p:notesMasterIdLst>
    <p:notesMasterId r:id="rId27"/>
  </p:notesMasterIdLst>
  <p:handoutMasterIdLst>
    <p:handoutMasterId r:id="rId28"/>
  </p:handoutMasterIdLst>
  <p:sldIdLst>
    <p:sldId id="402" r:id="rId6"/>
    <p:sldId id="281" r:id="rId7"/>
    <p:sldId id="382" r:id="rId8"/>
    <p:sldId id="401" r:id="rId9"/>
    <p:sldId id="384" r:id="rId10"/>
    <p:sldId id="393" r:id="rId11"/>
    <p:sldId id="385" r:id="rId12"/>
    <p:sldId id="386" r:id="rId13"/>
    <p:sldId id="394" r:id="rId14"/>
    <p:sldId id="404" r:id="rId15"/>
    <p:sldId id="387" r:id="rId16"/>
    <p:sldId id="405" r:id="rId17"/>
    <p:sldId id="406" r:id="rId18"/>
    <p:sldId id="395" r:id="rId19"/>
    <p:sldId id="399" r:id="rId20"/>
    <p:sldId id="407" r:id="rId21"/>
    <p:sldId id="389" r:id="rId22"/>
    <p:sldId id="390" r:id="rId23"/>
    <p:sldId id="391" r:id="rId24"/>
    <p:sldId id="392" r:id="rId25"/>
    <p:sldId id="380" r:id="rId2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33" clrIdx="0">
    <p:extLst>
      <p:ext uri="{19B8F6BF-5375-455C-9EA6-DF929625EA0E}">
        <p15:presenceInfo xmlns:p15="http://schemas.microsoft.com/office/powerpoint/2012/main" userId="S-1-5-21-3361151005-2080053223-3394076701-16130" providerId="AD"/>
      </p:ext>
    </p:extLst>
  </p:cmAuthor>
  <p:cmAuthor id="2" name="Shilpa Gupta" initials="SG" lastIdx="25" clrIdx="1">
    <p:extLst>
      <p:ext uri="{19B8F6BF-5375-455C-9EA6-DF929625EA0E}">
        <p15:presenceInfo xmlns:p15="http://schemas.microsoft.com/office/powerpoint/2012/main" userId="S-1-5-21-3361151005-2080053223-3394076701-18765" providerId="AD"/>
      </p:ext>
    </p:extLst>
  </p:cmAuthor>
  <p:cmAuthor id="3" name="Bhavana Balaji" initials="BB" lastIdx="60" clrIdx="2">
    <p:extLst>
      <p:ext uri="{19B8F6BF-5375-455C-9EA6-DF929625EA0E}">
        <p15:presenceInfo xmlns:p15="http://schemas.microsoft.com/office/powerpoint/2012/main" userId="S-1-5-21-3361151005-2080053223-3394076701-4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AB0"/>
    <a:srgbClr val="00A7C1"/>
    <a:srgbClr val="E41B23"/>
    <a:srgbClr val="CC0033"/>
    <a:srgbClr val="006699"/>
    <a:srgbClr val="999900"/>
    <a:srgbClr val="BC421D"/>
    <a:srgbClr val="CC0000"/>
    <a:srgbClr val="FF9900"/>
    <a:srgbClr val="A1B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3" autoAdjust="0"/>
    <p:restoredTop sz="87971" autoAdjust="0"/>
  </p:normalViewPr>
  <p:slideViewPr>
    <p:cSldViewPr snapToGrid="0">
      <p:cViewPr varScale="1">
        <p:scale>
          <a:sx n="62" d="100"/>
          <a:sy n="62" d="100"/>
        </p:scale>
        <p:origin x="1578" y="54"/>
      </p:cViewPr>
      <p:guideLst>
        <p:guide orient="horz" pos="2160"/>
        <p:guide pos="2880"/>
      </p:guideLst>
    </p:cSldViewPr>
  </p:slideViewPr>
  <p:outlineViewPr>
    <p:cViewPr>
      <p:scale>
        <a:sx n="66" d="100"/>
        <a:sy n="66" d="100"/>
      </p:scale>
      <p:origin x="0" y="0"/>
    </p:cViewPr>
    <p:sldLst>
      <p:sld r:id="rId1" collapse="1"/>
    </p:sldLst>
  </p:outlineViewPr>
  <p:notesTextViewPr>
    <p:cViewPr>
      <p:scale>
        <a:sx n="75" d="100"/>
        <a:sy n="75" d="100"/>
      </p:scale>
      <p:origin x="0" y="0"/>
    </p:cViewPr>
  </p:notesTextViewPr>
  <p:sorterViewPr>
    <p:cViewPr>
      <p:scale>
        <a:sx n="200" d="100"/>
        <a:sy n="200" d="100"/>
      </p:scale>
      <p:origin x="0" y="10968"/>
    </p:cViewPr>
  </p:sorterViewPr>
  <p:notesViewPr>
    <p:cSldViewPr snapToGrid="0">
      <p:cViewPr varScale="1">
        <p:scale>
          <a:sx n="54" d="100"/>
          <a:sy n="54" d="100"/>
        </p:scale>
        <p:origin x="-177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pPr>
              <a:defRPr/>
            </a:pPr>
            <a:fld id="{68131317-D010-4F06-A1BF-E9642ED6C862}" type="slidenum">
              <a:rPr lang="en-US" altLang="en-US"/>
              <a:pPr>
                <a:defRPr/>
              </a:pPr>
              <a:t>‹#›</a:t>
            </a:fld>
            <a:endParaRPr lang="en-US" altLang="en-US" dirty="0"/>
          </a:p>
        </p:txBody>
      </p:sp>
    </p:spTree>
    <p:extLst>
      <p:ext uri="{BB962C8B-B14F-4D97-AF65-F5344CB8AC3E}">
        <p14:creationId xmlns:p14="http://schemas.microsoft.com/office/powerpoint/2010/main" val="922637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286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286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pPr>
              <a:defRPr/>
            </a:pPr>
            <a:fld id="{CC5F5F91-74B4-4AF6-9ADE-3204C76B516B}" type="slidenum">
              <a:rPr lang="en-US" altLang="en-US"/>
              <a:pPr>
                <a:defRPr/>
              </a:pPr>
              <a:t>‹#›</a:t>
            </a:fld>
            <a:endParaRPr lang="en-US" altLang="en-US" dirty="0"/>
          </a:p>
        </p:txBody>
      </p:sp>
    </p:spTree>
    <p:extLst>
      <p:ext uri="{BB962C8B-B14F-4D97-AF65-F5344CB8AC3E}">
        <p14:creationId xmlns:p14="http://schemas.microsoft.com/office/powerpoint/2010/main" val="1529950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08"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78DB07E-0CB9-4989-9FBD-9EA0B1416034}" type="slidenum">
              <a:rPr lang="en-US" altLang="en-US" sz="1300"/>
              <a:pPr/>
              <a:t>1</a:t>
            </a:fld>
            <a:endParaRPr lang="en-US" alt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06996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marL="742950" indent="-285750" defTabSz="966788">
              <a:defRPr sz="2400">
                <a:solidFill>
                  <a:schemeClr val="tx1"/>
                </a:solidFill>
                <a:latin typeface="Times New Roman" panose="02020603050405020304" pitchFamily="18" charset="0"/>
                <a:ea typeface="MS PGothic" panose="020B0600070205080204" pitchFamily="34" charset="-128"/>
              </a:defRPr>
            </a:lvl2pPr>
            <a:lvl3pPr marL="1143000" indent="-228600" defTabSz="966788">
              <a:defRPr sz="2400">
                <a:solidFill>
                  <a:schemeClr val="tx1"/>
                </a:solidFill>
                <a:latin typeface="Times New Roman" panose="02020603050405020304" pitchFamily="18" charset="0"/>
                <a:ea typeface="MS PGothic" panose="020B0600070205080204" pitchFamily="34" charset="-128"/>
              </a:defRPr>
            </a:lvl3pPr>
            <a:lvl4pPr marL="1600200" indent="-228600" defTabSz="966788">
              <a:defRPr sz="2400">
                <a:solidFill>
                  <a:schemeClr val="tx1"/>
                </a:solidFill>
                <a:latin typeface="Times New Roman" panose="02020603050405020304" pitchFamily="18" charset="0"/>
                <a:ea typeface="MS PGothic" panose="020B0600070205080204" pitchFamily="34" charset="-128"/>
              </a:defRPr>
            </a:lvl4pPr>
            <a:lvl5pPr marL="2057400" indent="-228600" defTabSz="966788">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F6CA48C-13C8-4A21-9E98-37F19002024F}" type="slidenum">
              <a:rPr lang="en-US" altLang="en-US" sz="1300" smtClean="0"/>
              <a:pPr/>
              <a:t>2</a:t>
            </a:fld>
            <a:endParaRPr lang="en-US" altLang="en-US" sz="1300"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74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F5F91-74B4-4AF6-9ADE-3204C76B516B}" type="slidenum">
              <a:rPr lang="en-US" altLang="en-US" smtClean="0"/>
              <a:pPr>
                <a:defRPr/>
              </a:pPr>
              <a:t>10</a:t>
            </a:fld>
            <a:endParaRPr lang="en-US" altLang="en-US" dirty="0"/>
          </a:p>
        </p:txBody>
      </p:sp>
    </p:spTree>
    <p:extLst>
      <p:ext uri="{BB962C8B-B14F-4D97-AF65-F5344CB8AC3E}">
        <p14:creationId xmlns:p14="http://schemas.microsoft.com/office/powerpoint/2010/main" val="2674388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3" name="Rectangle 2"/>
          <p:cNvSpPr/>
          <p:nvPr userDrawn="1"/>
        </p:nvSpPr>
        <p:spPr>
          <a:xfrm>
            <a:off x="-9939" y="160020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5230811" y="3102114"/>
            <a:ext cx="368458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anose="020B0604020202020204" pitchFamily="34" charset="0"/>
              </a:rPr>
              <a:t>Business Now: Change Is the Only Constant</a:t>
            </a:r>
          </a:p>
        </p:txBody>
      </p:sp>
      <p:sp>
        <p:nvSpPr>
          <p:cNvPr id="5" name="TextBox 4"/>
          <p:cNvSpPr txBox="1">
            <a:spLocks noChangeArrowheads="1"/>
          </p:cNvSpPr>
          <p:nvPr userDrawn="1"/>
        </p:nvSpPr>
        <p:spPr bwMode="auto">
          <a:xfrm>
            <a:off x="5230810" y="1600200"/>
            <a:ext cx="3303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baseline="0" dirty="0" smtClean="0">
                <a:solidFill>
                  <a:schemeClr val="bg1"/>
                </a:solidFill>
                <a:latin typeface="Folio Std Medium" charset="0"/>
                <a:ea typeface="DINPro-CondBlack"/>
                <a:cs typeface="DINPro-CondBlack"/>
              </a:rPr>
              <a:t>1</a:t>
            </a:r>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1000" kern="700" spc="50">
                <a:solidFill>
                  <a:schemeClr val="tx2"/>
                </a:solidFill>
                <a:latin typeface="Arial Narrow"/>
                <a:cs typeface="Arial Narrow"/>
              </a:defRPr>
            </a:lvl1pPr>
          </a:lstStyle>
          <a:p>
            <a:pPr>
              <a:defRPr/>
            </a:pPr>
            <a:r>
              <a:rPr lang="en-US" dirty="0" smtClean="0"/>
              <a:t>Copyright ©2018 Cengage Learning. All Rights Reserved. May not be scanned, copied or duplicated, or posted to a publicly accessible website, in whole or in part. </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36" y="660325"/>
            <a:ext cx="4517136" cy="5780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353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8" name="Rectangle 27"/>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6" name="Rectangle 15"/>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7" name="Rectangle 16"/>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Rectangle 17"/>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9" name="Rectangle 18"/>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0" name="Rectangle 19"/>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Rectangle 20"/>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5"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a:t>
            </a:r>
            <a:endParaRPr lang="en-US" b="0" i="1" baseline="0" dirty="0"/>
          </a:p>
        </p:txBody>
      </p:sp>
      <p:sp>
        <p:nvSpPr>
          <p:cNvPr id="30"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2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a:t>
            </a:r>
            <a:endParaRPr lang="en-US" b="1" dirty="0">
              <a:solidFill>
                <a:schemeClr val="bg1"/>
              </a:solidFill>
            </a:endParaRPr>
          </a:p>
        </p:txBody>
      </p:sp>
      <p:sp>
        <p:nvSpPr>
          <p:cNvPr id="2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1"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
        <p:nvSpPr>
          <p:cNvPr id="26"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Tree>
    <p:extLst>
      <p:ext uri="{BB962C8B-B14F-4D97-AF65-F5344CB8AC3E}">
        <p14:creationId xmlns:p14="http://schemas.microsoft.com/office/powerpoint/2010/main" val="21614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SUMMARY</a:t>
            </a:r>
            <a:endParaRPr lang="en-US" b="0" i="1" baseline="0" dirty="0"/>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smtClean="0"/>
          </a:p>
          <a:p>
            <a:pPr lvl="1"/>
            <a:endParaRPr lang="en-US" dirty="0"/>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2" name="Slide Number Placeholder 2"/>
          <p:cNvSpPr txBox="1">
            <a:spLocks/>
          </p:cNvSpPr>
          <p:nvPr userDrawn="1"/>
        </p:nvSpPr>
        <p:spPr>
          <a:xfrm>
            <a:off x="7683226" y="6489978"/>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a:t>
            </a:r>
            <a:endParaRPr lang="en-US" b="1" dirty="0">
              <a:solidFill>
                <a:schemeClr val="bg1"/>
              </a:solidFill>
            </a:endParaRPr>
          </a:p>
        </p:txBody>
      </p:sp>
      <p:sp>
        <p:nvSpPr>
          <p:cNvPr id="29"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Tree>
    <p:extLst>
      <p:ext uri="{BB962C8B-B14F-4D97-AF65-F5344CB8AC3E}">
        <p14:creationId xmlns:p14="http://schemas.microsoft.com/office/powerpoint/2010/main" val="33739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b="0" i="0" baseline="0" dirty="0" smtClean="0"/>
              <a:t>SUMMARY </a:t>
            </a:r>
            <a:r>
              <a:rPr lang="en-US" b="0" i="1" baseline="0" dirty="0" smtClean="0"/>
              <a:t>(continued)</a:t>
            </a:r>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29" name="Slide Number Placeholder 2"/>
          <p:cNvSpPr txBox="1">
            <a:spLocks/>
          </p:cNvSpPr>
          <p:nvPr userDrawn="1"/>
        </p:nvSpPr>
        <p:spPr>
          <a:xfrm>
            <a:off x="7683226" y="6489978"/>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a:t>
            </a:r>
            <a:endParaRPr lang="en-US" b="1" dirty="0">
              <a:solidFill>
                <a:schemeClr val="bg1"/>
              </a:solidFill>
            </a:endParaRPr>
          </a:p>
        </p:txBody>
      </p:sp>
      <p:sp>
        <p:nvSpPr>
          <p:cNvPr id="32"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Tree>
    <p:extLst>
      <p:ext uri="{BB962C8B-B14F-4D97-AF65-F5344CB8AC3E}">
        <p14:creationId xmlns:p14="http://schemas.microsoft.com/office/powerpoint/2010/main" val="24335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3" y="-1175608"/>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CDB79E-AF13-4367-934A-573ED3A09D7F}"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488338"/>
            <a:ext cx="3252724" cy="3391020"/>
          </a:xfrm>
          <a:prstGeom prst="rect">
            <a:avLst/>
          </a:prstGeom>
        </p:spPr>
      </p:pic>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Tree>
    <p:extLst>
      <p:ext uri="{BB962C8B-B14F-4D97-AF65-F5344CB8AC3E}">
        <p14:creationId xmlns:p14="http://schemas.microsoft.com/office/powerpoint/2010/main" val="26048257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B13B93-2556-420B-A0A4-76A34F3B1D18}" type="slidenum">
              <a:rPr lang="en-US" altLang="en-US"/>
              <a:pPr>
                <a:defRPr/>
              </a:pPr>
              <a:t>‹#›</a:t>
            </a:fld>
            <a:endParaRPr lang="en-US" altLang="en-US" dirty="0"/>
          </a:p>
        </p:txBody>
      </p:sp>
    </p:spTree>
    <p:extLst>
      <p:ext uri="{BB962C8B-B14F-4D97-AF65-F5344CB8AC3E}">
        <p14:creationId xmlns:p14="http://schemas.microsoft.com/office/powerpoint/2010/main" val="358536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170FCB-CD6B-4C53-901F-18CEA27C2F63}" type="slidenum">
              <a:rPr lang="en-US" altLang="en-US"/>
              <a:pPr>
                <a:defRPr/>
              </a:pPr>
              <a:t>‹#›</a:t>
            </a:fld>
            <a:endParaRPr lang="en-US" altLang="en-US" dirty="0"/>
          </a:p>
        </p:txBody>
      </p:sp>
    </p:spTree>
    <p:extLst>
      <p:ext uri="{BB962C8B-B14F-4D97-AF65-F5344CB8AC3E}">
        <p14:creationId xmlns:p14="http://schemas.microsoft.com/office/powerpoint/2010/main" val="4109809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12A52E-291D-4D8F-8820-03E8CEAAD77C}" type="slidenum">
              <a:rPr lang="en-US" altLang="en-US"/>
              <a:pPr>
                <a:defRPr/>
              </a:pPr>
              <a:t>‹#›</a:t>
            </a:fld>
            <a:endParaRPr lang="en-US" altLang="en-US" dirty="0"/>
          </a:p>
        </p:txBody>
      </p:sp>
    </p:spTree>
    <p:extLst>
      <p:ext uri="{BB962C8B-B14F-4D97-AF65-F5344CB8AC3E}">
        <p14:creationId xmlns:p14="http://schemas.microsoft.com/office/powerpoint/2010/main" val="1417262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ABA2E7-5AC2-47C1-B127-D5F72B5F756E}" type="slidenum">
              <a:rPr lang="en-US" altLang="en-US"/>
              <a:pPr>
                <a:defRPr/>
              </a:pPr>
              <a:t>‹#›</a:t>
            </a:fld>
            <a:endParaRPr lang="en-US" altLang="en-US" dirty="0"/>
          </a:p>
        </p:txBody>
      </p:sp>
    </p:spTree>
    <p:extLst>
      <p:ext uri="{BB962C8B-B14F-4D97-AF65-F5344CB8AC3E}">
        <p14:creationId xmlns:p14="http://schemas.microsoft.com/office/powerpoint/2010/main" val="102605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5A9B4F-6A49-4B64-A9F2-30FA50DC5213}" type="slidenum">
              <a:rPr lang="en-US" altLang="en-US"/>
              <a:pPr>
                <a:defRPr/>
              </a:pPr>
              <a:t>‹#›</a:t>
            </a:fld>
            <a:endParaRPr lang="en-US" altLang="en-US" dirty="0"/>
          </a:p>
        </p:txBody>
      </p:sp>
    </p:spTree>
    <p:extLst>
      <p:ext uri="{BB962C8B-B14F-4D97-AF65-F5344CB8AC3E}">
        <p14:creationId xmlns:p14="http://schemas.microsoft.com/office/powerpoint/2010/main" val="265283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D032F9-7617-4027-8BD9-F713D4C57323}" type="slidenum">
              <a:rPr lang="en-US" altLang="en-US"/>
              <a:pPr>
                <a:defRPr/>
              </a:pPr>
              <a:t>‹#›</a:t>
            </a:fld>
            <a:endParaRPr lang="en-US" altLang="en-US" dirty="0"/>
          </a:p>
        </p:txBody>
      </p:sp>
    </p:spTree>
    <p:extLst>
      <p:ext uri="{BB962C8B-B14F-4D97-AF65-F5344CB8AC3E}">
        <p14:creationId xmlns:p14="http://schemas.microsoft.com/office/powerpoint/2010/main" val="269209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40404C-CF35-49D9-BBDB-E18FFDF7B960}"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4" name="Rectangle 13"/>
          <p:cNvSpPr/>
          <p:nvPr userDrawn="1"/>
        </p:nvSpPr>
        <p:spPr>
          <a:xfrm>
            <a:off x="-15123" y="27124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457201"/>
            <a:ext cx="8229600" cy="881752"/>
          </a:xfrm>
        </p:spPr>
        <p:txBody>
          <a:bodyPr>
            <a:normAutofit/>
          </a:bodyPr>
          <a:lstStyle>
            <a:lvl1pPr algn="l">
              <a:defRPr sz="3200" b="1" baseline="0">
                <a:solidFill>
                  <a:schemeClr val="bg1"/>
                </a:solidFill>
                <a:latin typeface="Folio Std Medium" charset="0"/>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738303"/>
            <a:ext cx="7821824" cy="4022416"/>
          </a:xfrm>
        </p:spPr>
        <p:txBody>
          <a:bodyPr/>
          <a:lstStyle>
            <a:lvl1pPr marL="342900" indent="-342900">
              <a:lnSpc>
                <a:spcPct val="90000"/>
              </a:lnSpc>
              <a:buClr>
                <a:schemeClr val="tx2"/>
              </a:buClr>
              <a:buFont typeface="Arial" charset="0"/>
              <a:buChar char="•"/>
              <a:defRPr baseline="0">
                <a:solidFill>
                  <a:schemeClr val="tx2"/>
                </a:solidFill>
                <a:latin typeface="Folio Std Medium" charset="0"/>
              </a:defRPr>
            </a:lvl1pPr>
            <a:lvl2pPr marL="640080" indent="-274320">
              <a:lnSpc>
                <a:spcPct val="90000"/>
              </a:lnSpc>
              <a:buClr>
                <a:schemeClr val="tx2"/>
              </a:buClr>
              <a:buFont typeface="Arial" charset="0"/>
              <a:buChar char="•"/>
              <a:defRPr b="0" i="1" baseline="0">
                <a:solidFill>
                  <a:schemeClr val="tx2"/>
                </a:solidFill>
                <a:latin typeface="Folio Std Light" charset="0"/>
              </a:defRPr>
            </a:lvl2pPr>
            <a:lvl3pPr marL="960120" indent="-320040">
              <a:lnSpc>
                <a:spcPct val="90000"/>
              </a:lnSpc>
              <a:buClr>
                <a:schemeClr val="tx2"/>
              </a:buClr>
              <a:buSzPct val="100000"/>
              <a:buFont typeface="AppleColorEmoji" charset="0"/>
              <a:buChar char="➖"/>
              <a:defRPr sz="2800" baseline="0">
                <a:solidFill>
                  <a:schemeClr val="tx2"/>
                </a:solidFill>
                <a:latin typeface="Folio Std Light" charset="0"/>
              </a:defRPr>
            </a:lvl3pPr>
            <a:lvl4pPr marL="1234440" indent="-228600">
              <a:lnSpc>
                <a:spcPct val="90000"/>
              </a:lnSpc>
              <a:buClr>
                <a:schemeClr val="tx2"/>
              </a:buClr>
              <a:buSzPct val="79000"/>
              <a:buFont typeface="AppleColorEmoji" charset="0"/>
              <a:buChar char="➖"/>
              <a:defRPr sz="2400" baseline="0">
                <a:solidFill>
                  <a:schemeClr val="tx2"/>
                </a:solidFill>
                <a:latin typeface="Folio Std Light" charset="0"/>
              </a:defRPr>
            </a:lvl4pPr>
            <a:lvl5pPr marL="1508760" indent="-228600">
              <a:buClr>
                <a:schemeClr val="tx2"/>
              </a:buClr>
              <a:buSzPct val="79000"/>
              <a:buFont typeface="AppleColorEmoji" charset="0"/>
              <a:buChar char="➖"/>
              <a:defRPr baseline="0">
                <a:solidFill>
                  <a:schemeClr val="tx2"/>
                </a:solidFill>
                <a:latin typeface="Folio Std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711BE30-F6B7-41BA-9B5E-8D0952562DE9}" type="slidenum">
              <a:rPr lang="en-US" altLang="en-US"/>
              <a:pPr>
                <a:defRPr/>
              </a:pPr>
              <a:t>‹#›</a:t>
            </a:fld>
            <a:endParaRPr lang="en-US" altLang="en-US" dirty="0"/>
          </a:p>
        </p:txBody>
      </p:sp>
      <p:sp>
        <p:nvSpPr>
          <p:cNvPr id="13"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Tree>
    <p:extLst>
      <p:ext uri="{BB962C8B-B14F-4D97-AF65-F5344CB8AC3E}">
        <p14:creationId xmlns:p14="http://schemas.microsoft.com/office/powerpoint/2010/main" val="32175023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07400-3126-476A-8BC5-62858115A4B9}" type="slidenum">
              <a:rPr lang="en-US" altLang="en-US"/>
              <a:pPr>
                <a:defRPr/>
              </a:pPr>
              <a:t>‹#›</a:t>
            </a:fld>
            <a:endParaRPr lang="en-US" altLang="en-US" dirty="0"/>
          </a:p>
        </p:txBody>
      </p:sp>
    </p:spTree>
    <p:extLst>
      <p:ext uri="{BB962C8B-B14F-4D97-AF65-F5344CB8AC3E}">
        <p14:creationId xmlns:p14="http://schemas.microsoft.com/office/powerpoint/2010/main" val="141212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D1B19-E8FC-4B8F-A7E2-B9735A448B46}" type="slidenum">
              <a:rPr lang="en-US" altLang="en-US"/>
              <a:pPr>
                <a:defRPr/>
              </a:pPr>
              <a:t>‹#›</a:t>
            </a:fld>
            <a:endParaRPr lang="en-US" altLang="en-US" dirty="0"/>
          </a:p>
        </p:txBody>
      </p:sp>
    </p:spTree>
    <p:extLst>
      <p:ext uri="{BB962C8B-B14F-4D97-AF65-F5344CB8AC3E}">
        <p14:creationId xmlns:p14="http://schemas.microsoft.com/office/powerpoint/2010/main" val="3963750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7B568-3F16-4DD2-9475-570190943F97}" type="slidenum">
              <a:rPr lang="en-US" altLang="en-US"/>
              <a:pPr>
                <a:defRPr/>
              </a:pPr>
              <a:t>‹#›</a:t>
            </a:fld>
            <a:endParaRPr lang="en-US" altLang="en-US" dirty="0"/>
          </a:p>
        </p:txBody>
      </p:sp>
    </p:spTree>
    <p:extLst>
      <p:ext uri="{BB962C8B-B14F-4D97-AF65-F5344CB8AC3E}">
        <p14:creationId xmlns:p14="http://schemas.microsoft.com/office/powerpoint/2010/main" val="199774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74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1376362"/>
          </a:xfrm>
          <a:prstGeom prst="rect">
            <a:avLst/>
          </a:prstGeom>
          <a:solidFill>
            <a:srgbClr val="00A7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 name="TextBox 2"/>
          <p:cNvSpPr txBox="1">
            <a:spLocks noChangeArrowheads="1"/>
          </p:cNvSpPr>
          <p:nvPr userDrawn="1"/>
        </p:nvSpPr>
        <p:spPr bwMode="auto">
          <a:xfrm>
            <a:off x="5508625" y="3165475"/>
            <a:ext cx="35036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anose="020B0604020202020204" pitchFamily="34" charset="0"/>
              </a:rPr>
              <a:t>Business Now: Change Is the Only Constant</a:t>
            </a:r>
          </a:p>
        </p:txBody>
      </p:sp>
      <p:sp>
        <p:nvSpPr>
          <p:cNvPr id="4" name="TextBox 3"/>
          <p:cNvSpPr txBox="1">
            <a:spLocks noChangeArrowheads="1"/>
          </p:cNvSpPr>
          <p:nvPr userDrawn="1"/>
        </p:nvSpPr>
        <p:spPr bwMode="auto">
          <a:xfrm>
            <a:off x="5627688" y="1778000"/>
            <a:ext cx="1328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1</a:t>
            </a:r>
          </a:p>
        </p:txBody>
      </p:sp>
      <p:cxnSp>
        <p:nvCxnSpPr>
          <p:cNvPr id="5" name="Straight Connector 4"/>
          <p:cNvCxnSpPr/>
          <p:nvPr userDrawn="1"/>
        </p:nvCxnSpPr>
        <p:spPr>
          <a:xfrm>
            <a:off x="4832350" y="2987675"/>
            <a:ext cx="4311650" cy="0"/>
          </a:xfrm>
          <a:prstGeom prst="line">
            <a:avLst/>
          </a:prstGeom>
          <a:ln w="38100" cmpd="sng">
            <a:solidFill>
              <a:srgbClr val="00A7C1"/>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1"/>
          <p:cNvSpPr>
            <a:spLocks noGrp="1"/>
          </p:cNvSpPr>
          <p:nvPr>
            <p:ph type="ftr" sz="quarter" idx="10"/>
          </p:nvPr>
        </p:nvSpPr>
        <p:spPr>
          <a:xfrm>
            <a:off x="5508625" y="6373813"/>
            <a:ext cx="3503613" cy="484187"/>
          </a:xfrm>
        </p:spPr>
        <p:txBody>
          <a:bodyPr anchor="b"/>
          <a:lstStyle>
            <a:lvl1pPr algn="ctr">
              <a:defRPr sz="900" kern="700" spc="50">
                <a:solidFill>
                  <a:schemeClr val="tx2"/>
                </a:solidFill>
                <a:latin typeface="Arial Narrow"/>
                <a:cs typeface="Arial Narrow"/>
              </a:defRPr>
            </a:lvl1pPr>
          </a:lstStyle>
          <a:p>
            <a:pPr>
              <a:defRPr/>
            </a:pPr>
            <a:r>
              <a:rPr lang="en-US" dirty="0" smtClean="0"/>
              <a:t>Copyright ©2017 Cengage Learning. All Rights Reserved. May not be scanned, copied or duplicated, or posted to a publicly accessible website, in whole or in part. </a:t>
            </a:r>
            <a:endParaRPr lang="en-US" dirty="0"/>
          </a:p>
        </p:txBody>
      </p:sp>
      <p:sp>
        <p:nvSpPr>
          <p:cNvPr id="8"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219701" cy="6858000"/>
          </a:xfrm>
          <a:prstGeom prst="rect">
            <a:avLst/>
          </a:prstGeom>
        </p:spPr>
      </p:pic>
    </p:spTree>
    <p:extLst>
      <p:ext uri="{BB962C8B-B14F-4D97-AF65-F5344CB8AC3E}">
        <p14:creationId xmlns:p14="http://schemas.microsoft.com/office/powerpoint/2010/main" val="3406409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kern="1200" baseline="0" dirty="0" smtClean="0">
                <a:solidFill>
                  <a:srgbClr val="B00027"/>
                </a:solidFill>
                <a:latin typeface="Arial Narrow" pitchFamily="34" charset="0"/>
                <a:ea typeface="ＭＳ Ｐゴシック" pitchFamily="34" charset="-128"/>
                <a:cs typeface="+mn-cs"/>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2DFE4D92-4CEE-4C3A-8BCD-8B27DA1DA6E3}"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CH1</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dirty="0"/>
          </a:p>
        </p:txBody>
      </p:sp>
      <p:sp>
        <p:nvSpPr>
          <p:cNvPr id="12" name="Footer Placeholder 4"/>
          <p:cNvSpPr>
            <a:spLocks noGrp="1"/>
          </p:cNvSpPr>
          <p:nvPr>
            <p:ph type="ftr" sz="quarter" idx="14"/>
          </p:nvPr>
        </p:nvSpPr>
        <p:spPr/>
        <p:txBody>
          <a:bodyPr/>
          <a:lstStyle>
            <a:lvl1pPr>
              <a:defRPr/>
            </a:lvl1pPr>
          </a:lstStyle>
          <a:p>
            <a:pPr>
              <a:defRPr/>
            </a:pPr>
            <a:endParaRPr lang="en-US" dirty="0"/>
          </a:p>
        </p:txBody>
      </p:sp>
      <p:sp>
        <p:nvSpPr>
          <p:cNvPr id="13" name="Title 1"/>
          <p:cNvSpPr>
            <a:spLocks noGrp="1"/>
          </p:cNvSpPr>
          <p:nvPr>
            <p:ph type="title"/>
          </p:nvPr>
        </p:nvSpPr>
        <p:spPr>
          <a:xfrm>
            <a:off x="1061244" y="894013"/>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Tree>
    <p:extLst>
      <p:ext uri="{BB962C8B-B14F-4D97-AF65-F5344CB8AC3E}">
        <p14:creationId xmlns:p14="http://schemas.microsoft.com/office/powerpoint/2010/main" val="25192764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kern="1200" baseline="0" dirty="0" smtClean="0">
                <a:solidFill>
                  <a:srgbClr val="B00027"/>
                </a:solidFill>
                <a:latin typeface="Arial Narrow" pitchFamily="34" charset="0"/>
                <a:ea typeface="ＭＳ Ｐゴシック" pitchFamily="34" charset="-128"/>
                <a:cs typeface="+mn-cs"/>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2DFE4D92-4CEE-4C3A-8BCD-8B27DA1DA6E3}"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CH1</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dirty="0"/>
          </a:p>
        </p:txBody>
      </p:sp>
      <p:sp>
        <p:nvSpPr>
          <p:cNvPr id="12" name="Footer Placeholder 4"/>
          <p:cNvSpPr>
            <a:spLocks noGrp="1"/>
          </p:cNvSpPr>
          <p:nvPr>
            <p:ph type="ftr" sz="quarter" idx="14"/>
          </p:nvPr>
        </p:nvSpPr>
        <p:spPr/>
        <p:txBody>
          <a:bodyPr/>
          <a:lstStyle>
            <a:lvl1pPr>
              <a:defRPr/>
            </a:lvl1pPr>
          </a:lstStyle>
          <a:p>
            <a:pPr>
              <a:defRPr/>
            </a:pPr>
            <a:endParaRPr lang="en-US" dirty="0"/>
          </a:p>
        </p:txBody>
      </p:sp>
      <p:sp>
        <p:nvSpPr>
          <p:cNvPr id="13" name="Title 1"/>
          <p:cNvSpPr>
            <a:spLocks noGrp="1"/>
          </p:cNvSpPr>
          <p:nvPr>
            <p:ph type="title"/>
          </p:nvPr>
        </p:nvSpPr>
        <p:spPr>
          <a:xfrm>
            <a:off x="1061244" y="894013"/>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15"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Tree>
    <p:extLst>
      <p:ext uri="{BB962C8B-B14F-4D97-AF65-F5344CB8AC3E}">
        <p14:creationId xmlns:p14="http://schemas.microsoft.com/office/powerpoint/2010/main" val="1583658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BFEF5A34-55DE-4840-B304-C553BB976DC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5"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CH1</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Tree>
    <p:extLst>
      <p:ext uri="{BB962C8B-B14F-4D97-AF65-F5344CB8AC3E}">
        <p14:creationId xmlns:p14="http://schemas.microsoft.com/office/powerpoint/2010/main" val="34181278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3" name="Rectangle 2"/>
          <p:cNvSpPr/>
          <p:nvPr userDrawn="1"/>
        </p:nvSpPr>
        <p:spPr>
          <a:xfrm>
            <a:off x="-9939" y="1600200"/>
            <a:ext cx="9144000" cy="114300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5230811" y="3102114"/>
            <a:ext cx="368458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sz="4000" baseline="0" dirty="0" smtClean="0">
                <a:solidFill>
                  <a:schemeClr val="tx2"/>
                </a:solidFill>
                <a:latin typeface="Folio Std Medium" charset="0"/>
                <a:cs typeface="Arial" panose="020B0604020202020204" pitchFamily="34" charset="0"/>
              </a:rPr>
              <a:t>Title goes here</a:t>
            </a:r>
          </a:p>
          <a:p>
            <a:pPr eaLnBrk="1" hangingPunct="1">
              <a:spcBef>
                <a:spcPts val="0"/>
              </a:spcBef>
              <a:defRPr/>
            </a:pPr>
            <a:r>
              <a:rPr lang="en-US" altLang="en-US" sz="4000" baseline="0" dirty="0" smtClean="0">
                <a:solidFill>
                  <a:schemeClr val="tx2"/>
                </a:solidFill>
                <a:latin typeface="Folio Std Medium" charset="0"/>
                <a:cs typeface="Arial" panose="020B0604020202020204" pitchFamily="34" charset="0"/>
              </a:rPr>
              <a:t>2</a:t>
            </a:r>
            <a:r>
              <a:rPr lang="en-US" altLang="en-US" sz="4000" baseline="30000" dirty="0" smtClean="0">
                <a:solidFill>
                  <a:schemeClr val="tx2"/>
                </a:solidFill>
                <a:latin typeface="Folio Std Medium" charset="0"/>
                <a:cs typeface="Arial" panose="020B0604020202020204" pitchFamily="34" charset="0"/>
              </a:rPr>
              <a:t>nd</a:t>
            </a:r>
            <a:r>
              <a:rPr lang="en-US" altLang="en-US" sz="4000" baseline="0" dirty="0" smtClean="0">
                <a:solidFill>
                  <a:schemeClr val="tx2"/>
                </a:solidFill>
                <a:latin typeface="Folio Std Medium" charset="0"/>
                <a:cs typeface="Arial" panose="020B0604020202020204" pitchFamily="34" charset="0"/>
              </a:rPr>
              <a:t> line of title</a:t>
            </a:r>
            <a:endParaRPr lang="en-IN" altLang="en-US" sz="4000" baseline="0" dirty="0" smtClean="0">
              <a:solidFill>
                <a:schemeClr val="tx2"/>
              </a:solidFill>
              <a:latin typeface="Folio Std Medium" charset="0"/>
              <a:cs typeface="Arial" panose="020B0604020202020204" pitchFamily="34" charset="0"/>
            </a:endParaRPr>
          </a:p>
        </p:txBody>
      </p:sp>
      <p:sp>
        <p:nvSpPr>
          <p:cNvPr id="5" name="TextBox 4"/>
          <p:cNvSpPr txBox="1">
            <a:spLocks noChangeArrowheads="1"/>
          </p:cNvSpPr>
          <p:nvPr userDrawn="1"/>
        </p:nvSpPr>
        <p:spPr bwMode="auto">
          <a:xfrm>
            <a:off x="5230810" y="1600200"/>
            <a:ext cx="3303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baseline="0" smtClean="0">
                <a:solidFill>
                  <a:schemeClr val="bg1"/>
                </a:solidFill>
                <a:latin typeface="Folio Std Medium" charset="0"/>
                <a:ea typeface="DINPro-CondBlack"/>
                <a:cs typeface="DINPro-CondBlack"/>
              </a:rPr>
              <a:t>6</a:t>
            </a:r>
            <a:endParaRPr lang="en-US" altLang="en-US" sz="7200" baseline="0" dirty="0" smtClean="0">
              <a:solidFill>
                <a:schemeClr val="bg1"/>
              </a:solidFill>
              <a:latin typeface="Folio Std Medium" charset="0"/>
              <a:ea typeface="DINPro-CondBlack"/>
              <a:cs typeface="DINPro-CondBlack"/>
            </a:endParaRPr>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1000" kern="700" spc="50">
                <a:solidFill>
                  <a:schemeClr val="tx2"/>
                </a:solidFill>
                <a:latin typeface="Arial Narrow"/>
                <a:cs typeface="Arial Narrow"/>
              </a:defRPr>
            </a:lvl1pPr>
          </a:lstStyle>
          <a:p>
            <a:pPr>
              <a:defRPr/>
            </a:pPr>
            <a:r>
              <a:rPr lang="en-US" dirty="0" smtClean="0"/>
              <a:t>Copyright ©2018 Cengage Learning. All Rights Reserved. May not be scanned, copied or duplicated, or posted to a publicly accessible website, in whole or in part. </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009" y="533400"/>
            <a:ext cx="4529979" cy="5796597"/>
          </a:xfrm>
          <a:prstGeom prst="rect">
            <a:avLst/>
          </a:prstGeom>
          <a:effectLst>
            <a:outerShdw blurRad="165100" dist="177800" dir="2220000" algn="tl" rotWithShape="0">
              <a:prstClr val="black">
                <a:alpha val="40000"/>
              </a:prstClr>
            </a:outerShdw>
          </a:effectLst>
        </p:spPr>
      </p:pic>
    </p:spTree>
    <p:extLst>
      <p:ext uri="{BB962C8B-B14F-4D97-AF65-F5344CB8AC3E}">
        <p14:creationId xmlns:p14="http://schemas.microsoft.com/office/powerpoint/2010/main" val="2986034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40404C-CF35-49D9-BBDB-E18FFDF7B960}"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4" name="Rectangle 13"/>
          <p:cNvSpPr/>
          <p:nvPr userDrawn="1"/>
        </p:nvSpPr>
        <p:spPr>
          <a:xfrm>
            <a:off x="-15123" y="271240"/>
            <a:ext cx="9144000" cy="114300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457201"/>
            <a:ext cx="8229600" cy="881752"/>
          </a:xfrm>
        </p:spPr>
        <p:txBody>
          <a:bodyPr>
            <a:normAutofit/>
          </a:bodyPr>
          <a:lstStyle>
            <a:lvl1pPr algn="l">
              <a:defRPr sz="3200" b="1" baseline="0">
                <a:solidFill>
                  <a:schemeClr val="bg1"/>
                </a:solidFill>
                <a:latin typeface="Folio Std Medium" charset="0"/>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738303"/>
            <a:ext cx="7821824" cy="4022416"/>
          </a:xfrm>
        </p:spPr>
        <p:txBody>
          <a:bodyPr/>
          <a:lstStyle>
            <a:lvl1pPr marL="342900" indent="-342900">
              <a:lnSpc>
                <a:spcPct val="90000"/>
              </a:lnSpc>
              <a:buClr>
                <a:schemeClr val="tx2"/>
              </a:buClr>
              <a:buFont typeface="Arial" charset="0"/>
              <a:buChar char="•"/>
              <a:defRPr baseline="0">
                <a:solidFill>
                  <a:schemeClr val="tx2"/>
                </a:solidFill>
                <a:latin typeface="Folio Std Medium" charset="0"/>
              </a:defRPr>
            </a:lvl1pPr>
            <a:lvl2pPr marL="640080" indent="-274320">
              <a:lnSpc>
                <a:spcPct val="90000"/>
              </a:lnSpc>
              <a:buClr>
                <a:schemeClr val="tx2"/>
              </a:buClr>
              <a:buFont typeface="Arial" charset="0"/>
              <a:buChar char="•"/>
              <a:defRPr b="0" i="1" baseline="0">
                <a:solidFill>
                  <a:schemeClr val="tx2"/>
                </a:solidFill>
                <a:latin typeface="Folio Std Light" charset="0"/>
              </a:defRPr>
            </a:lvl2pPr>
            <a:lvl3pPr marL="960120" indent="-320040">
              <a:lnSpc>
                <a:spcPct val="90000"/>
              </a:lnSpc>
              <a:buClr>
                <a:schemeClr val="tx2"/>
              </a:buClr>
              <a:buSzPct val="100000"/>
              <a:buFont typeface="AppleColorEmoji" charset="0"/>
              <a:buChar char="➖"/>
              <a:defRPr sz="2800" baseline="0">
                <a:solidFill>
                  <a:schemeClr val="tx2"/>
                </a:solidFill>
                <a:latin typeface="Folio Std Light" charset="0"/>
              </a:defRPr>
            </a:lvl3pPr>
            <a:lvl4pPr marL="1234440" indent="-228600">
              <a:lnSpc>
                <a:spcPct val="90000"/>
              </a:lnSpc>
              <a:buClr>
                <a:schemeClr val="tx2"/>
              </a:buClr>
              <a:buSzPct val="79000"/>
              <a:buFont typeface="AppleColorEmoji" charset="0"/>
              <a:buChar char="➖"/>
              <a:defRPr sz="2400" baseline="0">
                <a:solidFill>
                  <a:schemeClr val="tx2"/>
                </a:solidFill>
                <a:latin typeface="Folio Std Light" charset="0"/>
              </a:defRPr>
            </a:lvl4pPr>
            <a:lvl5pPr marL="1508760" indent="-228600">
              <a:buClr>
                <a:schemeClr val="tx2"/>
              </a:buClr>
              <a:buSzPct val="79000"/>
              <a:buFont typeface="AppleColorEmoji" charset="0"/>
              <a:buChar char="➖"/>
              <a:defRPr baseline="0">
                <a:solidFill>
                  <a:schemeClr val="tx2"/>
                </a:solidFill>
                <a:latin typeface="Folio Std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711BE30-F6B7-41BA-9B5E-8D0952562DE9}" type="slidenum">
              <a:rPr lang="en-US" altLang="en-US"/>
              <a:pPr>
                <a:defRPr/>
              </a:pPr>
              <a:t>‹#›</a:t>
            </a:fld>
            <a:endParaRPr lang="en-US" altLang="en-US" dirty="0"/>
          </a:p>
        </p:txBody>
      </p:sp>
    </p:spTree>
    <p:extLst>
      <p:ext uri="{BB962C8B-B14F-4D97-AF65-F5344CB8AC3E}">
        <p14:creationId xmlns:p14="http://schemas.microsoft.com/office/powerpoint/2010/main" val="1517968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5" name="Rectangle 14"/>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978DDAE-2766-49A2-9001-5630E84F2A5B}"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6D4676F9-E84E-4676-B12B-6991BF6EA452}" type="slidenum">
              <a:rPr lang="en-US" altLang="en-US"/>
              <a:pPr>
                <a:defRPr/>
              </a:pPr>
              <a:t>‹#›</a:t>
            </a:fld>
            <a:endParaRPr lang="en-US" altLang="en-US" dirty="0"/>
          </a:p>
        </p:txBody>
      </p:sp>
      <p:sp>
        <p:nvSpPr>
          <p:cNvPr id="12" name="Rectangle 11"/>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152400" y="439199"/>
            <a:ext cx="2438400"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Table</a:t>
            </a:r>
            <a:endParaRPr lang="en-US" dirty="0"/>
          </a:p>
        </p:txBody>
      </p:sp>
      <p:graphicFrame>
        <p:nvGraphicFramePr>
          <p:cNvPr id="3" name="Table 2"/>
          <p:cNvGraphicFramePr>
            <a:graphicFrameLocks noGrp="1"/>
          </p:cNvGraphicFramePr>
          <p:nvPr userDrawn="1">
            <p:extLst/>
          </p:nvPr>
        </p:nvGraphicFramePr>
        <p:xfrm>
          <a:off x="839786" y="1537369"/>
          <a:ext cx="7464424" cy="3114047"/>
        </p:xfrm>
        <a:graphic>
          <a:graphicData uri="http://schemas.openxmlformats.org/drawingml/2006/table">
            <a:tbl>
              <a:tblPr firstRow="1" bandRow="1">
                <a:tableStyleId>{91EBBBCC-DAD2-459C-BE2E-F6DE35CF9A28}</a:tableStyleId>
              </a:tblPr>
              <a:tblGrid>
                <a:gridCol w="1866106"/>
                <a:gridCol w="1866106"/>
                <a:gridCol w="1866106"/>
                <a:gridCol w="1866106"/>
              </a:tblGrid>
              <a:tr h="459149">
                <a:tc>
                  <a:txBody>
                    <a:bodyPr/>
                    <a:lstStyle/>
                    <a:p>
                      <a:r>
                        <a:rPr lang="en-US" sz="1400" baseline="0" dirty="0" smtClean="0"/>
                        <a:t>Column Header</a:t>
                      </a:r>
                      <a:endParaRPr lang="en-US" sz="1400" baseline="0" dirty="0"/>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r>
              <a:tr h="349877">
                <a:tc>
                  <a:txBody>
                    <a:bodyPr/>
                    <a:lstStyle/>
                    <a:p>
                      <a:r>
                        <a:rPr lang="en-US" sz="1200" baseline="0" dirty="0" smtClean="0">
                          <a:solidFill>
                            <a:schemeClr val="tx2"/>
                          </a:solidFill>
                        </a:rPr>
                        <a:t>Column text</a:t>
                      </a:r>
                      <a:endParaRPr lang="en-US" sz="1200" baseline="0" dirty="0">
                        <a:solidFill>
                          <a:schemeClr val="tx2"/>
                        </a:solidFill>
                      </a:endParaRPr>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669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4591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2" name="Title 1"/>
          <p:cNvSpPr>
            <a:spLocks noGrp="1"/>
          </p:cNvSpPr>
          <p:nvPr>
            <p:ph type="title" hasCustomPrompt="1"/>
          </p:nvPr>
        </p:nvSpPr>
        <p:spPr>
          <a:xfrm>
            <a:off x="1143000" y="464599"/>
            <a:ext cx="7693863"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6.1  Click to edit Master title style</a:t>
            </a:r>
            <a:endParaRPr lang="en-US" dirty="0"/>
          </a:p>
        </p:txBody>
      </p:sp>
      <p:sp>
        <p:nvSpPr>
          <p:cNvPr id="1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
        <p:nvSpPr>
          <p:cNvPr id="1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3710692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5" name="Rectangle 14"/>
          <p:cNvSpPr/>
          <p:nvPr userDrawn="1"/>
        </p:nvSpPr>
        <p:spPr>
          <a:xfrm>
            <a:off x="-15123" y="381000"/>
            <a:ext cx="9144000" cy="58420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978DDAE-2766-49A2-9001-5630E84F2A5B}"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6D4676F9-E84E-4676-B12B-6991BF6EA452}" type="slidenum">
              <a:rPr lang="en-US" altLang="en-US"/>
              <a:pPr>
                <a:defRPr/>
              </a:pPr>
              <a:t>‹#›</a:t>
            </a:fld>
            <a:endParaRPr lang="en-US" altLang="en-US" dirty="0"/>
          </a:p>
        </p:txBody>
      </p:sp>
      <p:sp>
        <p:nvSpPr>
          <p:cNvPr id="12" name="Rectangle 11"/>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152400" y="439199"/>
            <a:ext cx="2438400"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Table</a:t>
            </a:r>
            <a:endParaRPr lang="en-US" dirty="0"/>
          </a:p>
        </p:txBody>
      </p:sp>
      <p:graphicFrame>
        <p:nvGraphicFramePr>
          <p:cNvPr id="3" name="Table 2"/>
          <p:cNvGraphicFramePr>
            <a:graphicFrameLocks noGrp="1"/>
          </p:cNvGraphicFramePr>
          <p:nvPr userDrawn="1">
            <p:extLst/>
          </p:nvPr>
        </p:nvGraphicFramePr>
        <p:xfrm>
          <a:off x="839786" y="1537369"/>
          <a:ext cx="7464424" cy="3114047"/>
        </p:xfrm>
        <a:graphic>
          <a:graphicData uri="http://schemas.openxmlformats.org/drawingml/2006/table">
            <a:tbl>
              <a:tblPr firstRow="1" bandRow="1">
                <a:tableStyleId>{91EBBBCC-DAD2-459C-BE2E-F6DE35CF9A28}</a:tableStyleId>
              </a:tblPr>
              <a:tblGrid>
                <a:gridCol w="1866106"/>
                <a:gridCol w="1866106"/>
                <a:gridCol w="1866106"/>
                <a:gridCol w="1866106"/>
              </a:tblGrid>
              <a:tr h="459149">
                <a:tc>
                  <a:txBody>
                    <a:bodyPr/>
                    <a:lstStyle/>
                    <a:p>
                      <a:r>
                        <a:rPr lang="en-US" sz="1400" baseline="0" dirty="0" smtClean="0"/>
                        <a:t>Column Header</a:t>
                      </a:r>
                      <a:endParaRPr lang="en-US" sz="1400" baseline="0" dirty="0"/>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r>
              <a:tr h="349877">
                <a:tc>
                  <a:txBody>
                    <a:bodyPr/>
                    <a:lstStyle/>
                    <a:p>
                      <a:r>
                        <a:rPr lang="en-US" sz="1200" baseline="0" dirty="0" smtClean="0">
                          <a:solidFill>
                            <a:schemeClr val="tx2"/>
                          </a:solidFill>
                        </a:rPr>
                        <a:t>Column text</a:t>
                      </a:r>
                      <a:endParaRPr lang="en-US" sz="1200" baseline="0" dirty="0">
                        <a:solidFill>
                          <a:schemeClr val="tx2"/>
                        </a:solidFill>
                      </a:endParaRPr>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669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4591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2" name="Title 1"/>
          <p:cNvSpPr>
            <a:spLocks noGrp="1"/>
          </p:cNvSpPr>
          <p:nvPr>
            <p:ph type="title" hasCustomPrompt="1"/>
          </p:nvPr>
        </p:nvSpPr>
        <p:spPr>
          <a:xfrm>
            <a:off x="1143000" y="464599"/>
            <a:ext cx="7693863"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6.1  Click to edit Master title style</a:t>
            </a:r>
            <a:endParaRPr lang="en-US" dirty="0"/>
          </a:p>
        </p:txBody>
      </p:sp>
    </p:spTree>
    <p:extLst>
      <p:ext uri="{BB962C8B-B14F-4D97-AF65-F5344CB8AC3E}">
        <p14:creationId xmlns:p14="http://schemas.microsoft.com/office/powerpoint/2010/main" val="661131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4" name="Rectangle 13"/>
          <p:cNvSpPr/>
          <p:nvPr userDrawn="1"/>
        </p:nvSpPr>
        <p:spPr>
          <a:xfrm>
            <a:off x="-15123" y="381000"/>
            <a:ext cx="9144000" cy="58420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 name="Rectangle 14"/>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Map</a:t>
            </a: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B213C69-D312-419A-A999-696D3C3364C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1F46A02-5E75-4C48-8D4F-C9D06E623B32}" type="slidenum">
              <a:rPr lang="en-US" altLang="en-US"/>
              <a:pPr>
                <a:defRPr/>
              </a:pPr>
              <a:t>‹#›</a:t>
            </a:fld>
            <a:endParaRPr lang="en-US" altLang="en-US" dirty="0"/>
          </a:p>
        </p:txBody>
      </p:sp>
      <p:sp>
        <p:nvSpPr>
          <p:cNvPr id="12" name="Content Placeholder 2" descr="The image shows George Washington on a horse. Surrounding him are soldiers on  horses. And there are soldiers, walking, on the right side of the image. There is snow all over the ground. &#10;"/>
          <p:cNvSpPr>
            <a:spLocks noGrp="1"/>
          </p:cNvSpPr>
          <p:nvPr>
            <p:ph idx="1"/>
          </p:nvPr>
        </p:nvSpPr>
        <p:spPr>
          <a:xfrm>
            <a:off x="993775" y="1533525"/>
            <a:ext cx="7823200" cy="4227513"/>
          </a:xfrm>
        </p:spPr>
        <p:txBody>
          <a:bodyPr/>
          <a:lstStyle>
            <a:lvl1pPr marL="0" marR="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baseline="0">
                <a:solidFill>
                  <a:schemeClr val="tx2"/>
                </a:solidFill>
                <a:latin typeface="Folio Std Medium" charset="0"/>
              </a:defRPr>
            </a:lvl1pPr>
          </a:lstStyle>
          <a:p>
            <a:endParaRPr lang="en-US" altLang="en-US" dirty="0" smtClean="0"/>
          </a:p>
        </p:txBody>
      </p:sp>
      <p:sp>
        <p:nvSpPr>
          <p:cNvPr id="17" name="Title 1"/>
          <p:cNvSpPr>
            <a:spLocks noGrp="1"/>
          </p:cNvSpPr>
          <p:nvPr>
            <p:ph type="title"/>
          </p:nvPr>
        </p:nvSpPr>
        <p:spPr>
          <a:xfrm>
            <a:off x="1843921" y="464599"/>
            <a:ext cx="69929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42834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3" y="381000"/>
            <a:ext cx="9144000" cy="58420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04122" y="429674"/>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7273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4" y="381000"/>
            <a:ext cx="9159123" cy="996536"/>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9965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24000" y="460595"/>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4913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Oval 4"/>
          <p:cNvSpPr/>
          <p:nvPr userDrawn="1"/>
        </p:nvSpPr>
        <p:spPr>
          <a:xfrm>
            <a:off x="-350520" y="-838200"/>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3" name="Rectangle 22"/>
          <p:cNvSpPr/>
          <p:nvPr userDrawn="1"/>
        </p:nvSpPr>
        <p:spPr>
          <a:xfrm>
            <a:off x="-15123" y="228600"/>
            <a:ext cx="9144000" cy="71256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15073" y="356385"/>
            <a:ext cx="5719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baseline="0" dirty="0" smtClean="0">
                <a:solidFill>
                  <a:schemeClr val="bg1"/>
                </a:solidFill>
                <a:latin typeface="Folio Std Medium" charset="0"/>
              </a:rPr>
              <a:t>LEARNING OUTCOMES</a:t>
            </a:r>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D7C50E8-254C-432D-B9FE-DBD605A35DF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a:lvl1pPr>
          </a:lstStyle>
          <a:p>
            <a:pPr>
              <a:defRPr/>
            </a:pPr>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a:p>
        </p:txBody>
      </p:sp>
      <p:cxnSp>
        <p:nvCxnSpPr>
          <p:cNvPr id="17" name="Straight Connector 16"/>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userDrawn="1"/>
        </p:nvCxnSpPr>
        <p:spPr>
          <a:xfrm flipH="1">
            <a:off x="5954712"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6299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6" name="Oval 15"/>
          <p:cNvSpPr/>
          <p:nvPr userDrawn="1"/>
        </p:nvSpPr>
        <p:spPr>
          <a:xfrm>
            <a:off x="-304800" y="-1175045"/>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1" name="Rectangle 20"/>
          <p:cNvSpPr/>
          <p:nvPr userDrawn="1"/>
        </p:nvSpPr>
        <p:spPr>
          <a:xfrm>
            <a:off x="-15123" y="228600"/>
            <a:ext cx="9144000" cy="712560"/>
          </a:xfrm>
          <a:prstGeom prst="rect">
            <a:avLst/>
          </a:prstGeom>
          <a:solidFill>
            <a:srgbClr val="00AB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7" name="TextBox 16"/>
          <p:cNvSpPr txBox="1">
            <a:spLocks noChangeArrowheads="1"/>
          </p:cNvSpPr>
          <p:nvPr userDrawn="1"/>
        </p:nvSpPr>
        <p:spPr bwMode="auto">
          <a:xfrm>
            <a:off x="1138873" y="433329"/>
            <a:ext cx="5719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2400" baseline="0" dirty="0" smtClean="0">
                <a:solidFill>
                  <a:schemeClr val="bg1"/>
                </a:solidFill>
                <a:latin typeface="Folio Std Medium" charset="0"/>
              </a:rPr>
              <a:t>LEARNING OUTCOMES </a:t>
            </a:r>
            <a:r>
              <a:rPr lang="en-US" altLang="en-US" sz="2400" b="0" i="1" baseline="0" dirty="0" smtClean="0">
                <a:solidFill>
                  <a:schemeClr val="bg1"/>
                </a:solidFill>
                <a:latin typeface="Folio Std Medium" charset="0"/>
              </a:rPr>
              <a:t>(continued)</a:t>
            </a:r>
          </a:p>
        </p:txBody>
      </p:sp>
      <p:cxnSp>
        <p:nvCxnSpPr>
          <p:cNvPr id="18" name="Straight Connector 17"/>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userDrawn="1"/>
        </p:nvCxnSpPr>
        <p:spPr>
          <a:xfrm flipH="1">
            <a:off x="6324600"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20"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Tree>
    <p:extLst>
      <p:ext uri="{BB962C8B-B14F-4D97-AF65-F5344CB8AC3E}">
        <p14:creationId xmlns:p14="http://schemas.microsoft.com/office/powerpoint/2010/main" val="3683967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8" name="Rectangle 27"/>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6" name="Rectangle 15"/>
          <p:cNvSpPr/>
          <p:nvPr userDrawn="1"/>
        </p:nvSpPr>
        <p:spPr>
          <a:xfrm>
            <a:off x="8447088" y="6858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7" name="Rectangle 16"/>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Rectangle 17"/>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9" name="Rectangle 18"/>
          <p:cNvSpPr/>
          <p:nvPr userDrawn="1"/>
        </p:nvSpPr>
        <p:spPr>
          <a:xfrm>
            <a:off x="0" y="27432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0" name="Rectangle 19"/>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Rectangle 20"/>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5"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a:t>
            </a:r>
            <a:endParaRPr lang="en-US" b="0" i="0" baseline="0" dirty="0"/>
          </a:p>
        </p:txBody>
      </p:sp>
      <p:sp>
        <p:nvSpPr>
          <p:cNvPr id="26"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29"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0"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2"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2898004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21" name="Rectangle 20"/>
          <p:cNvSpPr/>
          <p:nvPr userDrawn="1"/>
        </p:nvSpPr>
        <p:spPr>
          <a:xfrm>
            <a:off x="8447088" y="6858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a:t>
            </a:r>
            <a:endParaRPr lang="en-US" b="0" i="1" baseline="0"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2433495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21" name="Rectangle 20"/>
          <p:cNvSpPr/>
          <p:nvPr userDrawn="1"/>
        </p:nvSpPr>
        <p:spPr>
          <a:xfrm>
            <a:off x="8447088" y="6858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SUMMARY</a:t>
            </a:r>
            <a:endParaRPr lang="en-US" b="0" i="1" baseline="0" dirty="0"/>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smtClean="0"/>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1835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21" name="Rectangle 20"/>
          <p:cNvSpPr/>
          <p:nvPr userDrawn="1"/>
        </p:nvSpPr>
        <p:spPr>
          <a:xfrm>
            <a:off x="8447088" y="6858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00AB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b="0" i="0" baseline="0" dirty="0" smtClean="0"/>
              <a:t>SUMMARY </a:t>
            </a:r>
            <a:r>
              <a:rPr lang="en-US" b="0" i="1" baseline="0" dirty="0" smtClean="0"/>
              <a:t>(continued)</a:t>
            </a:r>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123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4" name="Rectangle 13"/>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 name="Rectangle 14"/>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Map</a:t>
            </a: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B213C69-D312-419A-A999-696D3C3364C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1F46A02-5E75-4C48-8D4F-C9D06E623B32}" type="slidenum">
              <a:rPr lang="en-US" altLang="en-US"/>
              <a:pPr>
                <a:defRPr/>
              </a:pPr>
              <a:t>‹#›</a:t>
            </a:fld>
            <a:endParaRPr lang="en-US" altLang="en-US" dirty="0"/>
          </a:p>
        </p:txBody>
      </p:sp>
      <p:sp>
        <p:nvSpPr>
          <p:cNvPr id="12" name="Content Placeholder 2" descr="The image shows George Washington on a horse. Surrounding him are soldiers on  horses. And there are soldiers, walking, on the right side of the image. There is snow all over the ground. &#10;"/>
          <p:cNvSpPr>
            <a:spLocks noGrp="1"/>
          </p:cNvSpPr>
          <p:nvPr>
            <p:ph idx="1"/>
          </p:nvPr>
        </p:nvSpPr>
        <p:spPr>
          <a:xfrm>
            <a:off x="993775" y="1533525"/>
            <a:ext cx="7823200" cy="4227513"/>
          </a:xfrm>
        </p:spPr>
        <p:txBody>
          <a:bodyPr/>
          <a:lstStyle>
            <a:lvl1pPr marL="0" marR="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baseline="0">
                <a:solidFill>
                  <a:schemeClr val="tx2"/>
                </a:solidFill>
                <a:latin typeface="Folio Std Medium" charset="0"/>
              </a:defRPr>
            </a:lvl1pPr>
          </a:lstStyle>
          <a:p>
            <a:endParaRPr lang="en-US" altLang="en-US" dirty="0" smtClean="0"/>
          </a:p>
        </p:txBody>
      </p:sp>
      <p:sp>
        <p:nvSpPr>
          <p:cNvPr id="17" name="Title 1"/>
          <p:cNvSpPr>
            <a:spLocks noGrp="1"/>
          </p:cNvSpPr>
          <p:nvPr>
            <p:ph type="title"/>
          </p:nvPr>
        </p:nvSpPr>
        <p:spPr>
          <a:xfrm>
            <a:off x="1843921" y="464599"/>
            <a:ext cx="69929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
        <p:nvSpPr>
          <p:cNvPr id="1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
        <p:nvSpPr>
          <p:cNvPr id="19"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4268214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3" y="-1175608"/>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CDB79E-AF13-4367-934A-573ED3A09D7F}"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©2018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488338"/>
            <a:ext cx="3252724" cy="3391020"/>
          </a:xfrm>
          <a:prstGeom prst="rect">
            <a:avLst/>
          </a:prstGeom>
        </p:spPr>
      </p:pic>
    </p:spTree>
    <p:extLst>
      <p:ext uri="{BB962C8B-B14F-4D97-AF65-F5344CB8AC3E}">
        <p14:creationId xmlns:p14="http://schemas.microsoft.com/office/powerpoint/2010/main" val="3793939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B13B93-2556-420B-A0A4-76A34F3B1D18}" type="slidenum">
              <a:rPr lang="en-US" altLang="en-US"/>
              <a:pPr>
                <a:defRPr/>
              </a:pPr>
              <a:t>‹#›</a:t>
            </a:fld>
            <a:endParaRPr lang="en-US" altLang="en-US" dirty="0"/>
          </a:p>
        </p:txBody>
      </p:sp>
    </p:spTree>
    <p:extLst>
      <p:ext uri="{BB962C8B-B14F-4D97-AF65-F5344CB8AC3E}">
        <p14:creationId xmlns:p14="http://schemas.microsoft.com/office/powerpoint/2010/main" val="1236809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170FCB-CD6B-4C53-901F-18CEA27C2F63}" type="slidenum">
              <a:rPr lang="en-US" altLang="en-US"/>
              <a:pPr>
                <a:defRPr/>
              </a:pPr>
              <a:t>‹#›</a:t>
            </a:fld>
            <a:endParaRPr lang="en-US" altLang="en-US" dirty="0"/>
          </a:p>
        </p:txBody>
      </p:sp>
    </p:spTree>
    <p:extLst>
      <p:ext uri="{BB962C8B-B14F-4D97-AF65-F5344CB8AC3E}">
        <p14:creationId xmlns:p14="http://schemas.microsoft.com/office/powerpoint/2010/main" val="1293740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12A52E-291D-4D8F-8820-03E8CEAAD77C}" type="slidenum">
              <a:rPr lang="en-US" altLang="en-US"/>
              <a:pPr>
                <a:defRPr/>
              </a:pPr>
              <a:t>‹#›</a:t>
            </a:fld>
            <a:endParaRPr lang="en-US" altLang="en-US" dirty="0"/>
          </a:p>
        </p:txBody>
      </p:sp>
    </p:spTree>
    <p:extLst>
      <p:ext uri="{BB962C8B-B14F-4D97-AF65-F5344CB8AC3E}">
        <p14:creationId xmlns:p14="http://schemas.microsoft.com/office/powerpoint/2010/main" val="957616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ABA2E7-5AC2-47C1-B127-D5F72B5F756E}" type="slidenum">
              <a:rPr lang="en-US" altLang="en-US"/>
              <a:pPr>
                <a:defRPr/>
              </a:pPr>
              <a:t>‹#›</a:t>
            </a:fld>
            <a:endParaRPr lang="en-US" altLang="en-US" dirty="0"/>
          </a:p>
        </p:txBody>
      </p:sp>
    </p:spTree>
    <p:extLst>
      <p:ext uri="{BB962C8B-B14F-4D97-AF65-F5344CB8AC3E}">
        <p14:creationId xmlns:p14="http://schemas.microsoft.com/office/powerpoint/2010/main" val="3805197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5A9B4F-6A49-4B64-A9F2-30FA50DC5213}" type="slidenum">
              <a:rPr lang="en-US" altLang="en-US"/>
              <a:pPr>
                <a:defRPr/>
              </a:pPr>
              <a:t>‹#›</a:t>
            </a:fld>
            <a:endParaRPr lang="en-US" altLang="en-US" dirty="0"/>
          </a:p>
        </p:txBody>
      </p:sp>
    </p:spTree>
    <p:extLst>
      <p:ext uri="{BB962C8B-B14F-4D97-AF65-F5344CB8AC3E}">
        <p14:creationId xmlns:p14="http://schemas.microsoft.com/office/powerpoint/2010/main" val="283827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D032F9-7617-4027-8BD9-F713D4C57323}" type="slidenum">
              <a:rPr lang="en-US" altLang="en-US"/>
              <a:pPr>
                <a:defRPr/>
              </a:pPr>
              <a:t>‹#›</a:t>
            </a:fld>
            <a:endParaRPr lang="en-US" altLang="en-US" dirty="0"/>
          </a:p>
        </p:txBody>
      </p:sp>
    </p:spTree>
    <p:extLst>
      <p:ext uri="{BB962C8B-B14F-4D97-AF65-F5344CB8AC3E}">
        <p14:creationId xmlns:p14="http://schemas.microsoft.com/office/powerpoint/2010/main" val="1032248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07400-3126-476A-8BC5-62858115A4B9}" type="slidenum">
              <a:rPr lang="en-US" altLang="en-US"/>
              <a:pPr>
                <a:defRPr/>
              </a:pPr>
              <a:t>‹#›</a:t>
            </a:fld>
            <a:endParaRPr lang="en-US" altLang="en-US" dirty="0"/>
          </a:p>
        </p:txBody>
      </p:sp>
    </p:spTree>
    <p:extLst>
      <p:ext uri="{BB962C8B-B14F-4D97-AF65-F5344CB8AC3E}">
        <p14:creationId xmlns:p14="http://schemas.microsoft.com/office/powerpoint/2010/main" val="3529505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D1B19-E8FC-4B8F-A7E2-B9735A448B46}" type="slidenum">
              <a:rPr lang="en-US" altLang="en-US"/>
              <a:pPr>
                <a:defRPr/>
              </a:pPr>
              <a:t>‹#›</a:t>
            </a:fld>
            <a:endParaRPr lang="en-US" altLang="en-US" dirty="0"/>
          </a:p>
        </p:txBody>
      </p:sp>
    </p:spTree>
    <p:extLst>
      <p:ext uri="{BB962C8B-B14F-4D97-AF65-F5344CB8AC3E}">
        <p14:creationId xmlns:p14="http://schemas.microsoft.com/office/powerpoint/2010/main" val="1435537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7B568-3F16-4DD2-9475-570190943F97}" type="slidenum">
              <a:rPr lang="en-US" altLang="en-US"/>
              <a:pPr>
                <a:defRPr/>
              </a:pPr>
              <a:t>‹#›</a:t>
            </a:fld>
            <a:endParaRPr lang="en-US" altLang="en-US" dirty="0"/>
          </a:p>
        </p:txBody>
      </p:sp>
    </p:spTree>
    <p:extLst>
      <p:ext uri="{BB962C8B-B14F-4D97-AF65-F5344CB8AC3E}">
        <p14:creationId xmlns:p14="http://schemas.microsoft.com/office/powerpoint/2010/main" val="105330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04122" y="429674"/>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
        <p:nvSpPr>
          <p:cNvPr id="1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
        <p:nvSpPr>
          <p:cNvPr id="1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19221102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83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4" y="381000"/>
            <a:ext cx="9159123" cy="996536"/>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9965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982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285464" y="460595"/>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
        <p:nvSpPr>
          <p:cNvPr id="1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
        <p:nvSpPr>
          <p:cNvPr id="1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5747090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Oval 4"/>
          <p:cNvSpPr/>
          <p:nvPr userDrawn="1"/>
        </p:nvSpPr>
        <p:spPr>
          <a:xfrm>
            <a:off x="-350520" y="-838200"/>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3" name="Rectangle 22"/>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15073" y="356385"/>
            <a:ext cx="5719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baseline="0" dirty="0" smtClean="0">
                <a:solidFill>
                  <a:schemeClr val="bg1"/>
                </a:solidFill>
                <a:latin typeface="Folio Std Medium" charset="0"/>
              </a:rPr>
              <a:t>LEARNING OUTCOMES</a:t>
            </a:r>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D7C50E8-254C-432D-B9FE-DBD605A35DF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a:lvl1pPr>
          </a:lstStyle>
          <a:p>
            <a:pPr>
              <a:defRPr/>
            </a:pPr>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a:p>
        </p:txBody>
      </p:sp>
      <p:cxnSp>
        <p:nvCxnSpPr>
          <p:cNvPr id="17" name="Straight Connector 16"/>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userDrawn="1"/>
        </p:nvCxnSpPr>
        <p:spPr>
          <a:xfrm flipH="1">
            <a:off x="5954712"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1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
        <p:nvSpPr>
          <p:cNvPr id="19"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17015291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6" name="Oval 15"/>
          <p:cNvSpPr/>
          <p:nvPr userDrawn="1"/>
        </p:nvSpPr>
        <p:spPr>
          <a:xfrm>
            <a:off x="-304800" y="-1175045"/>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1" name="Rectangle 20"/>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7" name="TextBox 16"/>
          <p:cNvSpPr txBox="1">
            <a:spLocks noChangeArrowheads="1"/>
          </p:cNvSpPr>
          <p:nvPr userDrawn="1"/>
        </p:nvSpPr>
        <p:spPr bwMode="auto">
          <a:xfrm>
            <a:off x="1138873" y="433329"/>
            <a:ext cx="5719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2400" baseline="0" dirty="0" smtClean="0">
                <a:solidFill>
                  <a:schemeClr val="bg1"/>
                </a:solidFill>
                <a:latin typeface="Folio Std Medium" charset="0"/>
              </a:rPr>
              <a:t>LEARNING OUTCOMES </a:t>
            </a:r>
            <a:r>
              <a:rPr lang="en-US" altLang="en-US" sz="2400" b="0" i="1" baseline="0" dirty="0" smtClean="0">
                <a:solidFill>
                  <a:schemeClr val="bg1"/>
                </a:solidFill>
                <a:latin typeface="Folio Std Medium" charset="0"/>
              </a:rPr>
              <a:t>(continued)</a:t>
            </a:r>
          </a:p>
        </p:txBody>
      </p:sp>
      <p:cxnSp>
        <p:nvCxnSpPr>
          <p:cNvPr id="18" name="Straight Connector 17"/>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userDrawn="1"/>
        </p:nvCxnSpPr>
        <p:spPr>
          <a:xfrm flipH="1">
            <a:off x="6324600"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20"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2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CH1</a:t>
            </a:r>
            <a:endParaRPr lang="en-US" b="1" dirty="0">
              <a:solidFill>
                <a:srgbClr val="000000"/>
              </a:solidFill>
            </a:endParaRPr>
          </a:p>
        </p:txBody>
      </p:sp>
      <p:sp>
        <p:nvSpPr>
          <p:cNvPr id="23"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40864860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8" name="Rectangle 27"/>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6" name="Rectangle 15"/>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7" name="Rectangle 16"/>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Rectangle 17"/>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9" name="Rectangle 18"/>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0" name="Rectangle 19"/>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Rectangle 20"/>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5"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a:t>
            </a:r>
            <a:endParaRPr lang="en-US" b="0" i="0" baseline="0" dirty="0"/>
          </a:p>
        </p:txBody>
      </p:sp>
      <p:sp>
        <p:nvSpPr>
          <p:cNvPr id="26"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29"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0"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2"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
        <p:nvSpPr>
          <p:cNvPr id="2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CH1</a:t>
            </a:r>
            <a:endParaRPr lang="en-US" b="1" dirty="0">
              <a:solidFill>
                <a:schemeClr val="bg1"/>
              </a:solidFill>
            </a:endParaRPr>
          </a:p>
        </p:txBody>
      </p:sp>
    </p:spTree>
    <p:extLst>
      <p:ext uri="{BB962C8B-B14F-4D97-AF65-F5344CB8AC3E}">
        <p14:creationId xmlns:p14="http://schemas.microsoft.com/office/powerpoint/2010/main" val="31187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1"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32" grpId="0" build="p">
        <p:tmplLst>
          <p:tmpl lvl="1">
            <p:tnLst>
              <p:par>
                <p:cTn presetID="1" presetClass="entr" presetSubtype="0" fill="hold" nodeType="click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A9D8B14E-E5F5-4BA9-9544-0E43EE23F623}" type="slidenum">
              <a:rPr lang="en-US" altLang="en-US"/>
              <a:pPr>
                <a:defRPr/>
              </a:pPr>
              <a:t>‹#›</a:t>
            </a:fld>
            <a:endParaRPr lang="en-US" altLang="en-US" dirty="0"/>
          </a:p>
        </p:txBody>
      </p:sp>
    </p:spTree>
    <p:extLst>
      <p:ext uri="{BB962C8B-B14F-4D97-AF65-F5344CB8AC3E}">
        <p14:creationId xmlns:p14="http://schemas.microsoft.com/office/powerpoint/2010/main" val="3878226489"/>
      </p:ext>
    </p:extLst>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75" r:id="rId10"/>
    <p:sldLayoutId id="2147484934" r:id="rId11"/>
    <p:sldLayoutId id="2147484935" r:id="rId12"/>
    <p:sldLayoutId id="2147484936" r:id="rId13"/>
    <p:sldLayoutId id="2147484937" r:id="rId14"/>
    <p:sldLayoutId id="2147484938" r:id="rId15"/>
    <p:sldLayoutId id="2147484939" r:id="rId16"/>
    <p:sldLayoutId id="2147484940" r:id="rId17"/>
    <p:sldLayoutId id="2147484941" r:id="rId18"/>
    <p:sldLayoutId id="2147484942" r:id="rId19"/>
    <p:sldLayoutId id="2147484943" r:id="rId20"/>
    <p:sldLayoutId id="2147484944" r:id="rId21"/>
    <p:sldLayoutId id="2147484945" r:id="rId22"/>
    <p:sldLayoutId id="2147484946" r:id="rId23"/>
    <p:sldLayoutId id="2147484971" r:id="rId24"/>
    <p:sldLayoutId id="2147484972" r:id="rId25"/>
    <p:sldLayoutId id="2147484973" r:id="rId26"/>
    <p:sldLayoutId id="2147484974" r:id="rId2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A9D8B14E-E5F5-4BA9-9544-0E43EE23F623}" type="slidenum">
              <a:rPr lang="en-US" altLang="en-US"/>
              <a:pPr>
                <a:defRPr/>
              </a:pPr>
              <a:t>‹#›</a:t>
            </a:fld>
            <a:endParaRPr lang="en-US" altLang="en-US" dirty="0"/>
          </a:p>
        </p:txBody>
      </p:sp>
    </p:spTree>
    <p:extLst>
      <p:ext uri="{BB962C8B-B14F-4D97-AF65-F5344CB8AC3E}">
        <p14:creationId xmlns:p14="http://schemas.microsoft.com/office/powerpoint/2010/main" val="3998449181"/>
      </p:ext>
    </p:extLst>
  </p:cSld>
  <p:clrMap bg1="lt1" tx1="dk1" bg2="lt2" tx2="dk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 id="2147484959" r:id="rId12"/>
    <p:sldLayoutId id="2147484960" r:id="rId13"/>
    <p:sldLayoutId id="2147484961" r:id="rId14"/>
    <p:sldLayoutId id="2147484962" r:id="rId15"/>
    <p:sldLayoutId id="2147484963" r:id="rId16"/>
    <p:sldLayoutId id="2147484964" r:id="rId17"/>
    <p:sldLayoutId id="2147484965" r:id="rId18"/>
    <p:sldLayoutId id="2147484966" r:id="rId19"/>
    <p:sldLayoutId id="2147484967" r:id="rId20"/>
    <p:sldLayoutId id="2147484968" r:id="rId21"/>
    <p:sldLayoutId id="2147484969" r:id="rId22"/>
    <p:sldLayoutId id="2147484970" r:id="rId23"/>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Chapter 1 - </a:t>
            </a:r>
            <a:r>
              <a:rPr lang="en-IN" dirty="0" smtClean="0"/>
              <a:t>Business </a:t>
            </a:r>
            <a:r>
              <a:rPr lang="en-IN" dirty="0"/>
              <a:t>Now: Change Is the Only Constant</a:t>
            </a:r>
            <a:br>
              <a:rPr lang="en-IN" dirty="0"/>
            </a:br>
            <a:endParaRPr lang="en-IN" dirty="0"/>
          </a:p>
        </p:txBody>
      </p:sp>
      <p:sp>
        <p:nvSpPr>
          <p:cNvPr id="2" name="Footer Placeholder 1"/>
          <p:cNvSpPr>
            <a:spLocks noGrp="1"/>
          </p:cNvSpPr>
          <p:nvPr>
            <p:ph type="ftr" sz="quarter" idx="10"/>
          </p:nvPr>
        </p:nvSpPr>
        <p:spPr/>
        <p:txBody>
          <a:bodyPr/>
          <a:lstStyle/>
          <a:p>
            <a:pPr>
              <a:defRPr/>
            </a:pPr>
            <a:r>
              <a:rPr lang="en-US" dirty="0"/>
              <a:t>Copyright ©</a:t>
            </a:r>
            <a:r>
              <a:rPr lang="en-US" dirty="0" smtClean="0"/>
              <a:t>2019 </a:t>
            </a:r>
            <a:r>
              <a:rPr lang="en-US" dirty="0"/>
              <a:t>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4020875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1.1 </a:t>
            </a:r>
            <a:r>
              <a:rPr lang="en-US" dirty="0" smtClean="0"/>
              <a:t>       The Business Environment</a:t>
            </a:r>
            <a:endParaRPr lang="en-IN" dirty="0"/>
          </a:p>
        </p:txBody>
      </p:sp>
      <p:pic>
        <p:nvPicPr>
          <p:cNvPr id="3" name="Picture 2" descr="This image illustrates the five dimensions of the business environment. There are five arrows pointing toward the center, where the text reads business. Starting from a clockwise direction, the first arrow reads social environment, global environment, technological environment, competitive environment, and economic environment. The content at the bottom of the exhibit reads each dimension of the business environment affects both individual businesses and the economy in general.&#10;" title="Exhibit 1.1 - The Business Environ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387" y="1576383"/>
            <a:ext cx="4562757" cy="4745770"/>
          </a:xfrm>
          <a:prstGeom prst="rect">
            <a:avLst/>
          </a:prstGeom>
        </p:spPr>
      </p:pic>
      <p:sp>
        <p:nvSpPr>
          <p:cNvPr id="5" name="TextBox 4"/>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5</a:t>
            </a:r>
            <a:endParaRPr lang="en-IN" sz="2000" dirty="0">
              <a:solidFill>
                <a:schemeClr val="tx2"/>
              </a:solidFill>
              <a:latin typeface="Folio Std Medium"/>
            </a:endParaRPr>
          </a:p>
        </p:txBody>
      </p:sp>
    </p:spTree>
    <p:extLst>
      <p:ext uri="{BB962C8B-B14F-4D97-AF65-F5344CB8AC3E}">
        <p14:creationId xmlns:p14="http://schemas.microsoft.com/office/powerpoint/2010/main" val="2041283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IN" altLang="en-US" dirty="0" smtClean="0"/>
              <a:t>Economic Environment</a:t>
            </a:r>
            <a:endParaRPr lang="en-US" altLang="en-US" dirty="0" smtClean="0"/>
          </a:p>
        </p:txBody>
      </p:sp>
      <p:sp>
        <p:nvSpPr>
          <p:cNvPr id="29699" name="Content Placeholder 2"/>
          <p:cNvSpPr>
            <a:spLocks noGrp="1"/>
          </p:cNvSpPr>
          <p:nvPr>
            <p:ph idx="1"/>
          </p:nvPr>
        </p:nvSpPr>
        <p:spPr/>
        <p:txBody>
          <a:bodyPr/>
          <a:lstStyle/>
          <a:p>
            <a:r>
              <a:rPr lang="en-IN" altLang="en-US" dirty="0" smtClean="0"/>
              <a:t>Governments take active steps to reduce the risks of business</a:t>
            </a:r>
            <a:r>
              <a:rPr lang="en-US" altLang="en-US" dirty="0"/>
              <a:t>, to stabilize the economy, and to induce growth</a:t>
            </a:r>
            <a:endParaRPr lang="en-IN" altLang="en-US" dirty="0" smtClean="0"/>
          </a:p>
          <a:p>
            <a:r>
              <a:rPr lang="en-IN" altLang="en-US" dirty="0" smtClean="0"/>
              <a:t>Affected by corruption and ethical lapses, such as shady accounting </a:t>
            </a:r>
          </a:p>
        </p:txBody>
      </p:sp>
      <p:sp>
        <p:nvSpPr>
          <p:cNvPr id="7" name="TextBox 6"/>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Competitive Environment</a:t>
            </a:r>
            <a:endParaRPr lang="en-US" dirty="0"/>
          </a:p>
        </p:txBody>
      </p:sp>
      <p:sp>
        <p:nvSpPr>
          <p:cNvPr id="3" name="Content Placeholder 2"/>
          <p:cNvSpPr>
            <a:spLocks noGrp="1"/>
          </p:cNvSpPr>
          <p:nvPr>
            <p:ph idx="1"/>
          </p:nvPr>
        </p:nvSpPr>
        <p:spPr/>
        <p:txBody>
          <a:bodyPr/>
          <a:lstStyle/>
          <a:p>
            <a:r>
              <a:rPr lang="en-IN" altLang="en-US" dirty="0"/>
              <a:t>Companies develop long-term, mutually beneficial relationships with customers</a:t>
            </a:r>
          </a:p>
          <a:p>
            <a:r>
              <a:rPr lang="en-IN" altLang="en-US" dirty="0"/>
              <a:t>Speed-to-market provides competitive advantage</a:t>
            </a:r>
          </a:p>
          <a:p>
            <a:pPr lvl="1"/>
            <a:r>
              <a:rPr lang="en-IN" altLang="en-US" b="1" dirty="0"/>
              <a:t>Speed-to-market</a:t>
            </a:r>
            <a:r>
              <a:rPr lang="en-IN" altLang="en-US" dirty="0"/>
              <a:t>: Rate at which a new product moves from conception to commercialization</a:t>
            </a:r>
          </a:p>
          <a:p>
            <a:endParaRPr lang="en-US" dirty="0"/>
          </a:p>
        </p:txBody>
      </p:sp>
      <p:sp>
        <p:nvSpPr>
          <p:cNvPr id="4" name="TextBox 3"/>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5</a:t>
            </a:r>
          </a:p>
        </p:txBody>
      </p:sp>
    </p:spTree>
    <p:extLst>
      <p:ext uri="{BB962C8B-B14F-4D97-AF65-F5344CB8AC3E}">
        <p14:creationId xmlns:p14="http://schemas.microsoft.com/office/powerpoint/2010/main" val="39742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altLang="en-US" dirty="0"/>
              <a:t>Workforce Advantage and Technological Environment </a:t>
            </a:r>
            <a:endParaRPr lang="en-US" dirty="0"/>
          </a:p>
        </p:txBody>
      </p:sp>
      <p:sp>
        <p:nvSpPr>
          <p:cNvPr id="3" name="Content Placeholder 2"/>
          <p:cNvSpPr>
            <a:spLocks noGrp="1"/>
          </p:cNvSpPr>
          <p:nvPr>
            <p:ph idx="1"/>
          </p:nvPr>
        </p:nvSpPr>
        <p:spPr/>
        <p:txBody>
          <a:bodyPr/>
          <a:lstStyle/>
          <a:p>
            <a:r>
              <a:rPr lang="en-IN" altLang="en-US" dirty="0"/>
              <a:t>Workforce advantage </a:t>
            </a:r>
          </a:p>
          <a:p>
            <a:pPr lvl="1"/>
            <a:r>
              <a:rPr lang="en-IN" altLang="en-US" dirty="0"/>
              <a:t>Finding and holding the best talent contributes to a firm’s competitive edge</a:t>
            </a:r>
          </a:p>
          <a:p>
            <a:r>
              <a:rPr lang="en-IN" altLang="en-US" dirty="0"/>
              <a:t>Technological environment - Impact of </a:t>
            </a:r>
            <a:r>
              <a:rPr lang="en-IN" altLang="en-US" dirty="0" smtClean="0"/>
              <a:t>digital technology </a:t>
            </a:r>
            <a:r>
              <a:rPr lang="en-IN" altLang="en-US" dirty="0"/>
              <a:t>has transformed businesses</a:t>
            </a:r>
          </a:p>
          <a:p>
            <a:pPr lvl="1"/>
            <a:r>
              <a:rPr lang="en-IN" altLang="en-US" b="1" dirty="0"/>
              <a:t>Business technology</a:t>
            </a:r>
            <a:r>
              <a:rPr lang="en-IN" altLang="en-US" dirty="0"/>
              <a:t>: Tools used by businesses to become efficient and </a:t>
            </a:r>
            <a:r>
              <a:rPr lang="en-IN" altLang="en-US" dirty="0" smtClean="0"/>
              <a:t>effective, such as </a:t>
            </a:r>
            <a:r>
              <a:rPr lang="en-IN" altLang="en-US" b="1" dirty="0" smtClean="0"/>
              <a:t>e-commerce</a:t>
            </a:r>
            <a:endParaRPr lang="en-IN" altLang="en-US" b="1" dirty="0"/>
          </a:p>
          <a:p>
            <a:endParaRPr lang="en-US" dirty="0"/>
          </a:p>
        </p:txBody>
      </p:sp>
      <p:sp>
        <p:nvSpPr>
          <p:cNvPr id="4" name="TextBox 3"/>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5</a:t>
            </a:r>
          </a:p>
        </p:txBody>
      </p:sp>
    </p:spTree>
    <p:extLst>
      <p:ext uri="{BB962C8B-B14F-4D97-AF65-F5344CB8AC3E}">
        <p14:creationId xmlns:p14="http://schemas.microsoft.com/office/powerpoint/2010/main" val="196669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IN" altLang="en-US" smtClean="0"/>
              <a:t>Social Environment </a:t>
            </a:r>
            <a:endParaRPr lang="en-US" altLang="en-US" dirty="0" smtClean="0"/>
          </a:p>
        </p:txBody>
      </p:sp>
      <p:sp>
        <p:nvSpPr>
          <p:cNvPr id="32771" name="Content Placeholder 2"/>
          <p:cNvSpPr>
            <a:spLocks noGrp="1"/>
          </p:cNvSpPr>
          <p:nvPr>
            <p:ph idx="1"/>
          </p:nvPr>
        </p:nvSpPr>
        <p:spPr/>
        <p:txBody>
          <a:bodyPr/>
          <a:lstStyle/>
          <a:p>
            <a:r>
              <a:rPr lang="en-IN" altLang="en-US" dirty="0" smtClean="0"/>
              <a:t>Embodies the values, attitudes, customs, and beliefs </a:t>
            </a:r>
            <a:r>
              <a:rPr lang="en-IN" dirty="0" smtClean="0"/>
              <a:t>shared </a:t>
            </a:r>
            <a:r>
              <a:rPr lang="en-IN" dirty="0"/>
              <a:t>by groups of </a:t>
            </a:r>
            <a:r>
              <a:rPr lang="en-IN" dirty="0" smtClean="0"/>
              <a:t>people</a:t>
            </a:r>
            <a:endParaRPr lang="en-IN" altLang="en-US" dirty="0" smtClean="0"/>
          </a:p>
          <a:p>
            <a:pPr lvl="1"/>
            <a:r>
              <a:rPr lang="en-IN" altLang="en-US" b="1" dirty="0" smtClean="0"/>
              <a:t>Demographics</a:t>
            </a:r>
            <a:r>
              <a:rPr lang="en-IN" altLang="en-US" dirty="0" smtClean="0"/>
              <a:t>: </a:t>
            </a:r>
            <a:r>
              <a:rPr lang="en-IN" dirty="0" smtClean="0"/>
              <a:t>Measurable characteristics of a population</a:t>
            </a:r>
            <a:r>
              <a:rPr lang="en-IN" altLang="en-US" dirty="0" smtClean="0"/>
              <a:t> </a:t>
            </a:r>
          </a:p>
          <a:p>
            <a:r>
              <a:rPr lang="en-IN" altLang="en-US" dirty="0" smtClean="0"/>
              <a:t>Social trends</a:t>
            </a:r>
          </a:p>
          <a:p>
            <a:pPr lvl="1"/>
            <a:r>
              <a:rPr lang="en-IN" altLang="en-US" dirty="0" smtClean="0"/>
              <a:t>Diversity</a:t>
            </a:r>
          </a:p>
          <a:p>
            <a:pPr lvl="1"/>
            <a:r>
              <a:rPr lang="en-IN" altLang="en-US" dirty="0" smtClean="0"/>
              <a:t>Aging population</a:t>
            </a:r>
          </a:p>
          <a:p>
            <a:pPr lvl="1"/>
            <a:r>
              <a:rPr lang="en-IN" altLang="en-US" dirty="0" smtClean="0"/>
              <a:t>Rising worker expectations</a:t>
            </a:r>
          </a:p>
          <a:p>
            <a:pPr lvl="1"/>
            <a:r>
              <a:rPr lang="en-IN" altLang="en-US" dirty="0" smtClean="0"/>
              <a:t>Ethics and social responsibility</a:t>
            </a:r>
          </a:p>
        </p:txBody>
      </p:sp>
      <p:sp>
        <p:nvSpPr>
          <p:cNvPr id="6" name="TextBox 5"/>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IN" altLang="en-US" dirty="0" smtClean="0"/>
              <a:t>Global Environment</a:t>
            </a:r>
          </a:p>
        </p:txBody>
      </p:sp>
      <p:sp>
        <p:nvSpPr>
          <p:cNvPr id="33795" name="Content Placeholder 2"/>
          <p:cNvSpPr>
            <a:spLocks noGrp="1"/>
          </p:cNvSpPr>
          <p:nvPr>
            <p:ph idx="1"/>
          </p:nvPr>
        </p:nvSpPr>
        <p:spPr/>
        <p:txBody>
          <a:bodyPr/>
          <a:lstStyle/>
          <a:p>
            <a:r>
              <a:rPr lang="en-IN" altLang="en-US" dirty="0" smtClean="0"/>
              <a:t>Technology and free trade have blurred lines between individual economies in the world </a:t>
            </a:r>
          </a:p>
          <a:p>
            <a:pPr lvl="1"/>
            <a:r>
              <a:rPr lang="en-IN" altLang="en-US" dirty="0" smtClean="0"/>
              <a:t>Migration </a:t>
            </a:r>
            <a:r>
              <a:rPr lang="en-IN" altLang="en-US" dirty="0"/>
              <a:t>of jobs relates closely to the </a:t>
            </a:r>
            <a:r>
              <a:rPr lang="en-IN" altLang="en-US" dirty="0" smtClean="0"/>
              <a:t>global movement </a:t>
            </a:r>
            <a:r>
              <a:rPr lang="en-IN" altLang="en-US" dirty="0"/>
              <a:t>toward </a:t>
            </a:r>
            <a:r>
              <a:rPr lang="en-IN" altLang="en-US" b="1" dirty="0"/>
              <a:t>free </a:t>
            </a:r>
            <a:r>
              <a:rPr lang="en-IN" altLang="en-US" b="1" dirty="0" smtClean="0"/>
              <a:t>trade</a:t>
            </a:r>
          </a:p>
        </p:txBody>
      </p:sp>
      <p:sp>
        <p:nvSpPr>
          <p:cNvPr id="8" name="TextBox 7"/>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smtClean="0"/>
              <a:t>Global Environment </a:t>
            </a:r>
            <a:r>
              <a:rPr lang="en-IN" altLang="en-US" sz="2000" b="0" dirty="0" smtClean="0"/>
              <a:t>(continued)</a:t>
            </a:r>
            <a:endParaRPr lang="en-US" sz="2000" b="0" dirty="0"/>
          </a:p>
        </p:txBody>
      </p:sp>
      <p:sp>
        <p:nvSpPr>
          <p:cNvPr id="3" name="Content Placeholder 2"/>
          <p:cNvSpPr>
            <a:spLocks noGrp="1"/>
          </p:cNvSpPr>
          <p:nvPr>
            <p:ph idx="1"/>
          </p:nvPr>
        </p:nvSpPr>
        <p:spPr/>
        <p:txBody>
          <a:bodyPr/>
          <a:lstStyle/>
          <a:p>
            <a:pPr lvl="1"/>
            <a:r>
              <a:rPr lang="en-IN" altLang="en-US" b="1" dirty="0"/>
              <a:t>General Agreement on Tariffs and Trade (GATT)</a:t>
            </a:r>
            <a:r>
              <a:rPr lang="en-IN" altLang="en-US" dirty="0"/>
              <a:t>: International trade agreement that has taken bold steps to lower tariffs and promote free trade worldwide</a:t>
            </a:r>
          </a:p>
          <a:p>
            <a:r>
              <a:rPr lang="en-IN" dirty="0"/>
              <a:t>War, terrorism, disease, and natural disasters have taken </a:t>
            </a:r>
            <a:r>
              <a:rPr lang="en-IN" dirty="0" smtClean="0"/>
              <a:t>an </a:t>
            </a:r>
            <a:r>
              <a:rPr lang="en-IN" dirty="0"/>
              <a:t>economic toll globally</a:t>
            </a:r>
          </a:p>
          <a:p>
            <a:endParaRPr lang="en-US" dirty="0"/>
          </a:p>
        </p:txBody>
      </p:sp>
      <p:sp>
        <p:nvSpPr>
          <p:cNvPr id="5" name="TextBox 4"/>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5</a:t>
            </a:r>
          </a:p>
        </p:txBody>
      </p:sp>
    </p:spTree>
    <p:extLst>
      <p:ext uri="{BB962C8B-B14F-4D97-AF65-F5344CB8AC3E}">
        <p14:creationId xmlns:p14="http://schemas.microsoft.com/office/powerpoint/2010/main" val="3015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IN" altLang="en-US" smtClean="0"/>
              <a:t>Business and Individual Career Choices</a:t>
            </a:r>
            <a:endParaRPr lang="en-US" altLang="en-US" dirty="0" smtClean="0"/>
          </a:p>
        </p:txBody>
      </p:sp>
      <p:sp>
        <p:nvSpPr>
          <p:cNvPr id="34819" name="Content Placeholder 2"/>
          <p:cNvSpPr>
            <a:spLocks noGrp="1"/>
          </p:cNvSpPr>
          <p:nvPr>
            <p:ph idx="1"/>
          </p:nvPr>
        </p:nvSpPr>
        <p:spPr/>
        <p:txBody>
          <a:bodyPr/>
          <a:lstStyle/>
          <a:p>
            <a:r>
              <a:rPr lang="en-IN" altLang="en-US" dirty="0" smtClean="0"/>
              <a:t>Following one's passion </a:t>
            </a:r>
            <a:r>
              <a:rPr lang="en-IN" dirty="0" smtClean="0"/>
              <a:t>boosts the chances of both financial and personal success</a:t>
            </a:r>
            <a:endParaRPr lang="en-IN" altLang="en-US" dirty="0" smtClean="0"/>
          </a:p>
          <a:p>
            <a:pPr lvl="1"/>
            <a:r>
              <a:rPr lang="en-IN" altLang="en-US" dirty="0" smtClean="0"/>
              <a:t>Financial success is influenced by the economy and by one’s business skills</a:t>
            </a:r>
          </a:p>
          <a:p>
            <a:pPr lvl="1"/>
            <a:r>
              <a:rPr lang="en-IN" altLang="en-US" dirty="0" smtClean="0"/>
              <a:t>The right career choice should be made on the basis of what one loves to do</a:t>
            </a:r>
          </a:p>
        </p:txBody>
      </p:sp>
      <p:sp>
        <p:nvSpPr>
          <p:cNvPr id="7" name="TextBox 6"/>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6</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altLang="en-US" dirty="0">
                <a:latin typeface="Franklin Gothic Medium" panose="020B0603020102020204" pitchFamily="34" charset="0"/>
                <a:ea typeface="Franklin Gothic Medium" panose="020B0603020102020204" pitchFamily="34" charset="0"/>
                <a:cs typeface="Franklin Gothic Medium" panose="020B0603020102020204" pitchFamily="34" charset="0"/>
              </a:rPr>
              <a:t>Key </a:t>
            </a:r>
            <a:r>
              <a:rPr lang="en-IN"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rPr>
              <a:t>Terms</a:t>
            </a:r>
            <a:endParaRPr lang="en-IN" dirty="0"/>
          </a:p>
        </p:txBody>
      </p:sp>
      <p:sp>
        <p:nvSpPr>
          <p:cNvPr id="37890" name="Content Placeholder 4"/>
          <p:cNvSpPr>
            <a:spLocks noGrp="1"/>
          </p:cNvSpPr>
          <p:nvPr>
            <p:ph idx="1"/>
          </p:nvPr>
        </p:nvSpPr>
        <p:spPr/>
        <p:txBody>
          <a:bodyPr/>
          <a:lstStyle/>
          <a:p>
            <a:r>
              <a:rPr lang="en-US" altLang="en-US" b="0" dirty="0" smtClean="0"/>
              <a:t>Value</a:t>
            </a:r>
          </a:p>
          <a:p>
            <a:r>
              <a:rPr lang="en-US" altLang="en-US" b="0" dirty="0" smtClean="0"/>
              <a:t>Business</a:t>
            </a:r>
          </a:p>
          <a:p>
            <a:r>
              <a:rPr lang="en-US" altLang="en-US" b="0" dirty="0" smtClean="0"/>
              <a:t>Profit</a:t>
            </a:r>
          </a:p>
          <a:p>
            <a:r>
              <a:rPr lang="en-US" altLang="en-US" b="0" dirty="0" smtClean="0"/>
              <a:t>Loss</a:t>
            </a:r>
          </a:p>
          <a:p>
            <a:r>
              <a:rPr lang="en-US" altLang="en-US" b="0" dirty="0" smtClean="0"/>
              <a:t>Entrepreneurs</a:t>
            </a:r>
          </a:p>
          <a:p>
            <a:r>
              <a:rPr lang="en-US" altLang="en-US" b="0" dirty="0" smtClean="0"/>
              <a:t>Standard of living</a:t>
            </a:r>
          </a:p>
          <a:p>
            <a:r>
              <a:rPr lang="en-US" altLang="en-US" b="0" dirty="0" smtClean="0"/>
              <a:t>Quality of life</a:t>
            </a:r>
          </a:p>
          <a:p>
            <a:r>
              <a:rPr lang="en-US" altLang="en-US" b="0" dirty="0" smtClean="0"/>
              <a:t>Nonprofits</a:t>
            </a:r>
          </a:p>
          <a:p>
            <a:r>
              <a:rPr lang="en-US" altLang="en-US" b="0" dirty="0" smtClean="0"/>
              <a:t>Factors of production</a:t>
            </a:r>
          </a:p>
        </p:txBody>
      </p:sp>
      <p:sp>
        <p:nvSpPr>
          <p:cNvPr id="37891" name="Content Placeholder 5"/>
          <p:cNvSpPr>
            <a:spLocks noGrp="1"/>
          </p:cNvSpPr>
          <p:nvPr>
            <p:ph idx="11"/>
          </p:nvPr>
        </p:nvSpPr>
        <p:spPr/>
        <p:txBody>
          <a:bodyPr/>
          <a:lstStyle/>
          <a:p>
            <a:r>
              <a:rPr lang="en-US" altLang="en-US" b="0" dirty="0" smtClean="0"/>
              <a:t>Business environment</a:t>
            </a:r>
          </a:p>
          <a:p>
            <a:r>
              <a:rPr lang="en-US" altLang="en-US" b="0" dirty="0" smtClean="0"/>
              <a:t>Speed-to-market</a:t>
            </a:r>
          </a:p>
          <a:p>
            <a:r>
              <a:rPr lang="en-US" altLang="en-US" b="0" dirty="0" smtClean="0"/>
              <a:t>Business technology</a:t>
            </a:r>
          </a:p>
          <a:p>
            <a:r>
              <a:rPr lang="en-US" altLang="en-US" b="0" dirty="0" smtClean="0"/>
              <a:t>World Wide Web</a:t>
            </a:r>
          </a:p>
          <a:p>
            <a:r>
              <a:rPr lang="en-US" altLang="en-US" b="0" dirty="0" smtClean="0"/>
              <a:t>E-commerce</a:t>
            </a:r>
          </a:p>
          <a:p>
            <a:r>
              <a:rPr lang="en-US" altLang="en-US" b="0" dirty="0" smtClean="0"/>
              <a:t>Demographics</a:t>
            </a:r>
          </a:p>
          <a:p>
            <a:r>
              <a:rPr lang="en-US" altLang="en-US" b="0" dirty="0" smtClean="0"/>
              <a:t>Free trade</a:t>
            </a:r>
          </a:p>
          <a:p>
            <a:r>
              <a:rPr lang="en-US" altLang="en-US" b="0" dirty="0" smtClean="0"/>
              <a:t>General Agreement on Tariffs and Trade (GATT)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Summary</a:t>
            </a:r>
            <a:endParaRPr lang="en-IN" dirty="0"/>
          </a:p>
        </p:txBody>
      </p:sp>
      <p:sp>
        <p:nvSpPr>
          <p:cNvPr id="35842" name="Content Placeholder 2"/>
          <p:cNvSpPr>
            <a:spLocks noGrp="1"/>
          </p:cNvSpPr>
          <p:nvPr>
            <p:ph idx="1"/>
          </p:nvPr>
        </p:nvSpPr>
        <p:spPr/>
        <p:txBody>
          <a:bodyPr/>
          <a:lstStyle/>
          <a:p>
            <a:r>
              <a:rPr lang="en-US" altLang="en-US" dirty="0" smtClean="0"/>
              <a:t>Business improves people’s standard of living and increases the quality of life</a:t>
            </a:r>
          </a:p>
          <a:p>
            <a:r>
              <a:rPr lang="en-US" altLang="en-US" dirty="0" smtClean="0"/>
              <a:t>Modern business has evolved through different eras from </a:t>
            </a:r>
            <a:r>
              <a:rPr lang="en-US" altLang="en-US" dirty="0"/>
              <a:t>t</a:t>
            </a:r>
            <a:r>
              <a:rPr lang="en-US" altLang="en-US" dirty="0" smtClean="0"/>
              <a:t>he Industrial Revolution to the relationship era today</a:t>
            </a:r>
          </a:p>
          <a:p>
            <a:r>
              <a:rPr lang="en-US" altLang="en-US" dirty="0" smtClean="0"/>
              <a:t>Nonprofit organizations work along with businesses to improve the quality of life in society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Learning Outcomes</a:t>
            </a:r>
            <a:endParaRPr lang="en-IN" dirty="0"/>
          </a:p>
        </p:txBody>
      </p:sp>
      <p:sp>
        <p:nvSpPr>
          <p:cNvPr id="18434" name="Content Placeholder 2"/>
          <p:cNvSpPr>
            <a:spLocks noGrp="1"/>
          </p:cNvSpPr>
          <p:nvPr>
            <p:ph idx="1"/>
          </p:nvPr>
        </p:nvSpPr>
        <p:spPr/>
        <p:txBody>
          <a:bodyPr>
            <a:noAutofit/>
          </a:bodyPr>
          <a:lstStyle/>
          <a:p>
            <a:r>
              <a:rPr lang="en-IN" altLang="en-US" dirty="0" smtClean="0"/>
              <a:t>Define business and discuss the role of business in the economy</a:t>
            </a:r>
          </a:p>
          <a:p>
            <a:r>
              <a:rPr lang="en-US" altLang="en-US" dirty="0" smtClean="0"/>
              <a:t>Explain the evolution of modern business</a:t>
            </a:r>
          </a:p>
          <a:p>
            <a:r>
              <a:rPr lang="en-US" altLang="en-US" dirty="0" smtClean="0"/>
              <a:t>Discuss the role of nonprofit organizations in the economy</a:t>
            </a:r>
          </a:p>
          <a:p>
            <a:r>
              <a:rPr lang="en-IN" altLang="en-US" dirty="0" smtClean="0"/>
              <a:t>Outline the core factors of production and how they affect the economy</a:t>
            </a:r>
          </a:p>
          <a:p>
            <a:r>
              <a:rPr lang="en-IN" altLang="en-US" dirty="0" smtClean="0"/>
              <a:t>Describe today’s business environment and discuss each key dimension</a:t>
            </a:r>
          </a:p>
          <a:p>
            <a:r>
              <a:rPr lang="en-IN" altLang="en-US" dirty="0" smtClean="0"/>
              <a:t>Explain how current business trends might affect your career choices</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Summary (continued)</a:t>
            </a:r>
            <a:endParaRPr lang="en-IN" dirty="0"/>
          </a:p>
        </p:txBody>
      </p:sp>
      <p:sp>
        <p:nvSpPr>
          <p:cNvPr id="36866" name="Content Placeholder 1"/>
          <p:cNvSpPr>
            <a:spLocks noGrp="1"/>
          </p:cNvSpPr>
          <p:nvPr>
            <p:ph idx="1"/>
          </p:nvPr>
        </p:nvSpPr>
        <p:spPr/>
        <p:txBody>
          <a:bodyPr/>
          <a:lstStyle/>
          <a:p>
            <a:r>
              <a:rPr lang="en-IN" altLang="en-US" dirty="0" smtClean="0"/>
              <a:t>Businesses rely on the </a:t>
            </a:r>
            <a:r>
              <a:rPr lang="en-IN" altLang="en-US" dirty="0"/>
              <a:t>factors </a:t>
            </a:r>
            <a:r>
              <a:rPr lang="en-IN" altLang="en-US" dirty="0" smtClean="0"/>
              <a:t>of production</a:t>
            </a:r>
            <a:r>
              <a:rPr lang="en-IN" altLang="en-US" dirty="0"/>
              <a:t> </a:t>
            </a:r>
            <a:r>
              <a:rPr lang="en-IN" altLang="en-US" dirty="0" smtClean="0"/>
              <a:t>to achieve their objectives</a:t>
            </a:r>
          </a:p>
          <a:p>
            <a:r>
              <a:rPr lang="en-IN" altLang="en-US" dirty="0" smtClean="0"/>
              <a:t>Business environment, which includes its five dimensions, can </a:t>
            </a:r>
            <a:r>
              <a:rPr lang="en-IN" altLang="en-US" dirty="0"/>
              <a:t>make a</a:t>
            </a:r>
            <a:r>
              <a:rPr lang="en-IN" altLang="en-US" dirty="0" smtClean="0"/>
              <a:t> </a:t>
            </a:r>
            <a:r>
              <a:rPr lang="en-IN" altLang="en-US" dirty="0"/>
              <a:t>critical difference </a:t>
            </a:r>
            <a:r>
              <a:rPr lang="en-IN" altLang="en-US" dirty="0" smtClean="0"/>
              <a:t>in whether </a:t>
            </a:r>
            <a:r>
              <a:rPr lang="en-IN" altLang="en-US" dirty="0"/>
              <a:t>an overall economy thrives or </a:t>
            </a:r>
            <a:r>
              <a:rPr lang="en-IN" altLang="en-US" dirty="0" smtClean="0"/>
              <a:t>disintegrates</a:t>
            </a:r>
          </a:p>
          <a:p>
            <a:r>
              <a:rPr lang="en-US" altLang="en-US" dirty="0" smtClean="0"/>
              <a:t>Career choices are affected by the broader economy and business skills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Chapter 1 - </a:t>
            </a:r>
            <a:r>
              <a:rPr lang="en-IN" dirty="0"/>
              <a:t>Business Now: Change Is the Only </a:t>
            </a:r>
            <a:r>
              <a:rPr lang="en-IN" dirty="0" smtClean="0"/>
              <a:t>Constant</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IN" altLang="en-US" dirty="0" smtClean="0"/>
              <a:t>Business Basics: Key Definitions</a:t>
            </a:r>
            <a:endParaRPr lang="en-US" altLang="en-US" dirty="0" smtClean="0"/>
          </a:p>
        </p:txBody>
      </p:sp>
      <p:sp>
        <p:nvSpPr>
          <p:cNvPr id="17411" name="Content Placeholder 2"/>
          <p:cNvSpPr>
            <a:spLocks noGrp="1"/>
          </p:cNvSpPr>
          <p:nvPr>
            <p:ph idx="1"/>
          </p:nvPr>
        </p:nvSpPr>
        <p:spPr/>
        <p:txBody>
          <a:bodyPr/>
          <a:lstStyle/>
          <a:p>
            <a:r>
              <a:rPr lang="en-IN" altLang="en-US" b="1" dirty="0" smtClean="0"/>
              <a:t>Business</a:t>
            </a:r>
            <a:r>
              <a:rPr lang="en-IN" altLang="en-US" dirty="0" smtClean="0"/>
              <a:t>: Any organization or activity that provides goods and services to earn a profit</a:t>
            </a:r>
          </a:p>
          <a:p>
            <a:pPr lvl="1"/>
            <a:r>
              <a:rPr lang="en-IN" altLang="en-US" b="1" dirty="0" smtClean="0"/>
              <a:t>Profit</a:t>
            </a:r>
            <a:r>
              <a:rPr lang="en-IN" altLang="en-US" dirty="0" smtClean="0"/>
              <a:t>: Money that a business earns in sales, </a:t>
            </a:r>
            <a:r>
              <a:rPr lang="en-US" dirty="0"/>
              <a:t>(or revenue</a:t>
            </a:r>
            <a:r>
              <a:rPr lang="en-US" dirty="0" smtClean="0"/>
              <a:t>), </a:t>
            </a:r>
            <a:r>
              <a:rPr lang="en-IN" altLang="en-US" dirty="0" smtClean="0"/>
              <a:t>minus expenses</a:t>
            </a:r>
          </a:p>
          <a:p>
            <a:pPr lvl="1"/>
            <a:r>
              <a:rPr lang="en-IN" altLang="en-US" b="1" dirty="0"/>
              <a:t>Loss</a:t>
            </a:r>
            <a:r>
              <a:rPr lang="en-IN" altLang="en-US" dirty="0"/>
              <a:t>: Occurs when a business incurs expenses that are greater than its </a:t>
            </a:r>
            <a:r>
              <a:rPr lang="en-IN" altLang="en-US" dirty="0" smtClean="0"/>
              <a:t>revenue</a:t>
            </a:r>
          </a:p>
          <a:p>
            <a:r>
              <a:rPr lang="en-IN" altLang="en-US" b="1" dirty="0"/>
              <a:t>Entrepreneurs</a:t>
            </a:r>
            <a:r>
              <a:rPr lang="en-IN" altLang="en-US" dirty="0"/>
              <a:t>: People who risk their time, money, and other </a:t>
            </a:r>
            <a:r>
              <a:rPr lang="en-IN" altLang="en-US" dirty="0" smtClean="0"/>
              <a:t>resources </a:t>
            </a:r>
            <a:r>
              <a:rPr lang="en-IN" altLang="en-US" dirty="0"/>
              <a:t>to start and manage a </a:t>
            </a:r>
            <a:r>
              <a:rPr lang="en-IN" altLang="en-US" dirty="0" smtClean="0"/>
              <a:t>business</a:t>
            </a:r>
            <a:endParaRPr lang="en-IN" altLang="en-US" dirty="0"/>
          </a:p>
          <a:p>
            <a:pPr lvl="1"/>
            <a:endParaRPr lang="en-IN" altLang="en-US" dirty="0" smtClean="0"/>
          </a:p>
        </p:txBody>
      </p:sp>
      <p:sp>
        <p:nvSpPr>
          <p:cNvPr id="5" name="TextBox 4"/>
          <p:cNvSpPr txBox="1"/>
          <p:nvPr/>
        </p:nvSpPr>
        <p:spPr>
          <a:xfrm>
            <a:off x="8001000" y="-76200"/>
            <a:ext cx="1143000" cy="400110"/>
          </a:xfrm>
          <a:prstGeom prst="rect">
            <a:avLst/>
          </a:prstGeom>
          <a:noFill/>
        </p:spPr>
        <p:txBody>
          <a:bodyPr wrap="square" rtlCol="0">
            <a:spAutoFit/>
          </a:bodyPr>
          <a:lstStyle/>
          <a:p>
            <a:pPr algn="r"/>
            <a:r>
              <a:rPr lang="en-IN" sz="2000" dirty="0" smtClean="0">
                <a:solidFill>
                  <a:schemeClr val="tx2"/>
                </a:solidFill>
                <a:latin typeface="Folio Std Medium"/>
              </a:rPr>
              <a:t>LO 1</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smtClean="0"/>
              <a:t>Business</a:t>
            </a:r>
            <a:endParaRPr lang="en-IN" dirty="0"/>
          </a:p>
        </p:txBody>
      </p:sp>
      <p:grpSp>
        <p:nvGrpSpPr>
          <p:cNvPr id="3" name="Group 2" descr="There is a curved line on the left side of the slide. Four circles are placed one below the other over this line. The circles do not contain any text. Each circle is attached to a rectangular box. Starting from the top, the content in the first box reads improves the standard of living of people and contributes to higher quality of life." title="Business"/>
          <p:cNvGrpSpPr/>
          <p:nvPr/>
        </p:nvGrpSpPr>
        <p:grpSpPr>
          <a:xfrm>
            <a:off x="-3785077" y="800419"/>
            <a:ext cx="12543628" cy="5692870"/>
            <a:chOff x="-3785077" y="800419"/>
            <a:chExt cx="12543628" cy="5692870"/>
          </a:xfrm>
        </p:grpSpPr>
        <p:sp>
          <p:nvSpPr>
            <p:cNvPr id="6" name="Block Arc 5"/>
            <p:cNvSpPr/>
            <p:nvPr/>
          </p:nvSpPr>
          <p:spPr>
            <a:xfrm>
              <a:off x="-3785077" y="800419"/>
              <a:ext cx="5692870" cy="5692870"/>
            </a:xfrm>
            <a:prstGeom prst="blockArc">
              <a:avLst>
                <a:gd name="adj1" fmla="val 18900000"/>
                <a:gd name="adj2" fmla="val 2700000"/>
                <a:gd name="adj3" fmla="val 379"/>
              </a:avLst>
            </a:prstGeom>
            <a:ln>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1581879" y="1955761"/>
              <a:ext cx="7176672" cy="845546"/>
            </a:xfrm>
            <a:custGeom>
              <a:avLst/>
              <a:gdLst>
                <a:gd name="connsiteX0" fmla="*/ 0 w 7176672"/>
                <a:gd name="connsiteY0" fmla="*/ 0 h 845546"/>
                <a:gd name="connsiteX1" fmla="*/ 7176672 w 7176672"/>
                <a:gd name="connsiteY1" fmla="*/ 0 h 845546"/>
                <a:gd name="connsiteX2" fmla="*/ 7176672 w 7176672"/>
                <a:gd name="connsiteY2" fmla="*/ 845546 h 845546"/>
                <a:gd name="connsiteX3" fmla="*/ 0 w 7176672"/>
                <a:gd name="connsiteY3" fmla="*/ 845546 h 845546"/>
                <a:gd name="connsiteX4" fmla="*/ 0 w 7176672"/>
                <a:gd name="connsiteY4" fmla="*/ 0 h 84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672" h="845546">
                  <a:moveTo>
                    <a:pt x="0" y="0"/>
                  </a:moveTo>
                  <a:lnTo>
                    <a:pt x="7176672" y="0"/>
                  </a:lnTo>
                  <a:lnTo>
                    <a:pt x="7176672" y="845546"/>
                  </a:lnTo>
                  <a:lnTo>
                    <a:pt x="0" y="845546"/>
                  </a:lnTo>
                  <a:lnTo>
                    <a:pt x="0" y="0"/>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152" tIns="63500" rIns="63500" bIns="63500" numCol="1" spcCol="1270" anchor="ctr" anchorCtr="0">
              <a:noAutofit/>
            </a:bodyPr>
            <a:lstStyle/>
            <a:p>
              <a:pPr lvl="0" algn="l" defTabSz="1111250" rtl="0">
                <a:lnSpc>
                  <a:spcPct val="90000"/>
                </a:lnSpc>
                <a:spcBef>
                  <a:spcPct val="0"/>
                </a:spcBef>
                <a:spcAft>
                  <a:spcPct val="35000"/>
                </a:spcAft>
              </a:pPr>
              <a:r>
                <a:rPr lang="en-IN" sz="2500" kern="1200" dirty="0" smtClean="0"/>
                <a:t>Improves the </a:t>
              </a:r>
              <a:r>
                <a:rPr lang="en-IN" sz="2500" b="1" kern="1200" dirty="0" smtClean="0"/>
                <a:t>standard of living </a:t>
              </a:r>
              <a:r>
                <a:rPr lang="en-IN" sz="2500" kern="1200" dirty="0" smtClean="0"/>
                <a:t>of people and contributes to higher </a:t>
              </a:r>
              <a:r>
                <a:rPr lang="en-IN" sz="2500" b="1" kern="1200" dirty="0" smtClean="0"/>
                <a:t>quality of life</a:t>
              </a:r>
              <a:endParaRPr lang="en-IN" sz="2500" kern="1200" dirty="0"/>
            </a:p>
          </p:txBody>
        </p:sp>
        <p:sp>
          <p:nvSpPr>
            <p:cNvPr id="8" name="Oval 7"/>
            <p:cNvSpPr/>
            <p:nvPr/>
          </p:nvSpPr>
          <p:spPr>
            <a:xfrm>
              <a:off x="1053412" y="1850067"/>
              <a:ext cx="1056932" cy="1056932"/>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4" name="Group 3" descr="The content in the second box reads provides the products and services that people need and jobs." title="Business"/>
          <p:cNvGrpSpPr/>
          <p:nvPr/>
        </p:nvGrpSpPr>
        <p:grpSpPr>
          <a:xfrm>
            <a:off x="1360768" y="3118387"/>
            <a:ext cx="7397783" cy="1056932"/>
            <a:chOff x="1360768" y="3118387"/>
            <a:chExt cx="7397783" cy="1056932"/>
          </a:xfrm>
        </p:grpSpPr>
        <p:sp>
          <p:nvSpPr>
            <p:cNvPr id="9" name="Freeform 8"/>
            <p:cNvSpPr/>
            <p:nvPr/>
          </p:nvSpPr>
          <p:spPr>
            <a:xfrm>
              <a:off x="1889235" y="3224080"/>
              <a:ext cx="6869316" cy="845546"/>
            </a:xfrm>
            <a:custGeom>
              <a:avLst/>
              <a:gdLst>
                <a:gd name="connsiteX0" fmla="*/ 0 w 6869316"/>
                <a:gd name="connsiteY0" fmla="*/ 0 h 845546"/>
                <a:gd name="connsiteX1" fmla="*/ 6869316 w 6869316"/>
                <a:gd name="connsiteY1" fmla="*/ 0 h 845546"/>
                <a:gd name="connsiteX2" fmla="*/ 6869316 w 6869316"/>
                <a:gd name="connsiteY2" fmla="*/ 845546 h 845546"/>
                <a:gd name="connsiteX3" fmla="*/ 0 w 6869316"/>
                <a:gd name="connsiteY3" fmla="*/ 845546 h 845546"/>
                <a:gd name="connsiteX4" fmla="*/ 0 w 6869316"/>
                <a:gd name="connsiteY4" fmla="*/ 0 h 84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316" h="845546">
                  <a:moveTo>
                    <a:pt x="0" y="0"/>
                  </a:moveTo>
                  <a:lnTo>
                    <a:pt x="6869316" y="0"/>
                  </a:lnTo>
                  <a:lnTo>
                    <a:pt x="6869316" y="845546"/>
                  </a:lnTo>
                  <a:lnTo>
                    <a:pt x="0" y="845546"/>
                  </a:lnTo>
                  <a:lnTo>
                    <a:pt x="0" y="0"/>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152" tIns="63500" rIns="63500" bIns="63500" numCol="1" spcCol="1270" anchor="ctr" anchorCtr="0">
              <a:noAutofit/>
            </a:bodyPr>
            <a:lstStyle/>
            <a:p>
              <a:pPr lvl="0" algn="l" defTabSz="1111250" rtl="0">
                <a:lnSpc>
                  <a:spcPct val="90000"/>
                </a:lnSpc>
                <a:spcBef>
                  <a:spcPct val="0"/>
                </a:spcBef>
                <a:spcAft>
                  <a:spcPct val="35000"/>
                </a:spcAft>
              </a:pPr>
              <a:r>
                <a:rPr lang="en-IN" sz="2500" kern="1200" dirty="0" smtClean="0"/>
                <a:t>Provides the products and services that people </a:t>
              </a:r>
              <a:r>
                <a:rPr lang="en-IN" sz="2500" dirty="0" smtClean="0"/>
                <a:t>need</a:t>
              </a:r>
              <a:r>
                <a:rPr lang="en-IN" sz="2500" kern="1200" dirty="0" smtClean="0"/>
                <a:t> and jobs</a:t>
              </a:r>
              <a:endParaRPr lang="en-IN" sz="2500" kern="1200" dirty="0"/>
            </a:p>
          </p:txBody>
        </p:sp>
        <p:sp>
          <p:nvSpPr>
            <p:cNvPr id="10" name="Oval 9"/>
            <p:cNvSpPr/>
            <p:nvPr/>
          </p:nvSpPr>
          <p:spPr>
            <a:xfrm>
              <a:off x="1360768" y="3118387"/>
              <a:ext cx="1056932" cy="1056932"/>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5" name="Group 4" descr="The content in the third box reads contributes to society through innovation. " title="Business"/>
          <p:cNvGrpSpPr/>
          <p:nvPr/>
        </p:nvGrpSpPr>
        <p:grpSpPr>
          <a:xfrm>
            <a:off x="1053412" y="4386706"/>
            <a:ext cx="7705139" cy="1056932"/>
            <a:chOff x="1053412" y="4386706"/>
            <a:chExt cx="7705139" cy="1056932"/>
          </a:xfrm>
        </p:grpSpPr>
        <p:sp>
          <p:nvSpPr>
            <p:cNvPr id="11" name="Freeform 10"/>
            <p:cNvSpPr/>
            <p:nvPr/>
          </p:nvSpPr>
          <p:spPr>
            <a:xfrm>
              <a:off x="1581879" y="4492399"/>
              <a:ext cx="7176672" cy="845546"/>
            </a:xfrm>
            <a:custGeom>
              <a:avLst/>
              <a:gdLst>
                <a:gd name="connsiteX0" fmla="*/ 0 w 7176672"/>
                <a:gd name="connsiteY0" fmla="*/ 0 h 845546"/>
                <a:gd name="connsiteX1" fmla="*/ 7176672 w 7176672"/>
                <a:gd name="connsiteY1" fmla="*/ 0 h 845546"/>
                <a:gd name="connsiteX2" fmla="*/ 7176672 w 7176672"/>
                <a:gd name="connsiteY2" fmla="*/ 845546 h 845546"/>
                <a:gd name="connsiteX3" fmla="*/ 0 w 7176672"/>
                <a:gd name="connsiteY3" fmla="*/ 845546 h 845546"/>
                <a:gd name="connsiteX4" fmla="*/ 0 w 7176672"/>
                <a:gd name="connsiteY4" fmla="*/ 0 h 84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672" h="845546">
                  <a:moveTo>
                    <a:pt x="0" y="0"/>
                  </a:moveTo>
                  <a:lnTo>
                    <a:pt x="7176672" y="0"/>
                  </a:lnTo>
                  <a:lnTo>
                    <a:pt x="7176672" y="845546"/>
                  </a:lnTo>
                  <a:lnTo>
                    <a:pt x="0" y="845546"/>
                  </a:lnTo>
                  <a:lnTo>
                    <a:pt x="0" y="0"/>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1152" tIns="63500" rIns="63500" bIns="63500" numCol="1" spcCol="1270" anchor="ctr" anchorCtr="0">
              <a:noAutofit/>
            </a:bodyPr>
            <a:lstStyle/>
            <a:p>
              <a:pPr lvl="0" algn="l" defTabSz="1111250" rtl="0">
                <a:lnSpc>
                  <a:spcPct val="90000"/>
                </a:lnSpc>
                <a:spcBef>
                  <a:spcPct val="0"/>
                </a:spcBef>
                <a:spcAft>
                  <a:spcPct val="35000"/>
                </a:spcAft>
              </a:pPr>
              <a:r>
                <a:rPr lang="en-IN" sz="2500" kern="1200" dirty="0" smtClean="0"/>
                <a:t>Contributes to society through innovation</a:t>
              </a:r>
              <a:endParaRPr lang="en-IN" sz="2500" kern="1200" dirty="0"/>
            </a:p>
          </p:txBody>
        </p:sp>
        <p:sp>
          <p:nvSpPr>
            <p:cNvPr id="12" name="Oval 11"/>
            <p:cNvSpPr/>
            <p:nvPr/>
          </p:nvSpPr>
          <p:spPr>
            <a:xfrm>
              <a:off x="1053412" y="4386706"/>
              <a:ext cx="1056932" cy="1056932"/>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4" name="TextBox 13"/>
          <p:cNvSpPr txBox="1"/>
          <p:nvPr/>
        </p:nvSpPr>
        <p:spPr>
          <a:xfrm>
            <a:off x="8001000" y="-76200"/>
            <a:ext cx="1143000" cy="400110"/>
          </a:xfrm>
          <a:prstGeom prst="rect">
            <a:avLst/>
          </a:prstGeom>
          <a:noFill/>
        </p:spPr>
        <p:txBody>
          <a:bodyPr wrap="square" rtlCol="0">
            <a:spAutoFit/>
          </a:bodyPr>
          <a:lstStyle/>
          <a:p>
            <a:pPr algn="r"/>
            <a:r>
              <a:rPr lang="en-IN" sz="2000" dirty="0" smtClean="0">
                <a:solidFill>
                  <a:schemeClr val="tx2"/>
                </a:solidFill>
                <a:latin typeface="Folio Std Medium"/>
              </a:rPr>
              <a:t>LO 1</a:t>
            </a:r>
            <a:endParaRPr lang="en-IN" sz="2000" dirty="0">
              <a:solidFill>
                <a:schemeClr val="tx2"/>
              </a:solidFill>
              <a:latin typeface="Folio Std Medium"/>
            </a:endParaRPr>
          </a:p>
        </p:txBody>
      </p:sp>
    </p:spTree>
    <p:extLst>
      <p:ext uri="{BB962C8B-B14F-4D97-AF65-F5344CB8AC3E}">
        <p14:creationId xmlns:p14="http://schemas.microsoft.com/office/powerpoint/2010/main" val="21349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IN" altLang="en-US" dirty="0" smtClean="0"/>
              <a:t>History of Business</a:t>
            </a:r>
            <a:endParaRPr lang="en-US" altLang="en-US" dirty="0" smtClean="0"/>
          </a:p>
        </p:txBody>
      </p:sp>
      <p:grpSp>
        <p:nvGrpSpPr>
          <p:cNvPr id="8" name="Group 7" descr="There are two small rectangular boxes partially overlapping two large rectangular boxes. Each pair of small and large boxes is placed one below the other. The content in the large box explains the term provided in the small box. In the first pair of boxes, the small box is labeled industrial revolution. The content in the large box reads from the mid-1700s to the mid-1800s, technological advances fueled rapid industrialization in America." title="History of Business"/>
          <p:cNvGrpSpPr/>
          <p:nvPr/>
        </p:nvGrpSpPr>
        <p:grpSpPr>
          <a:xfrm>
            <a:off x="993775" y="1978704"/>
            <a:ext cx="7823200" cy="1629735"/>
            <a:chOff x="993775" y="1616093"/>
            <a:chExt cx="7823200" cy="1629735"/>
          </a:xfrm>
        </p:grpSpPr>
        <p:sp>
          <p:nvSpPr>
            <p:cNvPr id="4" name="Freeform 3"/>
            <p:cNvSpPr/>
            <p:nvPr/>
          </p:nvSpPr>
          <p:spPr>
            <a:xfrm>
              <a:off x="993775" y="1985093"/>
              <a:ext cx="7823200" cy="1260735"/>
            </a:xfrm>
            <a:custGeom>
              <a:avLst/>
              <a:gdLst>
                <a:gd name="connsiteX0" fmla="*/ 0 w 7823200"/>
                <a:gd name="connsiteY0" fmla="*/ 0 h 1771875"/>
                <a:gd name="connsiteX1" fmla="*/ 7823200 w 7823200"/>
                <a:gd name="connsiteY1" fmla="*/ 0 h 1771875"/>
                <a:gd name="connsiteX2" fmla="*/ 7823200 w 7823200"/>
                <a:gd name="connsiteY2" fmla="*/ 1771875 h 1771875"/>
                <a:gd name="connsiteX3" fmla="*/ 0 w 7823200"/>
                <a:gd name="connsiteY3" fmla="*/ 1771875 h 1771875"/>
                <a:gd name="connsiteX4" fmla="*/ 0 w 7823200"/>
                <a:gd name="connsiteY4" fmla="*/ 0 h 17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3200" h="1771875">
                  <a:moveTo>
                    <a:pt x="0" y="0"/>
                  </a:moveTo>
                  <a:lnTo>
                    <a:pt x="7823200" y="0"/>
                  </a:lnTo>
                  <a:lnTo>
                    <a:pt x="7823200" y="1771875"/>
                  </a:lnTo>
                  <a:lnTo>
                    <a:pt x="0" y="1771875"/>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167" tIns="520700" rIns="607167" bIns="177800" numCol="1" spcCol="1270" anchor="t" anchorCtr="0">
              <a:noAutofit/>
            </a:bodyPr>
            <a:lstStyle/>
            <a:p>
              <a:pPr marL="228600" lvl="1" indent="-228600" defTabSz="1111250">
                <a:lnSpc>
                  <a:spcPct val="90000"/>
                </a:lnSpc>
                <a:spcAft>
                  <a:spcPct val="15000"/>
                </a:spcAft>
                <a:buFontTx/>
                <a:buChar char="••"/>
              </a:pPr>
              <a:r>
                <a:rPr lang="en-US" sz="2000" dirty="0" smtClean="0">
                  <a:solidFill>
                    <a:schemeClr val="tx2"/>
                  </a:solidFill>
                </a:rPr>
                <a:t>From </a:t>
              </a:r>
              <a:r>
                <a:rPr lang="en-US" sz="2000" dirty="0">
                  <a:solidFill>
                    <a:schemeClr val="tx2"/>
                  </a:solidFill>
                </a:rPr>
                <a:t>the mid-1700s to the </a:t>
              </a:r>
              <a:r>
                <a:rPr lang="en-US" sz="2000" dirty="0" smtClean="0">
                  <a:solidFill>
                    <a:schemeClr val="tx2"/>
                  </a:solidFill>
                </a:rPr>
                <a:t>mid-1800s</a:t>
              </a:r>
              <a:r>
                <a:rPr lang="en-IN" sz="2000" dirty="0" smtClean="0">
                  <a:solidFill>
                    <a:schemeClr val="tx2"/>
                  </a:solidFill>
                </a:rPr>
                <a:t>, </a:t>
              </a:r>
              <a:r>
                <a:rPr lang="en-US" sz="2000" b="0" i="0" u="none" kern="1200" dirty="0" smtClean="0">
                  <a:solidFill>
                    <a:schemeClr val="tx2"/>
                  </a:solidFill>
                </a:rPr>
                <a:t>technological advances fueled rapid industrialization in America</a:t>
              </a:r>
              <a:endParaRPr lang="en-IN" sz="2000" i="0" u="none" kern="1200" dirty="0">
                <a:solidFill>
                  <a:schemeClr val="tx2"/>
                </a:solidFill>
              </a:endParaRPr>
            </a:p>
          </p:txBody>
        </p:sp>
        <p:sp>
          <p:nvSpPr>
            <p:cNvPr id="5" name="Freeform 4"/>
            <p:cNvSpPr/>
            <p:nvPr/>
          </p:nvSpPr>
          <p:spPr>
            <a:xfrm>
              <a:off x="1384935" y="1616093"/>
              <a:ext cx="5476240" cy="738000"/>
            </a:xfrm>
            <a:custGeom>
              <a:avLst/>
              <a:gdLst>
                <a:gd name="connsiteX0" fmla="*/ 0 w 5476240"/>
                <a:gd name="connsiteY0" fmla="*/ 123002 h 738000"/>
                <a:gd name="connsiteX1" fmla="*/ 123002 w 5476240"/>
                <a:gd name="connsiteY1" fmla="*/ 0 h 738000"/>
                <a:gd name="connsiteX2" fmla="*/ 5353238 w 5476240"/>
                <a:gd name="connsiteY2" fmla="*/ 0 h 738000"/>
                <a:gd name="connsiteX3" fmla="*/ 5476240 w 5476240"/>
                <a:gd name="connsiteY3" fmla="*/ 123002 h 738000"/>
                <a:gd name="connsiteX4" fmla="*/ 5476240 w 5476240"/>
                <a:gd name="connsiteY4" fmla="*/ 614998 h 738000"/>
                <a:gd name="connsiteX5" fmla="*/ 5353238 w 5476240"/>
                <a:gd name="connsiteY5" fmla="*/ 738000 h 738000"/>
                <a:gd name="connsiteX6" fmla="*/ 123002 w 5476240"/>
                <a:gd name="connsiteY6" fmla="*/ 738000 h 738000"/>
                <a:gd name="connsiteX7" fmla="*/ 0 w 5476240"/>
                <a:gd name="connsiteY7" fmla="*/ 614998 h 738000"/>
                <a:gd name="connsiteX8" fmla="*/ 0 w 547624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240" h="738000">
                  <a:moveTo>
                    <a:pt x="0" y="123002"/>
                  </a:moveTo>
                  <a:cubicBezTo>
                    <a:pt x="0" y="55070"/>
                    <a:pt x="55070" y="0"/>
                    <a:pt x="123002" y="0"/>
                  </a:cubicBezTo>
                  <a:lnTo>
                    <a:pt x="5353238" y="0"/>
                  </a:lnTo>
                  <a:cubicBezTo>
                    <a:pt x="5421170" y="0"/>
                    <a:pt x="5476240" y="55070"/>
                    <a:pt x="5476240" y="123002"/>
                  </a:cubicBezTo>
                  <a:lnTo>
                    <a:pt x="5476240" y="614998"/>
                  </a:lnTo>
                  <a:cubicBezTo>
                    <a:pt x="5476240" y="682930"/>
                    <a:pt x="5421170" y="738000"/>
                    <a:pt x="5353238" y="738000"/>
                  </a:cubicBezTo>
                  <a:lnTo>
                    <a:pt x="123002" y="738000"/>
                  </a:lnTo>
                  <a:cubicBezTo>
                    <a:pt x="55070" y="738000"/>
                    <a:pt x="0" y="682930"/>
                    <a:pt x="0" y="614998"/>
                  </a:cubicBezTo>
                  <a:lnTo>
                    <a:pt x="0" y="12300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15" tIns="36026" rIns="243015" bIns="36026" numCol="1" spcCol="1270" anchor="ctr" anchorCtr="0">
              <a:noAutofit/>
            </a:bodyPr>
            <a:lstStyle/>
            <a:p>
              <a:pPr lvl="0" algn="l" defTabSz="1111250" rtl="0">
                <a:lnSpc>
                  <a:spcPct val="90000"/>
                </a:lnSpc>
                <a:spcBef>
                  <a:spcPct val="0"/>
                </a:spcBef>
                <a:spcAft>
                  <a:spcPct val="35000"/>
                </a:spcAft>
              </a:pPr>
              <a:r>
                <a:rPr lang="en-IN" sz="2000" kern="1200" dirty="0" smtClean="0"/>
                <a:t>Industrial Revolution</a:t>
              </a:r>
              <a:endParaRPr lang="en-IN" sz="2000" kern="1200" dirty="0"/>
            </a:p>
          </p:txBody>
        </p:sp>
      </p:grpSp>
      <p:grpSp>
        <p:nvGrpSpPr>
          <p:cNvPr id="9" name="Group 8" descr="In the second pair of boxes, the small box is labeled entrepreneurship era. The content in the large box reads in the second half of the 1800s, large-scale entrepreneurs emerged and built business empires." title="History of Business"/>
          <p:cNvGrpSpPr/>
          <p:nvPr/>
        </p:nvGrpSpPr>
        <p:grpSpPr>
          <a:xfrm>
            <a:off x="993775" y="3977439"/>
            <a:ext cx="7823200" cy="1657494"/>
            <a:chOff x="993775" y="3891969"/>
            <a:chExt cx="7823200" cy="1657494"/>
          </a:xfrm>
        </p:grpSpPr>
        <p:sp>
          <p:nvSpPr>
            <p:cNvPr id="6" name="Freeform 5"/>
            <p:cNvSpPr/>
            <p:nvPr/>
          </p:nvSpPr>
          <p:spPr>
            <a:xfrm>
              <a:off x="993775" y="4260969"/>
              <a:ext cx="7823200" cy="1288494"/>
            </a:xfrm>
            <a:custGeom>
              <a:avLst/>
              <a:gdLst>
                <a:gd name="connsiteX0" fmla="*/ 0 w 7823200"/>
                <a:gd name="connsiteY0" fmla="*/ 0 h 1417500"/>
                <a:gd name="connsiteX1" fmla="*/ 7823200 w 7823200"/>
                <a:gd name="connsiteY1" fmla="*/ 0 h 1417500"/>
                <a:gd name="connsiteX2" fmla="*/ 7823200 w 7823200"/>
                <a:gd name="connsiteY2" fmla="*/ 1417500 h 1417500"/>
                <a:gd name="connsiteX3" fmla="*/ 0 w 7823200"/>
                <a:gd name="connsiteY3" fmla="*/ 1417500 h 1417500"/>
                <a:gd name="connsiteX4" fmla="*/ 0 w 7823200"/>
                <a:gd name="connsiteY4" fmla="*/ 0 h 14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3200" h="1417500">
                  <a:moveTo>
                    <a:pt x="0" y="0"/>
                  </a:moveTo>
                  <a:lnTo>
                    <a:pt x="7823200" y="0"/>
                  </a:lnTo>
                  <a:lnTo>
                    <a:pt x="7823200" y="1417500"/>
                  </a:lnTo>
                  <a:lnTo>
                    <a:pt x="0" y="14175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7167" tIns="520700" rIns="607167" bIns="177800" numCol="1" spcCol="1270" anchor="t" anchorCtr="0">
              <a:noAutofit/>
            </a:bodyPr>
            <a:lstStyle/>
            <a:p>
              <a:pPr marL="228600" lvl="1" indent="-228600" defTabSz="1111250">
                <a:lnSpc>
                  <a:spcPct val="90000"/>
                </a:lnSpc>
                <a:spcAft>
                  <a:spcPct val="15000"/>
                </a:spcAft>
                <a:buChar char="••"/>
              </a:pPr>
              <a:r>
                <a:rPr lang="en-IN" sz="2000" dirty="0" smtClean="0">
                  <a:solidFill>
                    <a:schemeClr val="tx2"/>
                  </a:solidFill>
                </a:rPr>
                <a:t>In </a:t>
              </a:r>
              <a:r>
                <a:rPr lang="en-IN" sz="2000" dirty="0">
                  <a:solidFill>
                    <a:schemeClr val="tx2"/>
                  </a:solidFill>
                </a:rPr>
                <a:t>the second half of the </a:t>
              </a:r>
              <a:r>
                <a:rPr lang="en-IN" sz="2000" dirty="0" smtClean="0">
                  <a:solidFill>
                    <a:schemeClr val="tx2"/>
                  </a:solidFill>
                </a:rPr>
                <a:t>1800s, large-scale </a:t>
              </a:r>
              <a:r>
                <a:rPr lang="en-IN" sz="2000" b="0" i="0" kern="1200" dirty="0" smtClean="0">
                  <a:solidFill>
                    <a:schemeClr val="tx2"/>
                  </a:solidFill>
                </a:rPr>
                <a:t>entrepreneurs emerged</a:t>
              </a:r>
              <a:r>
                <a:rPr lang="en-IN" sz="2000" dirty="0" smtClean="0">
                  <a:solidFill>
                    <a:schemeClr val="tx2"/>
                  </a:solidFill>
                </a:rPr>
                <a:t> and built </a:t>
              </a:r>
              <a:r>
                <a:rPr lang="en-IN" sz="2000" b="0" i="0" kern="1200" dirty="0" smtClean="0">
                  <a:solidFill>
                    <a:schemeClr val="tx2"/>
                  </a:solidFill>
                </a:rPr>
                <a:t>business empires</a:t>
              </a:r>
              <a:endParaRPr lang="en-IN" sz="2000" i="0" kern="1200" dirty="0">
                <a:solidFill>
                  <a:schemeClr val="tx2"/>
                </a:solidFill>
              </a:endParaRPr>
            </a:p>
          </p:txBody>
        </p:sp>
        <p:sp>
          <p:nvSpPr>
            <p:cNvPr id="7" name="Freeform 6"/>
            <p:cNvSpPr/>
            <p:nvPr/>
          </p:nvSpPr>
          <p:spPr>
            <a:xfrm>
              <a:off x="1384935" y="3891969"/>
              <a:ext cx="5476240" cy="738000"/>
            </a:xfrm>
            <a:custGeom>
              <a:avLst/>
              <a:gdLst>
                <a:gd name="connsiteX0" fmla="*/ 0 w 5476240"/>
                <a:gd name="connsiteY0" fmla="*/ 123002 h 738000"/>
                <a:gd name="connsiteX1" fmla="*/ 123002 w 5476240"/>
                <a:gd name="connsiteY1" fmla="*/ 0 h 738000"/>
                <a:gd name="connsiteX2" fmla="*/ 5353238 w 5476240"/>
                <a:gd name="connsiteY2" fmla="*/ 0 h 738000"/>
                <a:gd name="connsiteX3" fmla="*/ 5476240 w 5476240"/>
                <a:gd name="connsiteY3" fmla="*/ 123002 h 738000"/>
                <a:gd name="connsiteX4" fmla="*/ 5476240 w 5476240"/>
                <a:gd name="connsiteY4" fmla="*/ 614998 h 738000"/>
                <a:gd name="connsiteX5" fmla="*/ 5353238 w 5476240"/>
                <a:gd name="connsiteY5" fmla="*/ 738000 h 738000"/>
                <a:gd name="connsiteX6" fmla="*/ 123002 w 5476240"/>
                <a:gd name="connsiteY6" fmla="*/ 738000 h 738000"/>
                <a:gd name="connsiteX7" fmla="*/ 0 w 5476240"/>
                <a:gd name="connsiteY7" fmla="*/ 614998 h 738000"/>
                <a:gd name="connsiteX8" fmla="*/ 0 w 547624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240" h="738000">
                  <a:moveTo>
                    <a:pt x="0" y="123002"/>
                  </a:moveTo>
                  <a:cubicBezTo>
                    <a:pt x="0" y="55070"/>
                    <a:pt x="55070" y="0"/>
                    <a:pt x="123002" y="0"/>
                  </a:cubicBezTo>
                  <a:lnTo>
                    <a:pt x="5353238" y="0"/>
                  </a:lnTo>
                  <a:cubicBezTo>
                    <a:pt x="5421170" y="0"/>
                    <a:pt x="5476240" y="55070"/>
                    <a:pt x="5476240" y="123002"/>
                  </a:cubicBezTo>
                  <a:lnTo>
                    <a:pt x="5476240" y="614998"/>
                  </a:lnTo>
                  <a:cubicBezTo>
                    <a:pt x="5476240" y="682930"/>
                    <a:pt x="5421170" y="738000"/>
                    <a:pt x="5353238" y="738000"/>
                  </a:cubicBezTo>
                  <a:lnTo>
                    <a:pt x="123002" y="738000"/>
                  </a:lnTo>
                  <a:cubicBezTo>
                    <a:pt x="55070" y="738000"/>
                    <a:pt x="0" y="682930"/>
                    <a:pt x="0" y="614998"/>
                  </a:cubicBezTo>
                  <a:lnTo>
                    <a:pt x="0" y="12300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15" tIns="36026" rIns="243015" bIns="36026" numCol="1" spcCol="1270" anchor="ctr" anchorCtr="0">
              <a:noAutofit/>
            </a:bodyPr>
            <a:lstStyle/>
            <a:p>
              <a:pPr lvl="0" algn="l" defTabSz="1111250" rtl="0">
                <a:lnSpc>
                  <a:spcPct val="90000"/>
                </a:lnSpc>
                <a:spcBef>
                  <a:spcPct val="0"/>
                </a:spcBef>
                <a:spcAft>
                  <a:spcPct val="35000"/>
                </a:spcAft>
              </a:pPr>
              <a:r>
                <a:rPr lang="en-IN" sz="2000" kern="1200" dirty="0" smtClean="0"/>
                <a:t>Entrepreneurship era</a:t>
              </a:r>
              <a:endParaRPr lang="en-IN" sz="2000" kern="1200" dirty="0"/>
            </a:p>
          </p:txBody>
        </p:sp>
      </p:grpSp>
      <p:sp>
        <p:nvSpPr>
          <p:cNvPr id="10" name="TextBox 9"/>
          <p:cNvSpPr txBox="1"/>
          <p:nvPr/>
        </p:nvSpPr>
        <p:spPr>
          <a:xfrm>
            <a:off x="8001000" y="-76200"/>
            <a:ext cx="1143000" cy="400110"/>
          </a:xfrm>
          <a:prstGeom prst="rect">
            <a:avLst/>
          </a:prstGeom>
          <a:noFill/>
        </p:spPr>
        <p:txBody>
          <a:bodyPr wrap="square" rtlCol="0">
            <a:spAutoFit/>
          </a:bodyPr>
          <a:lstStyle/>
          <a:p>
            <a:pPr algn="r"/>
            <a:r>
              <a:rPr lang="en-IN" sz="2000" dirty="0" smtClean="0">
                <a:solidFill>
                  <a:schemeClr val="tx2"/>
                </a:solidFill>
                <a:latin typeface="Folio Std Medium"/>
              </a:rPr>
              <a:t>LO 2</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IN" altLang="en-US" dirty="0" smtClean="0"/>
              <a:t>History of Business </a:t>
            </a:r>
            <a:r>
              <a:rPr lang="en-IN" altLang="en-US" sz="2000" b="0" dirty="0" smtClean="0"/>
              <a:t>(continued)</a:t>
            </a:r>
            <a:endParaRPr lang="en-US" altLang="en-US" sz="2000" b="0" dirty="0" smtClean="0"/>
          </a:p>
        </p:txBody>
      </p:sp>
      <p:grpSp>
        <p:nvGrpSpPr>
          <p:cNvPr id="11" name="Group 10" descr="There are three small rectangular boxes partially overlapping three large rectangular boxes. Each pair of small and large boxes is placed one below the other. The content in the large box explains the term provided in the small box. In the first pair of boxes, the small box is labeled production era. The content in the large box reads in the early 1900s, businesses refined production process and created greater efficiencies." title="History of Business (continued)"/>
          <p:cNvGrpSpPr/>
          <p:nvPr/>
        </p:nvGrpSpPr>
        <p:grpSpPr>
          <a:xfrm>
            <a:off x="525463" y="1675683"/>
            <a:ext cx="8291512" cy="1429200"/>
            <a:chOff x="525463" y="1675683"/>
            <a:chExt cx="8291512" cy="1429200"/>
          </a:xfrm>
        </p:grpSpPr>
        <p:sp>
          <p:nvSpPr>
            <p:cNvPr id="4" name="Freeform 3"/>
            <p:cNvSpPr/>
            <p:nvPr/>
          </p:nvSpPr>
          <p:spPr>
            <a:xfrm>
              <a:off x="525463" y="1970883"/>
              <a:ext cx="8291512" cy="1134000"/>
            </a:xfrm>
            <a:custGeom>
              <a:avLst/>
              <a:gdLst>
                <a:gd name="connsiteX0" fmla="*/ 0 w 8291512"/>
                <a:gd name="connsiteY0" fmla="*/ 0 h 1134000"/>
                <a:gd name="connsiteX1" fmla="*/ 8291512 w 8291512"/>
                <a:gd name="connsiteY1" fmla="*/ 0 h 1134000"/>
                <a:gd name="connsiteX2" fmla="*/ 8291512 w 8291512"/>
                <a:gd name="connsiteY2" fmla="*/ 1134000 h 1134000"/>
                <a:gd name="connsiteX3" fmla="*/ 0 w 8291512"/>
                <a:gd name="connsiteY3" fmla="*/ 1134000 h 1134000"/>
                <a:gd name="connsiteX4" fmla="*/ 0 w 8291512"/>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512" h="1134000">
                  <a:moveTo>
                    <a:pt x="0" y="0"/>
                  </a:moveTo>
                  <a:lnTo>
                    <a:pt x="8291512" y="0"/>
                  </a:lnTo>
                  <a:lnTo>
                    <a:pt x="8291512" y="1134000"/>
                  </a:lnTo>
                  <a:lnTo>
                    <a:pt x="0" y="11340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513" tIns="416560" rIns="643513" bIns="142240" numCol="1" spcCol="1270" anchor="t" anchorCtr="0">
              <a:noAutofit/>
            </a:bodyPr>
            <a:lstStyle/>
            <a:p>
              <a:pPr marL="228600" lvl="1" indent="-228600" algn="l" defTabSz="889000" rtl="0">
                <a:lnSpc>
                  <a:spcPct val="90000"/>
                </a:lnSpc>
                <a:spcBef>
                  <a:spcPct val="0"/>
                </a:spcBef>
                <a:spcAft>
                  <a:spcPct val="15000"/>
                </a:spcAft>
                <a:buChar char="••"/>
              </a:pPr>
              <a:r>
                <a:rPr lang="en-IN" sz="2000" b="0" i="0" kern="1200" dirty="0" smtClean="0">
                  <a:solidFill>
                    <a:schemeClr val="tx2"/>
                  </a:solidFill>
                </a:rPr>
                <a:t>In the early 1900s, businesses refined production process and created greater efficiencies</a:t>
              </a:r>
              <a:endParaRPr lang="en-IN" sz="2000" i="0" kern="1200" dirty="0">
                <a:solidFill>
                  <a:schemeClr val="tx2"/>
                </a:solidFill>
              </a:endParaRPr>
            </a:p>
          </p:txBody>
        </p:sp>
        <p:sp>
          <p:nvSpPr>
            <p:cNvPr id="5" name="Freeform 4"/>
            <p:cNvSpPr/>
            <p:nvPr/>
          </p:nvSpPr>
          <p:spPr>
            <a:xfrm>
              <a:off x="940038" y="1675683"/>
              <a:ext cx="5804058" cy="590400"/>
            </a:xfrm>
            <a:custGeom>
              <a:avLst/>
              <a:gdLst>
                <a:gd name="connsiteX0" fmla="*/ 0 w 5804058"/>
                <a:gd name="connsiteY0" fmla="*/ 98402 h 590400"/>
                <a:gd name="connsiteX1" fmla="*/ 98402 w 5804058"/>
                <a:gd name="connsiteY1" fmla="*/ 0 h 590400"/>
                <a:gd name="connsiteX2" fmla="*/ 5705656 w 5804058"/>
                <a:gd name="connsiteY2" fmla="*/ 0 h 590400"/>
                <a:gd name="connsiteX3" fmla="*/ 5804058 w 5804058"/>
                <a:gd name="connsiteY3" fmla="*/ 98402 h 590400"/>
                <a:gd name="connsiteX4" fmla="*/ 5804058 w 5804058"/>
                <a:gd name="connsiteY4" fmla="*/ 491998 h 590400"/>
                <a:gd name="connsiteX5" fmla="*/ 5705656 w 5804058"/>
                <a:gd name="connsiteY5" fmla="*/ 590400 h 590400"/>
                <a:gd name="connsiteX6" fmla="*/ 98402 w 5804058"/>
                <a:gd name="connsiteY6" fmla="*/ 590400 h 590400"/>
                <a:gd name="connsiteX7" fmla="*/ 0 w 5804058"/>
                <a:gd name="connsiteY7" fmla="*/ 491998 h 590400"/>
                <a:gd name="connsiteX8" fmla="*/ 0 w 5804058"/>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4058" h="590400">
                  <a:moveTo>
                    <a:pt x="0" y="98402"/>
                  </a:moveTo>
                  <a:cubicBezTo>
                    <a:pt x="0" y="44056"/>
                    <a:pt x="44056" y="0"/>
                    <a:pt x="98402" y="0"/>
                  </a:cubicBezTo>
                  <a:lnTo>
                    <a:pt x="5705656" y="0"/>
                  </a:lnTo>
                  <a:cubicBezTo>
                    <a:pt x="5760002" y="0"/>
                    <a:pt x="5804058" y="44056"/>
                    <a:pt x="5804058" y="98402"/>
                  </a:cubicBezTo>
                  <a:lnTo>
                    <a:pt x="5804058" y="491998"/>
                  </a:lnTo>
                  <a:cubicBezTo>
                    <a:pt x="5804058" y="546344"/>
                    <a:pt x="5760002" y="590400"/>
                    <a:pt x="5705656" y="590400"/>
                  </a:cubicBezTo>
                  <a:lnTo>
                    <a:pt x="98402" y="590400"/>
                  </a:lnTo>
                  <a:cubicBezTo>
                    <a:pt x="44056" y="590400"/>
                    <a:pt x="0" y="546344"/>
                    <a:pt x="0" y="491998"/>
                  </a:cubicBezTo>
                  <a:lnTo>
                    <a:pt x="0" y="9840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201" tIns="28821" rIns="248201" bIns="28821" numCol="1" spcCol="1270" anchor="ctr" anchorCtr="0">
              <a:noAutofit/>
            </a:bodyPr>
            <a:lstStyle/>
            <a:p>
              <a:pPr lvl="0" algn="l" defTabSz="889000" rtl="0">
                <a:lnSpc>
                  <a:spcPct val="90000"/>
                </a:lnSpc>
                <a:spcBef>
                  <a:spcPct val="0"/>
                </a:spcBef>
                <a:spcAft>
                  <a:spcPct val="35000"/>
                </a:spcAft>
              </a:pPr>
              <a:r>
                <a:rPr lang="en-IN" sz="2000" kern="1200" dirty="0" smtClean="0"/>
                <a:t>Production era</a:t>
              </a:r>
              <a:endParaRPr lang="en-IN" sz="2000" kern="1200" dirty="0"/>
            </a:p>
          </p:txBody>
        </p:sp>
      </p:grpSp>
      <p:grpSp>
        <p:nvGrpSpPr>
          <p:cNvPr id="12" name="Group 11" descr="In the second pair of boxes, the small box is labeled marketing era. The content in the large box reads after world war two, businesses began to develop brands to help consumers understand the differences among products." title="History of Business (continued)"/>
          <p:cNvGrpSpPr/>
          <p:nvPr/>
        </p:nvGrpSpPr>
        <p:grpSpPr>
          <a:xfrm>
            <a:off x="525463" y="3212884"/>
            <a:ext cx="8291512" cy="1429200"/>
            <a:chOff x="525463" y="3212884"/>
            <a:chExt cx="8291512" cy="1429200"/>
          </a:xfrm>
        </p:grpSpPr>
        <p:sp>
          <p:nvSpPr>
            <p:cNvPr id="6" name="Freeform 5"/>
            <p:cNvSpPr/>
            <p:nvPr/>
          </p:nvSpPr>
          <p:spPr>
            <a:xfrm>
              <a:off x="525463" y="3508084"/>
              <a:ext cx="8291512" cy="1134000"/>
            </a:xfrm>
            <a:custGeom>
              <a:avLst/>
              <a:gdLst>
                <a:gd name="connsiteX0" fmla="*/ 0 w 8291512"/>
                <a:gd name="connsiteY0" fmla="*/ 0 h 1134000"/>
                <a:gd name="connsiteX1" fmla="*/ 8291512 w 8291512"/>
                <a:gd name="connsiteY1" fmla="*/ 0 h 1134000"/>
                <a:gd name="connsiteX2" fmla="*/ 8291512 w 8291512"/>
                <a:gd name="connsiteY2" fmla="*/ 1134000 h 1134000"/>
                <a:gd name="connsiteX3" fmla="*/ 0 w 8291512"/>
                <a:gd name="connsiteY3" fmla="*/ 1134000 h 1134000"/>
                <a:gd name="connsiteX4" fmla="*/ 0 w 8291512"/>
                <a:gd name="connsiteY4" fmla="*/ 0 h 11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512" h="1134000">
                  <a:moveTo>
                    <a:pt x="0" y="0"/>
                  </a:moveTo>
                  <a:lnTo>
                    <a:pt x="8291512" y="0"/>
                  </a:lnTo>
                  <a:lnTo>
                    <a:pt x="8291512" y="1134000"/>
                  </a:lnTo>
                  <a:lnTo>
                    <a:pt x="0" y="11340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513" tIns="416560" rIns="643513" bIns="142240" numCol="1" spcCol="1270" anchor="t" anchorCtr="0">
              <a:noAutofit/>
            </a:bodyPr>
            <a:lstStyle/>
            <a:p>
              <a:pPr marL="228600" lvl="1" indent="-228600" algn="l" defTabSz="889000" rtl="0">
                <a:lnSpc>
                  <a:spcPct val="90000"/>
                </a:lnSpc>
                <a:spcBef>
                  <a:spcPct val="0"/>
                </a:spcBef>
                <a:spcAft>
                  <a:spcPct val="15000"/>
                </a:spcAft>
                <a:buChar char="••"/>
              </a:pPr>
              <a:r>
                <a:rPr lang="en-IN" sz="2000" b="0" i="0" kern="1200" dirty="0" smtClean="0">
                  <a:solidFill>
                    <a:schemeClr val="tx2"/>
                  </a:solidFill>
                </a:rPr>
                <a:t>After WWII, businesses began to develop brands to help consumers understand the differences among different products</a:t>
              </a:r>
              <a:endParaRPr lang="en-IN" sz="2000" i="0" kern="1200" dirty="0">
                <a:solidFill>
                  <a:schemeClr val="tx2"/>
                </a:solidFill>
              </a:endParaRPr>
            </a:p>
          </p:txBody>
        </p:sp>
        <p:sp>
          <p:nvSpPr>
            <p:cNvPr id="7" name="Freeform 6"/>
            <p:cNvSpPr/>
            <p:nvPr/>
          </p:nvSpPr>
          <p:spPr>
            <a:xfrm>
              <a:off x="940038" y="3212884"/>
              <a:ext cx="5804058" cy="590400"/>
            </a:xfrm>
            <a:custGeom>
              <a:avLst/>
              <a:gdLst>
                <a:gd name="connsiteX0" fmla="*/ 0 w 5804058"/>
                <a:gd name="connsiteY0" fmla="*/ 98402 h 590400"/>
                <a:gd name="connsiteX1" fmla="*/ 98402 w 5804058"/>
                <a:gd name="connsiteY1" fmla="*/ 0 h 590400"/>
                <a:gd name="connsiteX2" fmla="*/ 5705656 w 5804058"/>
                <a:gd name="connsiteY2" fmla="*/ 0 h 590400"/>
                <a:gd name="connsiteX3" fmla="*/ 5804058 w 5804058"/>
                <a:gd name="connsiteY3" fmla="*/ 98402 h 590400"/>
                <a:gd name="connsiteX4" fmla="*/ 5804058 w 5804058"/>
                <a:gd name="connsiteY4" fmla="*/ 491998 h 590400"/>
                <a:gd name="connsiteX5" fmla="*/ 5705656 w 5804058"/>
                <a:gd name="connsiteY5" fmla="*/ 590400 h 590400"/>
                <a:gd name="connsiteX6" fmla="*/ 98402 w 5804058"/>
                <a:gd name="connsiteY6" fmla="*/ 590400 h 590400"/>
                <a:gd name="connsiteX7" fmla="*/ 0 w 5804058"/>
                <a:gd name="connsiteY7" fmla="*/ 491998 h 590400"/>
                <a:gd name="connsiteX8" fmla="*/ 0 w 5804058"/>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4058" h="590400">
                  <a:moveTo>
                    <a:pt x="0" y="98402"/>
                  </a:moveTo>
                  <a:cubicBezTo>
                    <a:pt x="0" y="44056"/>
                    <a:pt x="44056" y="0"/>
                    <a:pt x="98402" y="0"/>
                  </a:cubicBezTo>
                  <a:lnTo>
                    <a:pt x="5705656" y="0"/>
                  </a:lnTo>
                  <a:cubicBezTo>
                    <a:pt x="5760002" y="0"/>
                    <a:pt x="5804058" y="44056"/>
                    <a:pt x="5804058" y="98402"/>
                  </a:cubicBezTo>
                  <a:lnTo>
                    <a:pt x="5804058" y="491998"/>
                  </a:lnTo>
                  <a:cubicBezTo>
                    <a:pt x="5804058" y="546344"/>
                    <a:pt x="5760002" y="590400"/>
                    <a:pt x="5705656" y="590400"/>
                  </a:cubicBezTo>
                  <a:lnTo>
                    <a:pt x="98402" y="590400"/>
                  </a:lnTo>
                  <a:cubicBezTo>
                    <a:pt x="44056" y="590400"/>
                    <a:pt x="0" y="546344"/>
                    <a:pt x="0" y="491998"/>
                  </a:cubicBezTo>
                  <a:lnTo>
                    <a:pt x="0" y="9840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201" tIns="28821" rIns="248201" bIns="28821" numCol="1" spcCol="1270" anchor="ctr" anchorCtr="0">
              <a:noAutofit/>
            </a:bodyPr>
            <a:lstStyle/>
            <a:p>
              <a:pPr lvl="0" algn="l" defTabSz="889000" rtl="0">
                <a:lnSpc>
                  <a:spcPct val="90000"/>
                </a:lnSpc>
                <a:spcBef>
                  <a:spcPct val="0"/>
                </a:spcBef>
                <a:spcAft>
                  <a:spcPct val="35000"/>
                </a:spcAft>
              </a:pPr>
              <a:r>
                <a:rPr lang="en-IN" sz="2000" kern="1200" dirty="0" smtClean="0"/>
                <a:t>Marketing era</a:t>
              </a:r>
              <a:endParaRPr lang="en-IN" sz="2000" kern="1200" dirty="0"/>
            </a:p>
          </p:txBody>
        </p:sp>
      </p:grpSp>
      <p:grpSp>
        <p:nvGrpSpPr>
          <p:cNvPr id="13" name="Group 12" descr="In the third pair of boxes, the small box is labeled relationship era. The content in the large box reads today, firms aim to build long-term relationships with customers." title="History of Business (continued)"/>
          <p:cNvGrpSpPr/>
          <p:nvPr/>
        </p:nvGrpSpPr>
        <p:grpSpPr>
          <a:xfrm>
            <a:off x="525463" y="4750084"/>
            <a:ext cx="8291512" cy="1145700"/>
            <a:chOff x="525463" y="4750084"/>
            <a:chExt cx="8291512" cy="1145700"/>
          </a:xfrm>
        </p:grpSpPr>
        <p:sp>
          <p:nvSpPr>
            <p:cNvPr id="8" name="Freeform 7"/>
            <p:cNvSpPr/>
            <p:nvPr/>
          </p:nvSpPr>
          <p:spPr>
            <a:xfrm>
              <a:off x="525463" y="5045284"/>
              <a:ext cx="8291512" cy="850500"/>
            </a:xfrm>
            <a:custGeom>
              <a:avLst/>
              <a:gdLst>
                <a:gd name="connsiteX0" fmla="*/ 0 w 8291512"/>
                <a:gd name="connsiteY0" fmla="*/ 0 h 850500"/>
                <a:gd name="connsiteX1" fmla="*/ 8291512 w 8291512"/>
                <a:gd name="connsiteY1" fmla="*/ 0 h 850500"/>
                <a:gd name="connsiteX2" fmla="*/ 8291512 w 8291512"/>
                <a:gd name="connsiteY2" fmla="*/ 850500 h 850500"/>
                <a:gd name="connsiteX3" fmla="*/ 0 w 8291512"/>
                <a:gd name="connsiteY3" fmla="*/ 850500 h 850500"/>
                <a:gd name="connsiteX4" fmla="*/ 0 w 8291512"/>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1512" h="850500">
                  <a:moveTo>
                    <a:pt x="0" y="0"/>
                  </a:moveTo>
                  <a:lnTo>
                    <a:pt x="8291512" y="0"/>
                  </a:lnTo>
                  <a:lnTo>
                    <a:pt x="8291512" y="850500"/>
                  </a:lnTo>
                  <a:lnTo>
                    <a:pt x="0" y="850500"/>
                  </a:lnTo>
                  <a:lnTo>
                    <a:pt x="0" y="0"/>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3513" tIns="416560" rIns="643513" bIns="142240" numCol="1" spcCol="1270" anchor="t" anchorCtr="0">
              <a:noAutofit/>
            </a:bodyPr>
            <a:lstStyle/>
            <a:p>
              <a:pPr marL="228600" lvl="1" indent="-228600" algn="l" defTabSz="889000" rtl="0">
                <a:lnSpc>
                  <a:spcPct val="90000"/>
                </a:lnSpc>
                <a:spcBef>
                  <a:spcPct val="0"/>
                </a:spcBef>
                <a:spcAft>
                  <a:spcPct val="15000"/>
                </a:spcAft>
                <a:buChar char="••"/>
              </a:pPr>
              <a:r>
                <a:rPr lang="en-IN" sz="2000" b="0" i="0" kern="1200" dirty="0" smtClean="0">
                  <a:solidFill>
                    <a:schemeClr val="tx2"/>
                  </a:solidFill>
                </a:rPr>
                <a:t>Today, firms aim to build long-term relationships with customers</a:t>
              </a:r>
              <a:endParaRPr lang="en-IN" sz="2000" i="0" kern="1200" dirty="0">
                <a:solidFill>
                  <a:schemeClr val="tx2"/>
                </a:solidFill>
              </a:endParaRPr>
            </a:p>
          </p:txBody>
        </p:sp>
        <p:sp>
          <p:nvSpPr>
            <p:cNvPr id="9" name="Freeform 8"/>
            <p:cNvSpPr/>
            <p:nvPr/>
          </p:nvSpPr>
          <p:spPr>
            <a:xfrm>
              <a:off x="940038" y="4750084"/>
              <a:ext cx="5804058" cy="590400"/>
            </a:xfrm>
            <a:custGeom>
              <a:avLst/>
              <a:gdLst>
                <a:gd name="connsiteX0" fmla="*/ 0 w 5804058"/>
                <a:gd name="connsiteY0" fmla="*/ 98402 h 590400"/>
                <a:gd name="connsiteX1" fmla="*/ 98402 w 5804058"/>
                <a:gd name="connsiteY1" fmla="*/ 0 h 590400"/>
                <a:gd name="connsiteX2" fmla="*/ 5705656 w 5804058"/>
                <a:gd name="connsiteY2" fmla="*/ 0 h 590400"/>
                <a:gd name="connsiteX3" fmla="*/ 5804058 w 5804058"/>
                <a:gd name="connsiteY3" fmla="*/ 98402 h 590400"/>
                <a:gd name="connsiteX4" fmla="*/ 5804058 w 5804058"/>
                <a:gd name="connsiteY4" fmla="*/ 491998 h 590400"/>
                <a:gd name="connsiteX5" fmla="*/ 5705656 w 5804058"/>
                <a:gd name="connsiteY5" fmla="*/ 590400 h 590400"/>
                <a:gd name="connsiteX6" fmla="*/ 98402 w 5804058"/>
                <a:gd name="connsiteY6" fmla="*/ 590400 h 590400"/>
                <a:gd name="connsiteX7" fmla="*/ 0 w 5804058"/>
                <a:gd name="connsiteY7" fmla="*/ 491998 h 590400"/>
                <a:gd name="connsiteX8" fmla="*/ 0 w 5804058"/>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4058" h="590400">
                  <a:moveTo>
                    <a:pt x="0" y="98402"/>
                  </a:moveTo>
                  <a:cubicBezTo>
                    <a:pt x="0" y="44056"/>
                    <a:pt x="44056" y="0"/>
                    <a:pt x="98402" y="0"/>
                  </a:cubicBezTo>
                  <a:lnTo>
                    <a:pt x="5705656" y="0"/>
                  </a:lnTo>
                  <a:cubicBezTo>
                    <a:pt x="5760002" y="0"/>
                    <a:pt x="5804058" y="44056"/>
                    <a:pt x="5804058" y="98402"/>
                  </a:cubicBezTo>
                  <a:lnTo>
                    <a:pt x="5804058" y="491998"/>
                  </a:lnTo>
                  <a:cubicBezTo>
                    <a:pt x="5804058" y="546344"/>
                    <a:pt x="5760002" y="590400"/>
                    <a:pt x="5705656" y="590400"/>
                  </a:cubicBezTo>
                  <a:lnTo>
                    <a:pt x="98402" y="590400"/>
                  </a:lnTo>
                  <a:cubicBezTo>
                    <a:pt x="44056" y="590400"/>
                    <a:pt x="0" y="546344"/>
                    <a:pt x="0" y="491998"/>
                  </a:cubicBezTo>
                  <a:lnTo>
                    <a:pt x="0" y="9840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201" tIns="28821" rIns="248201" bIns="28821" numCol="1" spcCol="1270" anchor="ctr" anchorCtr="0">
              <a:noAutofit/>
            </a:bodyPr>
            <a:lstStyle/>
            <a:p>
              <a:pPr lvl="0" algn="l" defTabSz="889000" rtl="0">
                <a:lnSpc>
                  <a:spcPct val="90000"/>
                </a:lnSpc>
                <a:spcBef>
                  <a:spcPct val="0"/>
                </a:spcBef>
                <a:spcAft>
                  <a:spcPct val="35000"/>
                </a:spcAft>
              </a:pPr>
              <a:r>
                <a:rPr lang="en-IN" sz="2000" kern="1200" dirty="0" smtClean="0"/>
                <a:t>Relationship era</a:t>
              </a:r>
              <a:endParaRPr lang="en-IN" sz="2000" kern="1200" dirty="0"/>
            </a:p>
          </p:txBody>
        </p:sp>
      </p:grpSp>
      <p:sp>
        <p:nvSpPr>
          <p:cNvPr id="10" name="TextBox 9"/>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2</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IN" altLang="en-US" smtClean="0"/>
              <a:t>Nonprofits and the Economy</a:t>
            </a:r>
            <a:endParaRPr lang="en-US" altLang="en-US" dirty="0" smtClean="0"/>
          </a:p>
        </p:txBody>
      </p:sp>
      <p:sp>
        <p:nvSpPr>
          <p:cNvPr id="26627" name="Content Placeholder 2"/>
          <p:cNvSpPr>
            <a:spLocks noGrp="1"/>
          </p:cNvSpPr>
          <p:nvPr>
            <p:ph idx="1"/>
          </p:nvPr>
        </p:nvSpPr>
        <p:spPr/>
        <p:txBody>
          <a:bodyPr/>
          <a:lstStyle/>
          <a:p>
            <a:r>
              <a:rPr lang="en-IN" altLang="en-US" b="1" dirty="0" err="1" smtClean="0"/>
              <a:t>Nonprofits</a:t>
            </a:r>
            <a:r>
              <a:rPr lang="en-IN" altLang="en-US" dirty="0" smtClean="0"/>
              <a:t>: Business-like establishments that employ people and produce goods and services</a:t>
            </a:r>
          </a:p>
          <a:p>
            <a:pPr lvl="1"/>
            <a:r>
              <a:rPr lang="en-IN" altLang="en-US" dirty="0" smtClean="0"/>
              <a:t>Goal - To contribute to the community</a:t>
            </a:r>
          </a:p>
          <a:p>
            <a:pPr lvl="1"/>
            <a:r>
              <a:rPr lang="en-IN" altLang="en-US" dirty="0" smtClean="0"/>
              <a:t>Do not generate financial gain</a:t>
            </a:r>
          </a:p>
        </p:txBody>
      </p:sp>
      <p:sp>
        <p:nvSpPr>
          <p:cNvPr id="7" name="TextBox 6"/>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a:t>
            </a:r>
            <a:r>
              <a:rPr lang="en-IN" sz="2000" dirty="0">
                <a:solidFill>
                  <a:schemeClr val="tx2"/>
                </a:solidFill>
                <a:latin typeface="Folio Std Medium"/>
              </a:rPr>
              <a:t>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IN" altLang="en-US" smtClean="0"/>
              <a:t>Factors of Production</a:t>
            </a:r>
            <a:endParaRPr lang="en-US" altLang="en-US" dirty="0" smtClean="0"/>
          </a:p>
        </p:txBody>
      </p:sp>
      <p:sp>
        <p:nvSpPr>
          <p:cNvPr id="27651" name="Content Placeholder 2"/>
          <p:cNvSpPr>
            <a:spLocks noGrp="1"/>
          </p:cNvSpPr>
          <p:nvPr>
            <p:ph idx="1"/>
          </p:nvPr>
        </p:nvSpPr>
        <p:spPr/>
        <p:txBody>
          <a:bodyPr/>
          <a:lstStyle/>
          <a:p>
            <a:r>
              <a:rPr lang="en-IN" altLang="en-US" smtClean="0"/>
              <a:t>Elements that businesses need to achieve their objectives</a:t>
            </a:r>
          </a:p>
          <a:p>
            <a:pPr lvl="1"/>
            <a:r>
              <a:rPr lang="en-IN" altLang="en-US" smtClean="0"/>
              <a:t>Natural resources</a:t>
            </a:r>
          </a:p>
          <a:p>
            <a:pPr lvl="2"/>
            <a:r>
              <a:rPr lang="en-IN" altLang="en-US" smtClean="0"/>
              <a:t>Inputs that offer value in their natural state</a:t>
            </a:r>
          </a:p>
          <a:p>
            <a:pPr lvl="1"/>
            <a:r>
              <a:rPr lang="en-IN" altLang="en-US" smtClean="0"/>
              <a:t>Capital </a:t>
            </a:r>
          </a:p>
          <a:p>
            <a:pPr lvl="2"/>
            <a:r>
              <a:rPr lang="en-IN" altLang="en-US" smtClean="0"/>
              <a:t>Synthetic resources that a business needs to produce goods or services</a:t>
            </a:r>
          </a:p>
          <a:p>
            <a:endParaRPr lang="en-IN" altLang="en-US" smtClean="0"/>
          </a:p>
          <a:p>
            <a:pPr lvl="2"/>
            <a:endParaRPr lang="en-IN" altLang="en-US" dirty="0" smtClean="0"/>
          </a:p>
        </p:txBody>
      </p:sp>
      <p:sp>
        <p:nvSpPr>
          <p:cNvPr id="7" name="TextBox 6"/>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4</a:t>
            </a:r>
            <a:endParaRPr lang="en-IN" sz="2000" dirty="0">
              <a:solidFill>
                <a:schemeClr val="tx2"/>
              </a:solidFill>
              <a:latin typeface="Folio Std Medium"/>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IN" altLang="en-US" dirty="0" smtClean="0"/>
              <a:t>Factors of Production </a:t>
            </a:r>
            <a:r>
              <a:rPr lang="en-IN" altLang="en-US" sz="2000" b="0" dirty="0" smtClean="0"/>
              <a:t>(continued)</a:t>
            </a:r>
            <a:endParaRPr lang="en-US" altLang="en-US" sz="2000" b="0" dirty="0" smtClean="0"/>
          </a:p>
        </p:txBody>
      </p:sp>
      <p:sp>
        <p:nvSpPr>
          <p:cNvPr id="28675" name="Content Placeholder 2"/>
          <p:cNvSpPr>
            <a:spLocks noGrp="1"/>
          </p:cNvSpPr>
          <p:nvPr>
            <p:ph idx="1"/>
          </p:nvPr>
        </p:nvSpPr>
        <p:spPr/>
        <p:txBody>
          <a:bodyPr/>
          <a:lstStyle/>
          <a:p>
            <a:pPr lvl="1"/>
            <a:r>
              <a:rPr lang="en-IN" altLang="en-US" dirty="0" smtClean="0"/>
              <a:t>Human resources</a:t>
            </a:r>
          </a:p>
          <a:p>
            <a:pPr lvl="2"/>
            <a:r>
              <a:rPr lang="en-IN" altLang="en-US" dirty="0" smtClean="0"/>
              <a:t>Physical, intellectual, and creative contributions of everyone who works within an economy</a:t>
            </a:r>
          </a:p>
          <a:p>
            <a:pPr lvl="1"/>
            <a:r>
              <a:rPr lang="en-IN" altLang="en-US" dirty="0" smtClean="0"/>
              <a:t>Entrepreneurship</a:t>
            </a:r>
          </a:p>
          <a:p>
            <a:pPr lvl="2"/>
            <a:r>
              <a:rPr lang="en-IN" altLang="en-US" dirty="0" smtClean="0"/>
              <a:t>Creating opportunities by harnessing other factors of production</a:t>
            </a:r>
          </a:p>
        </p:txBody>
      </p:sp>
      <p:sp>
        <p:nvSpPr>
          <p:cNvPr id="5" name="TextBox 4"/>
          <p:cNvSpPr txBox="1"/>
          <p:nvPr/>
        </p:nvSpPr>
        <p:spPr>
          <a:xfrm>
            <a:off x="8001000" y="-76200"/>
            <a:ext cx="1143000" cy="400110"/>
          </a:xfrm>
          <a:prstGeom prst="rect">
            <a:avLst/>
          </a:prstGeom>
          <a:noFill/>
        </p:spPr>
        <p:txBody>
          <a:bodyPr wrap="square" rtlCol="0">
            <a:spAutoFit/>
          </a:bodyPr>
          <a:lstStyle/>
          <a:p>
            <a:pPr algn="r">
              <a:tabLst>
                <a:tab pos="171450" algn="l"/>
              </a:tabLst>
            </a:pPr>
            <a:r>
              <a:rPr lang="en-IN" sz="2000" dirty="0" smtClean="0">
                <a:solidFill>
                  <a:schemeClr val="tx2"/>
                </a:solidFill>
                <a:latin typeface="Folio Std Medium"/>
              </a:rPr>
              <a:t>LO 4</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heck_x002d_in_x0020_Comment xmlns="0e13c682-55bc-4eac-8c72-cb1c29354c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5934DC7BD95242BE6BA2F7EBB887A7" ma:contentTypeVersion="7" ma:contentTypeDescription="Create a new document." ma:contentTypeScope="" ma:versionID="b502482696701f57dee8b51a511759b6">
  <xsd:schema xmlns:xsd="http://www.w3.org/2001/XMLSchema" xmlns:xs="http://www.w3.org/2001/XMLSchema" xmlns:p="http://schemas.microsoft.com/office/2006/metadata/properties" xmlns:ns2="5b47f0fb-e24d-44b9-89a4-ff46b5ce035f" xmlns:ns3="0e13c682-55bc-4eac-8c72-cb1c29354c87" targetNamespace="http://schemas.microsoft.com/office/2006/metadata/properties" ma:root="true" ma:fieldsID="47bfffb8bcbec2f48a78b0c1e25db6fa" ns2:_="" ns3:_="">
    <xsd:import namespace="5b47f0fb-e24d-44b9-89a4-ff46b5ce035f"/>
    <xsd:import namespace="0e13c682-55bc-4eac-8c72-cb1c29354c87"/>
    <xsd:element name="properties">
      <xsd:complexType>
        <xsd:sequence>
          <xsd:element name="documentManagement">
            <xsd:complexType>
              <xsd:all>
                <xsd:element ref="ns2:SharedWithUsers" minOccurs="0"/>
                <xsd:element ref="ns2:SharedWithDetails" minOccurs="0"/>
                <xsd:element ref="ns3:Check_x002d_in_x0020_Comment"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13c682-55bc-4eac-8c72-cb1c29354c87" elementFormDefault="qualified">
    <xsd:import namespace="http://schemas.microsoft.com/office/2006/documentManagement/types"/>
    <xsd:import namespace="http://schemas.microsoft.com/office/infopath/2007/PartnerControls"/>
    <xsd:element name="Check_x002d_in_x0020_Comment" ma:index="10" nillable="true" ma:displayName="Check-in Comment" ma:internalName="Check_x002d_in_x0020_Comment">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C03ED-BDCD-48A1-9186-3C095BCF61CB}">
  <ds:schemaRefs>
    <ds:schemaRef ds:uri="http://schemas.microsoft.com/sharepoint/v3/contenttype/forms"/>
  </ds:schemaRefs>
</ds:datastoreItem>
</file>

<file path=customXml/itemProps2.xml><?xml version="1.0" encoding="utf-8"?>
<ds:datastoreItem xmlns:ds="http://schemas.openxmlformats.org/officeDocument/2006/customXml" ds:itemID="{B64E3760-4399-4CC7-91C3-0969E9D25F59}">
  <ds:schemaRefs>
    <ds:schemaRef ds:uri="0e13c682-55bc-4eac-8c72-cb1c29354c87"/>
    <ds:schemaRef ds:uri="http://purl.org/dc/terms/"/>
    <ds:schemaRef ds:uri="http://schemas.openxmlformats.org/package/2006/metadata/core-properties"/>
    <ds:schemaRef ds:uri="http://schemas.microsoft.com/office/2006/documentManagement/types"/>
    <ds:schemaRef ds:uri="5b47f0fb-e24d-44b9-89a4-ff46b5ce035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72E4271-F0F8-4E21-AE51-BE398F2CD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0e13c682-55bc-4eac-8c72-cb1c29354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5773</TotalTime>
  <Words>818</Words>
  <Application>Microsoft Office PowerPoint</Application>
  <PresentationFormat>On-screen Show (4:3)</PresentationFormat>
  <Paragraphs>121</Paragraphs>
  <Slides>21</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MS PGothic</vt:lpstr>
      <vt:lpstr>MS PGothic</vt:lpstr>
      <vt:lpstr>AppleColorEmoji</vt:lpstr>
      <vt:lpstr>Arial</vt:lpstr>
      <vt:lpstr>Arial Narrow</vt:lpstr>
      <vt:lpstr>Calibri</vt:lpstr>
      <vt:lpstr>DINPro-CondBlack</vt:lpstr>
      <vt:lpstr>Folio Std Light</vt:lpstr>
      <vt:lpstr>Folio Std Medium</vt:lpstr>
      <vt:lpstr>Franklin Gothic Medium</vt:lpstr>
      <vt:lpstr>Lucida Grande</vt:lpstr>
      <vt:lpstr>Rockwell</vt:lpstr>
      <vt:lpstr>Times New Roman</vt:lpstr>
      <vt:lpstr>2_Office Theme</vt:lpstr>
      <vt:lpstr>3_Office Theme</vt:lpstr>
      <vt:lpstr>Chapter 1 - Business Now: Change Is the Only Constant </vt:lpstr>
      <vt:lpstr>Learning Outcomes</vt:lpstr>
      <vt:lpstr>Business Basics: Key Definitions</vt:lpstr>
      <vt:lpstr>Business</vt:lpstr>
      <vt:lpstr>History of Business</vt:lpstr>
      <vt:lpstr>History of Business (continued)</vt:lpstr>
      <vt:lpstr>Nonprofits and the Economy</vt:lpstr>
      <vt:lpstr>Factors of Production</vt:lpstr>
      <vt:lpstr>Factors of Production (continued)</vt:lpstr>
      <vt:lpstr>1.1        The Business Environment</vt:lpstr>
      <vt:lpstr>Economic Environment</vt:lpstr>
      <vt:lpstr>Competitive Environment</vt:lpstr>
      <vt:lpstr>Workforce Advantage and Technological Environment </vt:lpstr>
      <vt:lpstr>Social Environment </vt:lpstr>
      <vt:lpstr>Global Environment</vt:lpstr>
      <vt:lpstr>Global Environment (continued)</vt:lpstr>
      <vt:lpstr>Business and Individual Career Choices</vt:lpstr>
      <vt:lpstr>Key Terms</vt:lpstr>
      <vt:lpstr>Summary</vt:lpstr>
      <vt:lpstr>Summary (continued)</vt:lpstr>
      <vt:lpstr>Chapter 1 - Business Now: Change Is the Only Constant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DPS</dc:creator>
  <cp:lastModifiedBy>Bhavana Balaji</cp:lastModifiedBy>
  <cp:revision>781</cp:revision>
  <cp:lastPrinted>1601-01-01T00:00:00Z</cp:lastPrinted>
  <dcterms:created xsi:type="dcterms:W3CDTF">2012-09-15T01:24:58Z</dcterms:created>
  <dcterms:modified xsi:type="dcterms:W3CDTF">2017-10-11T04:27:37Z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0x010100EA5934DC7BD95242BE6BA2F7EBB887A7</vt:lpwstr>
  </property>
</Properties>
</file>