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764" r:id="rId3"/>
    <p:sldId id="750" r:id="rId4"/>
    <p:sldId id="747" r:id="rId5"/>
    <p:sldId id="268" r:id="rId6"/>
    <p:sldId id="700" r:id="rId7"/>
    <p:sldId id="698" r:id="rId8"/>
    <p:sldId id="701" r:id="rId9"/>
    <p:sldId id="702" r:id="rId10"/>
    <p:sldId id="703" r:id="rId11"/>
    <p:sldId id="704" r:id="rId12"/>
    <p:sldId id="705" r:id="rId13"/>
    <p:sldId id="706" r:id="rId14"/>
    <p:sldId id="707" r:id="rId15"/>
    <p:sldId id="708" r:id="rId16"/>
    <p:sldId id="748" r:id="rId17"/>
    <p:sldId id="755" r:id="rId18"/>
    <p:sldId id="709" r:id="rId19"/>
    <p:sldId id="757" r:id="rId20"/>
    <p:sldId id="730" r:id="rId21"/>
    <p:sldId id="718" r:id="rId22"/>
    <p:sldId id="732" r:id="rId23"/>
    <p:sldId id="735" r:id="rId24"/>
    <p:sldId id="733" r:id="rId25"/>
    <p:sldId id="720" r:id="rId26"/>
    <p:sldId id="721" r:id="rId27"/>
    <p:sldId id="763" r:id="rId28"/>
    <p:sldId id="752" r:id="rId29"/>
    <p:sldId id="753" r:id="rId30"/>
    <p:sldId id="761" r:id="rId31"/>
    <p:sldId id="769" r:id="rId32"/>
    <p:sldId id="765" r:id="rId33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BF0922"/>
    <a:srgbClr val="175097"/>
    <a:srgbClr val="800000"/>
    <a:srgbClr val="6F0D7B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44" autoAdjust="0"/>
    <p:restoredTop sz="90929"/>
  </p:normalViewPr>
  <p:slideViewPr>
    <p:cSldViewPr snapToGrid="0">
      <p:cViewPr varScale="1">
        <p:scale>
          <a:sx n="78" d="100"/>
          <a:sy n="78" d="100"/>
        </p:scale>
        <p:origin x="205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68"/>
    </p:cViewPr>
  </p:sorterViewPr>
  <p:notesViewPr>
    <p:cSldViewPr snapToGrid="0">
      <p:cViewPr varScale="1">
        <p:scale>
          <a:sx n="76" d="100"/>
          <a:sy n="76" d="100"/>
        </p:scale>
        <p:origin x="-2923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876E7-97BB-4FE1-8E90-857B6427BC17}" type="datetimeFigureOut">
              <a:rPr lang="en-US"/>
              <a:pPr>
                <a:defRPr/>
              </a:pPr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BB604-B80A-4429-B18D-B7E593F64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E5BEB1-DF67-4AB9-84E1-548B2C57F5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8118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8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2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9648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8982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00440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513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70032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1800"/>
            <a:ext cx="7772400" cy="4394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725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18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71606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6445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516716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529874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740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3057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7313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94174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11564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921508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958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808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285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901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640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0658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34280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060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8336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46838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29574F51-E7D8-4FBA-AD2D-C651C6D7920E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77" r:id="rId13"/>
    <p:sldLayoutId id="2147483878" r:id="rId14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053" name="Text Box 6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39A6A91C-ACB4-4248-B75E-29A01D8249E7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56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</a:defRPr>
      </a:lvl2pPr>
      <a:lvl3pPr marL="1790700" indent="-4429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</a:defRPr>
      </a:lvl3pPr>
      <a:lvl4pPr marL="2336800" indent="-3667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4pPr>
      <a:lvl5pPr marL="2870200" indent="-3540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5pPr>
      <a:lvl6pPr marL="33274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6pPr>
      <a:lvl7pPr marL="37846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7pPr>
      <a:lvl8pPr marL="42418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8pPr>
      <a:lvl9pPr marL="46990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QYsk-8dWg" TargetMode="External"/><Relationship Id="rId2" Type="http://schemas.openxmlformats.org/officeDocument/2006/relationships/hyperlink" Target="https://www.youtube.com/watch?v=pkoM8RB-kJ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24560" y="1171279"/>
            <a:ext cx="7388012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 204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003300"/>
                </a:solidFill>
              </a:rPr>
              <a:t>        </a:t>
            </a:r>
            <a:r>
              <a:rPr lang="en-US" altLang="en-US" sz="2800" dirty="0">
                <a:solidFill>
                  <a:srgbClr val="0033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205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963" y="2403109"/>
            <a:ext cx="2024856" cy="101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 noChangeAspect="1"/>
          </p:cNvSpPr>
          <p:nvPr/>
        </p:nvSpPr>
        <p:spPr>
          <a:xfrm>
            <a:off x="4157294" y="2555927"/>
            <a:ext cx="387392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b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T1LM5</a:t>
            </a:r>
          </a:p>
        </p:txBody>
      </p:sp>
      <p:sp>
        <p:nvSpPr>
          <p:cNvPr id="9" name="Title 1"/>
          <p:cNvSpPr txBox="1">
            <a:spLocks noChangeAspect="1"/>
          </p:cNvSpPr>
          <p:nvPr/>
        </p:nvSpPr>
        <p:spPr>
          <a:xfrm>
            <a:off x="1210733" y="4289702"/>
            <a:ext cx="7335520" cy="188380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Decision Support Tools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1202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857250" y="1435100"/>
            <a:ext cx="70104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large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(0.8)(200,000) + (1 – 0.8)(–180,000) = 124,000</a:t>
            </a:r>
          </a:p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small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 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(0.8)(100,000) + (1 – 0.8)(–20,000) = 76,000</a:t>
            </a: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03928"/>
              </p:ext>
            </p:extLst>
          </p:nvPr>
        </p:nvGraphicFramePr>
        <p:xfrm>
          <a:off x="622300" y="3327400"/>
          <a:ext cx="7899400" cy="2801937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CRITERION OF REALISM (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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 = 0.8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)$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124,000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76,000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058025" y="4660900"/>
            <a:ext cx="1476375" cy="674688"/>
            <a:chOff x="4406" y="2984"/>
            <a:chExt cx="930" cy="425"/>
          </a:xfrm>
        </p:grpSpPr>
        <p:sp>
          <p:nvSpPr>
            <p:cNvPr id="159786" name="Text Box 42"/>
            <p:cNvSpPr txBox="1">
              <a:spLocks noChangeArrowheads="1"/>
            </p:cNvSpPr>
            <p:nvPr/>
          </p:nvSpPr>
          <p:spPr bwMode="auto">
            <a:xfrm>
              <a:off x="4406" y="3159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Realism</a:t>
              </a:r>
            </a:p>
          </p:txBody>
        </p:sp>
        <p:sp>
          <p:nvSpPr>
            <p:cNvPr id="22557" name="Freeform 43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8" name="AutoShape 44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4. Equally Likely (Laplace)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03250" y="1562100"/>
            <a:ext cx="793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Considers all the payoffs for each alternative 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average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</a:t>
            </a:r>
            <a:r>
              <a:rPr lang="en-US" altLang="en-US" sz="2400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highest average</a:t>
            </a:r>
          </a:p>
        </p:txBody>
      </p:sp>
      <p:graphicFrame>
        <p:nvGraphicFramePr>
          <p:cNvPr id="160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86235"/>
              </p:ext>
            </p:extLst>
          </p:nvPr>
        </p:nvGraphicFramePr>
        <p:xfrm>
          <a:off x="622300" y="32766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ROW AVERAGE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40,000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3825" y="4991100"/>
            <a:ext cx="1997075" cy="674688"/>
            <a:chOff x="4078" y="3144"/>
            <a:chExt cx="1258" cy="425"/>
          </a:xfrm>
        </p:grpSpPr>
        <p:sp>
          <p:nvSpPr>
            <p:cNvPr id="160814" name="Text Box 46"/>
            <p:cNvSpPr txBox="1">
              <a:spLocks noChangeArrowheads="1"/>
            </p:cNvSpPr>
            <p:nvPr/>
          </p:nvSpPr>
          <p:spPr bwMode="auto">
            <a:xfrm>
              <a:off x="4078" y="3319"/>
              <a:ext cx="11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Equally likely</a:t>
              </a:r>
            </a:p>
          </p:txBody>
        </p:sp>
        <p:sp>
          <p:nvSpPr>
            <p:cNvPr id="23582" name="Freeform 47"/>
            <p:cNvSpPr>
              <a:spLocks/>
            </p:cNvSpPr>
            <p:nvPr/>
          </p:nvSpPr>
          <p:spPr bwMode="auto">
            <a:xfrm>
              <a:off x="5136" y="323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3" name="AutoShape 48"/>
            <p:cNvSpPr>
              <a:spLocks noChangeArrowheads="1"/>
            </p:cNvSpPr>
            <p:nvPr/>
          </p:nvSpPr>
          <p:spPr bwMode="auto">
            <a:xfrm>
              <a:off x="4568" y="3144"/>
              <a:ext cx="57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cxnSp>
        <p:nvCxnSpPr>
          <p:cNvPr id="5" name="Elbow Connector 4"/>
          <p:cNvCxnSpPr/>
          <p:nvPr/>
        </p:nvCxnSpPr>
        <p:spPr bwMode="auto">
          <a:xfrm rot="16200000" flipH="1">
            <a:off x="7020560" y="2712720"/>
            <a:ext cx="640080" cy="497840"/>
          </a:xfrm>
          <a:prstGeom prst="bentConnector3">
            <a:avLst>
              <a:gd name="adj1" fmla="val -3968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5. Minimax Regret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574800"/>
            <a:ext cx="7848600" cy="4610100"/>
          </a:xfrm>
        </p:spPr>
        <p:txBody>
          <a:bodyPr/>
          <a:lstStyle/>
          <a:p>
            <a:pPr marL="0" indent="0" eaLnBrk="1" hangingPunct="1">
              <a:buClr>
                <a:srgbClr val="008000"/>
              </a:buClr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Based on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opportunity loss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regret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, the difference between the optimal profit and actual payoff for a decision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Create an opportunity loss table by determining the opportunity loss for not choosing the best alternative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probabilities are not known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is calculated by subtracting each payoff in the column from the best payoff in the column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maximum opportunity loss for each alternative and </a:t>
            </a:r>
            <a:r>
              <a:rPr 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pick the alternative with the minimum number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3683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028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66513"/>
              </p:ext>
            </p:extLst>
          </p:nvPr>
        </p:nvGraphicFramePr>
        <p:xfrm>
          <a:off x="3136900" y="1574800"/>
          <a:ext cx="4673600" cy="219551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200,000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(–180,000)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100,000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(–20,000)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0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36487"/>
              </p:ext>
            </p:extLst>
          </p:nvPr>
        </p:nvGraphicFramePr>
        <p:xfrm>
          <a:off x="1117600" y="4178300"/>
          <a:ext cx="6705600" cy="207072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8" marB="4572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2037" name="Text Box 245"/>
          <p:cNvSpPr txBox="1">
            <a:spLocks noChangeArrowheads="1"/>
          </p:cNvSpPr>
          <p:nvPr/>
        </p:nvSpPr>
        <p:spPr bwMode="auto">
          <a:xfrm>
            <a:off x="530225" y="2185988"/>
            <a:ext cx="23860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Tables</a:t>
            </a:r>
          </a:p>
        </p:txBody>
      </p:sp>
      <p:sp>
        <p:nvSpPr>
          <p:cNvPr id="25635" name="Right Brace 1"/>
          <p:cNvSpPr>
            <a:spLocks/>
          </p:cNvSpPr>
          <p:nvPr/>
        </p:nvSpPr>
        <p:spPr bwMode="auto">
          <a:xfrm flipH="1">
            <a:off x="4988561" y="2660650"/>
            <a:ext cx="194628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6" name="Right Brace 8"/>
          <p:cNvSpPr>
            <a:spLocks/>
          </p:cNvSpPr>
          <p:nvPr/>
        </p:nvSpPr>
        <p:spPr bwMode="auto">
          <a:xfrm>
            <a:off x="5168584" y="3136900"/>
            <a:ext cx="155575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7" name="Right Brace 9"/>
          <p:cNvSpPr>
            <a:spLocks/>
          </p:cNvSpPr>
          <p:nvPr/>
        </p:nvSpPr>
        <p:spPr bwMode="auto">
          <a:xfrm flipH="1">
            <a:off x="4368162" y="3528060"/>
            <a:ext cx="309563" cy="2486660"/>
          </a:xfrm>
          <a:prstGeom prst="rightBrace">
            <a:avLst>
              <a:gd name="adj1" fmla="val 841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76960" y="5171440"/>
            <a:ext cx="6776720" cy="1026160"/>
          </a:xfrm>
          <a:prstGeom prst="rect">
            <a:avLst/>
          </a:prstGeom>
          <a:solidFill>
            <a:schemeClr val="bg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3680" y="542291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the Next Page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579360" y="5792242"/>
            <a:ext cx="447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oter Placeholder 1"/>
          <p:cNvSpPr txBox="1">
            <a:spLocks/>
          </p:cNvSpPr>
          <p:nvPr/>
        </p:nvSpPr>
        <p:spPr bwMode="auto">
          <a:xfrm>
            <a:off x="530225" y="64611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8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0560"/>
              </p:ext>
            </p:extLst>
          </p:nvPr>
        </p:nvGraphicFramePr>
        <p:xfrm>
          <a:off x="622300" y="17399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7032625" y="3454400"/>
            <a:ext cx="1476375" cy="674688"/>
            <a:chOff x="4406" y="2984"/>
            <a:chExt cx="930" cy="425"/>
          </a:xfrm>
        </p:grpSpPr>
        <p:sp>
          <p:nvSpPr>
            <p:cNvPr id="162912" name="Text Box 96"/>
            <p:cNvSpPr txBox="1">
              <a:spLocks noChangeArrowheads="1"/>
            </p:cNvSpPr>
            <p:nvPr/>
          </p:nvSpPr>
          <p:spPr bwMode="auto">
            <a:xfrm>
              <a:off x="4406" y="3159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Minimax</a:t>
              </a:r>
            </a:p>
          </p:txBody>
        </p:sp>
        <p:sp>
          <p:nvSpPr>
            <p:cNvPr id="26652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8" name="Footer Placeholder 1"/>
          <p:cNvSpPr txBox="1">
            <a:spLocks/>
          </p:cNvSpPr>
          <p:nvPr/>
        </p:nvSpPr>
        <p:spPr bwMode="auto">
          <a:xfrm>
            <a:off x="292100" y="63023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75640" y="22129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  <a:b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4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sz="32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  <a:endParaRPr lang="en-AU" altLang="en-US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8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149644576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Risk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31838" y="2060575"/>
            <a:ext cx="7686675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Each possible state of nature has an assumed probability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States of nature are mutually exclusive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Probabilities must sum to 1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Determine the expected monetary value (EMV) for each alternative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16566581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1800"/>
            <a:ext cx="7747000" cy="1981200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making when there are several possible states of nature and we know the probabilities associated with each possible state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Most popular method is to choose the alternative with the highest </a:t>
            </a:r>
            <a:r>
              <a:rPr lang="en-US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 (EMV)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546100" y="61722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EMV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47700" y="4552950"/>
            <a:ext cx="6704079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)($200,000)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)(-$180,000) = $10,000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)($100,000)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)(-$20,000) = </a:t>
            </a:r>
            <a:r>
              <a:rPr lang="en-US" altLang="en-US" b="1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$40,000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= $0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777875" y="1524000"/>
            <a:ext cx="7586663" cy="2970213"/>
            <a:chOff x="490" y="888"/>
            <a:chExt cx="4779" cy="1871"/>
          </a:xfrm>
        </p:grpSpPr>
        <p:grpSp>
          <p:nvGrpSpPr>
            <p:cNvPr id="50181" name="Group 4"/>
            <p:cNvGrpSpPr>
              <a:grpSpLocks/>
            </p:cNvGrpSpPr>
            <p:nvPr/>
          </p:nvGrpSpPr>
          <p:grpSpPr bwMode="auto">
            <a:xfrm>
              <a:off x="490" y="895"/>
              <a:ext cx="4779" cy="1864"/>
              <a:chOff x="486" y="2047"/>
              <a:chExt cx="4779" cy="1864"/>
            </a:xfrm>
          </p:grpSpPr>
          <p:sp>
            <p:nvSpPr>
              <p:cNvPr id="50183" name="Rectangle 5"/>
              <p:cNvSpPr>
                <a:spLocks noChangeArrowheads="1"/>
              </p:cNvSpPr>
              <p:nvPr/>
            </p:nvSpPr>
            <p:spPr bwMode="auto">
              <a:xfrm>
                <a:off x="486" y="2047"/>
                <a:ext cx="4779" cy="1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States of Nature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Favorable		Unfavorable</a:t>
                </a:r>
                <a:b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</a:b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 Alternatives 	Market 		Market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1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$200,000		-$180,000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2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$100,000		-$20,000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3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$0		$0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Probabilities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.7		.3</a:t>
                </a:r>
              </a:p>
            </p:txBody>
          </p:sp>
          <p:sp>
            <p:nvSpPr>
              <p:cNvPr id="50184" name="Line 6"/>
              <p:cNvSpPr>
                <a:spLocks noChangeShapeType="1"/>
              </p:cNvSpPr>
              <p:nvPr/>
            </p:nvSpPr>
            <p:spPr bwMode="auto">
              <a:xfrm>
                <a:off x="528" y="2760"/>
                <a:ext cx="4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5" name="Line 7"/>
              <p:cNvSpPr>
                <a:spLocks noChangeShapeType="1"/>
              </p:cNvSpPr>
              <p:nvPr/>
            </p:nvSpPr>
            <p:spPr bwMode="auto">
              <a:xfrm>
                <a:off x="528" y="3584"/>
                <a:ext cx="4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6" name="Line 8"/>
              <p:cNvSpPr>
                <a:spLocks noChangeShapeType="1"/>
              </p:cNvSpPr>
              <p:nvPr/>
            </p:nvSpPr>
            <p:spPr bwMode="auto">
              <a:xfrm>
                <a:off x="528" y="3856"/>
                <a:ext cx="47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7" name="Line 9"/>
              <p:cNvSpPr>
                <a:spLocks noChangeShapeType="1"/>
              </p:cNvSpPr>
              <p:nvPr/>
            </p:nvSpPr>
            <p:spPr bwMode="auto">
              <a:xfrm>
                <a:off x="2888" y="2304"/>
                <a:ext cx="23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0182" name="Line 11"/>
            <p:cNvSpPr>
              <a:spLocks noChangeShapeType="1"/>
            </p:cNvSpPr>
            <p:nvPr/>
          </p:nvSpPr>
          <p:spPr bwMode="auto">
            <a:xfrm>
              <a:off x="528" y="888"/>
              <a:ext cx="4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9654538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7557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  <a:endParaRPr lang="en-AU" altLang="en-US" sz="5400" dirty="0">
              <a:solidFill>
                <a:srgbClr val="800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172" y="27906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 Decision Making 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15902" y="626745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218783" y="2001832"/>
            <a:ext cx="5054428" cy="7210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3097729"/>
            <a:ext cx="5080000" cy="68179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 Risk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9" name="Rounded Rectangle 8">
            <a:hlinkClick r:id="rId8" action="ppaction://hlinksldjump"/>
          </p:cNvPr>
          <p:cNvSpPr/>
          <p:nvPr/>
        </p:nvSpPr>
        <p:spPr>
          <a:xfrm>
            <a:off x="2218783" y="4148512"/>
            <a:ext cx="5080000" cy="7892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99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577850"/>
            <a:ext cx="6108700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4965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Any problem that can be presented in a decision table can also be graphically represented in a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 are most beneficial when a sequence of decisions must be made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All decision trees contain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and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state-of-nature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decision node from which one of several alternatives may be chosen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68350" y="1447800"/>
            <a:ext cx="7605713" cy="38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701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92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Define the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Structure or draw the decision tree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Assign probabilities to the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Estimate payoffs for each possible combination of decision alternatives and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Solve the problem by working backward through the tree computing the EMV for each state-of-nature node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Table Example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557213" y="2224088"/>
            <a:ext cx="8031162" cy="2017712"/>
            <a:chOff x="351" y="1401"/>
            <a:chExt cx="5059" cy="1271"/>
          </a:xfrm>
        </p:grpSpPr>
        <p:grpSp>
          <p:nvGrpSpPr>
            <p:cNvPr id="45060" name="Group 3"/>
            <p:cNvGrpSpPr>
              <a:grpSpLocks/>
            </p:cNvGrpSpPr>
            <p:nvPr/>
          </p:nvGrpSpPr>
          <p:grpSpPr bwMode="auto">
            <a:xfrm>
              <a:off x="351" y="1401"/>
              <a:ext cx="5059" cy="1271"/>
              <a:chOff x="351" y="1401"/>
              <a:chExt cx="5059" cy="1271"/>
            </a:xfrm>
          </p:grpSpPr>
          <p:sp>
            <p:nvSpPr>
              <p:cNvPr id="45062" name="Rectangle 4"/>
              <p:cNvSpPr>
                <a:spLocks noChangeArrowheads="1"/>
              </p:cNvSpPr>
              <p:nvPr/>
            </p:nvSpPr>
            <p:spPr bwMode="auto">
              <a:xfrm>
                <a:off x="351" y="1401"/>
                <a:ext cx="5059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 of Nature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Alternatives	Favorable Market		Unfavorable Market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	$200,000		–$180,000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	$100,000		–$  20,000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	$           0		  $           0</a:t>
                </a:r>
              </a:p>
            </p:txBody>
          </p:sp>
          <p:sp>
            <p:nvSpPr>
              <p:cNvPr id="45063" name="Line 5"/>
              <p:cNvSpPr>
                <a:spLocks noChangeShapeType="1"/>
              </p:cNvSpPr>
              <p:nvPr/>
            </p:nvSpPr>
            <p:spPr bwMode="auto">
              <a:xfrm>
                <a:off x="400" y="1912"/>
                <a:ext cx="49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4" name="Line 6"/>
              <p:cNvSpPr>
                <a:spLocks noChangeShapeType="1"/>
              </p:cNvSpPr>
              <p:nvPr/>
            </p:nvSpPr>
            <p:spPr bwMode="auto">
              <a:xfrm>
                <a:off x="400" y="2672"/>
                <a:ext cx="498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5" name="Line 7"/>
              <p:cNvSpPr>
                <a:spLocks noChangeShapeType="1"/>
              </p:cNvSpPr>
              <p:nvPr/>
            </p:nvSpPr>
            <p:spPr bwMode="auto">
              <a:xfrm>
                <a:off x="2232" y="1672"/>
                <a:ext cx="3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5061" name="Line 9"/>
            <p:cNvSpPr>
              <a:spLocks noChangeShapeType="1"/>
            </p:cNvSpPr>
            <p:nvPr/>
          </p:nvSpPr>
          <p:spPr bwMode="auto">
            <a:xfrm>
              <a:off x="392" y="1424"/>
              <a:ext cx="5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47675"/>
            <a:ext cx="8089900" cy="1358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Symbols used in</a:t>
            </a:r>
            <a:b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Making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66775" y="2138363"/>
            <a:ext cx="737235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2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Symbols used in a decision tree: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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–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d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ecision node from which one of several alternatives may be selected 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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 – 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508000"/>
            <a:ext cx="7289800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Structure of Decision Trees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25600"/>
            <a:ext cx="7493000" cy="3479800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Trees start from left to right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Represent decisions and outcomes in sequential order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Squares represent decision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Circles represent states of nature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Lines or branches connect the decisions nodes and the states of nature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28900" y="5022850"/>
            <a:ext cx="4038600" cy="1454150"/>
            <a:chOff x="1656" y="3096"/>
            <a:chExt cx="2544" cy="984"/>
          </a:xfrm>
        </p:grpSpPr>
        <p:sp>
          <p:nvSpPr>
            <p:cNvPr id="43013" name="Freeform 16"/>
            <p:cNvSpPr>
              <a:spLocks/>
            </p:cNvSpPr>
            <p:nvPr/>
          </p:nvSpPr>
          <p:spPr bwMode="auto">
            <a:xfrm>
              <a:off x="2872" y="309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4" name="Freeform 17"/>
            <p:cNvSpPr>
              <a:spLocks/>
            </p:cNvSpPr>
            <p:nvPr/>
          </p:nvSpPr>
          <p:spPr bwMode="auto">
            <a:xfrm>
              <a:off x="2872" y="3440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5" name="Freeform 18"/>
            <p:cNvSpPr>
              <a:spLocks/>
            </p:cNvSpPr>
            <p:nvPr/>
          </p:nvSpPr>
          <p:spPr bwMode="auto">
            <a:xfrm>
              <a:off x="2872" y="3792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6" name="Freeform 19"/>
            <p:cNvSpPr>
              <a:spLocks/>
            </p:cNvSpPr>
            <p:nvPr/>
          </p:nvSpPr>
          <p:spPr bwMode="auto">
            <a:xfrm flipV="1">
              <a:off x="2872" y="322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7" name="Freeform 20"/>
            <p:cNvSpPr>
              <a:spLocks/>
            </p:cNvSpPr>
            <p:nvPr/>
          </p:nvSpPr>
          <p:spPr bwMode="auto">
            <a:xfrm flipV="1">
              <a:off x="2872" y="357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8" name="Freeform 21"/>
            <p:cNvSpPr>
              <a:spLocks/>
            </p:cNvSpPr>
            <p:nvPr/>
          </p:nvSpPr>
          <p:spPr bwMode="auto">
            <a:xfrm flipV="1">
              <a:off x="2872" y="394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3019" name="Group 15"/>
            <p:cNvGrpSpPr>
              <a:grpSpLocks/>
            </p:cNvGrpSpPr>
            <p:nvPr/>
          </p:nvGrpSpPr>
          <p:grpSpPr bwMode="auto">
            <a:xfrm>
              <a:off x="1656" y="3120"/>
              <a:ext cx="1344" cy="936"/>
              <a:chOff x="1776" y="3120"/>
              <a:chExt cx="1344" cy="936"/>
            </a:xfrm>
          </p:grpSpPr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 flipV="1">
                <a:off x="1960" y="3256"/>
                <a:ext cx="968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1" name="Line 11"/>
              <p:cNvSpPr>
                <a:spLocks noChangeShapeType="1"/>
              </p:cNvSpPr>
              <p:nvPr/>
            </p:nvSpPr>
            <p:spPr bwMode="auto">
              <a:xfrm flipV="1">
                <a:off x="1968" y="3576"/>
                <a:ext cx="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2" name="Line 12"/>
              <p:cNvSpPr>
                <a:spLocks noChangeShapeType="1"/>
              </p:cNvSpPr>
              <p:nvPr/>
            </p:nvSpPr>
            <p:spPr bwMode="auto">
              <a:xfrm>
                <a:off x="1928" y="3576"/>
                <a:ext cx="1016" cy="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3" name="Rectangle 6"/>
              <p:cNvSpPr>
                <a:spLocks noChangeArrowheads="1"/>
              </p:cNvSpPr>
              <p:nvPr/>
            </p:nvSpPr>
            <p:spPr bwMode="auto">
              <a:xfrm>
                <a:off x="1776" y="3488"/>
                <a:ext cx="232" cy="20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grpSp>
            <p:nvGrpSpPr>
              <p:cNvPr id="43024" name="Group 14"/>
              <p:cNvGrpSpPr>
                <a:grpSpLocks/>
              </p:cNvGrpSpPr>
              <p:nvPr/>
            </p:nvGrpSpPr>
            <p:grpSpPr bwMode="auto">
              <a:xfrm>
                <a:off x="2880" y="3120"/>
                <a:ext cx="240" cy="936"/>
                <a:chOff x="2880" y="3120"/>
                <a:chExt cx="240" cy="936"/>
              </a:xfrm>
            </p:grpSpPr>
            <p:sp>
              <p:nvSpPr>
                <p:cNvPr id="43025" name="Oval 7"/>
                <p:cNvSpPr>
                  <a:spLocks noChangeArrowheads="1"/>
                </p:cNvSpPr>
                <p:nvPr/>
              </p:nvSpPr>
              <p:spPr bwMode="auto">
                <a:xfrm>
                  <a:off x="2880" y="3120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6" name="Oval 8"/>
                <p:cNvSpPr>
                  <a:spLocks noChangeArrowheads="1"/>
                </p:cNvSpPr>
                <p:nvPr/>
              </p:nvSpPr>
              <p:spPr bwMode="auto">
                <a:xfrm>
                  <a:off x="2880" y="3468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7" name="Oval 9"/>
                <p:cNvSpPr>
                  <a:spLocks noChangeArrowheads="1"/>
                </p:cNvSpPr>
                <p:nvPr/>
              </p:nvSpPr>
              <p:spPr bwMode="auto">
                <a:xfrm>
                  <a:off x="2880" y="3816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</p:grpSp>
        </p:grp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Thompson’s Decision Tree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835400" y="2081213"/>
            <a:ext cx="3441700" cy="2863849"/>
            <a:chOff x="2416" y="1311"/>
            <a:chExt cx="2168" cy="1804"/>
          </a:xfrm>
        </p:grpSpPr>
        <p:sp>
          <p:nvSpPr>
            <p:cNvPr id="44054" name="Text Box 3"/>
            <p:cNvSpPr txBox="1">
              <a:spLocks noChangeArrowheads="1"/>
            </p:cNvSpPr>
            <p:nvPr/>
          </p:nvSpPr>
          <p:spPr bwMode="auto">
            <a:xfrm>
              <a:off x="2825" y="1311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55" name="Text Box 4"/>
            <p:cNvSpPr txBox="1">
              <a:spLocks noChangeArrowheads="1"/>
            </p:cNvSpPr>
            <p:nvPr/>
          </p:nvSpPr>
          <p:spPr bwMode="auto">
            <a:xfrm>
              <a:off x="2825" y="1813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  <p:sp>
          <p:nvSpPr>
            <p:cNvPr id="44056" name="Freeform 6"/>
            <p:cNvSpPr>
              <a:spLocks/>
            </p:cNvSpPr>
            <p:nvPr/>
          </p:nvSpPr>
          <p:spPr bwMode="auto">
            <a:xfrm>
              <a:off x="2416" y="1525"/>
              <a:ext cx="2168" cy="267"/>
            </a:xfrm>
            <a:custGeom>
              <a:avLst/>
              <a:gdLst>
                <a:gd name="T0" fmla="*/ 0 w 2168"/>
                <a:gd name="T1" fmla="*/ 267 h 267"/>
                <a:gd name="T2" fmla="*/ 464 w 2168"/>
                <a:gd name="T3" fmla="*/ 3 h 267"/>
                <a:gd name="T4" fmla="*/ 2168 w 2168"/>
                <a:gd name="T5" fmla="*/ 0 h 267"/>
                <a:gd name="T6" fmla="*/ 0 60000 65536"/>
                <a:gd name="T7" fmla="*/ 0 60000 65536"/>
                <a:gd name="T8" fmla="*/ 0 60000 65536"/>
                <a:gd name="T9" fmla="*/ 0 w 2168"/>
                <a:gd name="T10" fmla="*/ 0 h 267"/>
                <a:gd name="T11" fmla="*/ 2168 w 2168"/>
                <a:gd name="T12" fmla="*/ 267 h 2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67">
                  <a:moveTo>
                    <a:pt x="0" y="267"/>
                  </a:moveTo>
                  <a:lnTo>
                    <a:pt x="464" y="3"/>
                  </a:lnTo>
                  <a:lnTo>
                    <a:pt x="216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7" name="Freeform 7"/>
            <p:cNvSpPr>
              <a:spLocks/>
            </p:cNvSpPr>
            <p:nvPr/>
          </p:nvSpPr>
          <p:spPr bwMode="auto">
            <a:xfrm>
              <a:off x="2416" y="1792"/>
              <a:ext cx="2168" cy="232"/>
            </a:xfrm>
            <a:custGeom>
              <a:avLst/>
              <a:gdLst>
                <a:gd name="T0" fmla="*/ 0 w 2168"/>
                <a:gd name="T1" fmla="*/ 0 h 232"/>
                <a:gd name="T2" fmla="*/ 456 w 2168"/>
                <a:gd name="T3" fmla="*/ 232 h 232"/>
                <a:gd name="T4" fmla="*/ 2168 w 2168"/>
                <a:gd name="T5" fmla="*/ 232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0"/>
                  </a:moveTo>
                  <a:lnTo>
                    <a:pt x="456" y="232"/>
                  </a:lnTo>
                  <a:lnTo>
                    <a:pt x="2168" y="232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8" name="Freeform 10"/>
            <p:cNvSpPr>
              <a:spLocks/>
            </p:cNvSpPr>
            <p:nvPr/>
          </p:nvSpPr>
          <p:spPr bwMode="auto">
            <a:xfrm>
              <a:off x="2416" y="2656"/>
              <a:ext cx="2168" cy="232"/>
            </a:xfrm>
            <a:custGeom>
              <a:avLst/>
              <a:gdLst>
                <a:gd name="T0" fmla="*/ 0 w 2168"/>
                <a:gd name="T1" fmla="*/ 232 h 232"/>
                <a:gd name="T2" fmla="*/ 456 w 2168"/>
                <a:gd name="T3" fmla="*/ 0 h 232"/>
                <a:gd name="T4" fmla="*/ 2168 w 2168"/>
                <a:gd name="T5" fmla="*/ 3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232"/>
                  </a:moveTo>
                  <a:lnTo>
                    <a:pt x="456" y="0"/>
                  </a:lnTo>
                  <a:lnTo>
                    <a:pt x="2168" y="3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9" name="Freeform 11"/>
            <p:cNvSpPr>
              <a:spLocks/>
            </p:cNvSpPr>
            <p:nvPr/>
          </p:nvSpPr>
          <p:spPr bwMode="auto">
            <a:xfrm>
              <a:off x="2416" y="2889"/>
              <a:ext cx="2168" cy="225"/>
            </a:xfrm>
            <a:custGeom>
              <a:avLst/>
              <a:gdLst>
                <a:gd name="T0" fmla="*/ 0 w 2168"/>
                <a:gd name="T1" fmla="*/ 0 h 225"/>
                <a:gd name="T2" fmla="*/ 456 w 2168"/>
                <a:gd name="T3" fmla="*/ 223 h 225"/>
                <a:gd name="T4" fmla="*/ 2168 w 2168"/>
                <a:gd name="T5" fmla="*/ 225 h 225"/>
                <a:gd name="T6" fmla="*/ 0 60000 65536"/>
                <a:gd name="T7" fmla="*/ 0 60000 65536"/>
                <a:gd name="T8" fmla="*/ 0 60000 65536"/>
                <a:gd name="T9" fmla="*/ 0 w 2168"/>
                <a:gd name="T10" fmla="*/ 0 h 225"/>
                <a:gd name="T11" fmla="*/ 2168 w 2168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25">
                  <a:moveTo>
                    <a:pt x="0" y="0"/>
                  </a:moveTo>
                  <a:lnTo>
                    <a:pt x="456" y="223"/>
                  </a:lnTo>
                  <a:lnTo>
                    <a:pt x="2168" y="225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60" name="Text Box 12"/>
            <p:cNvSpPr txBox="1">
              <a:spLocks noChangeArrowheads="1"/>
            </p:cNvSpPr>
            <p:nvPr/>
          </p:nvSpPr>
          <p:spPr bwMode="auto">
            <a:xfrm>
              <a:off x="2825" y="2442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61" name="Text Box 13"/>
            <p:cNvSpPr txBox="1">
              <a:spLocks noChangeArrowheads="1"/>
            </p:cNvSpPr>
            <p:nvPr/>
          </p:nvSpPr>
          <p:spPr bwMode="auto">
            <a:xfrm>
              <a:off x="2825" y="2900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612900" y="4533900"/>
            <a:ext cx="5651500" cy="1689100"/>
            <a:chOff x="1016" y="2856"/>
            <a:chExt cx="3560" cy="1064"/>
          </a:xfrm>
        </p:grpSpPr>
        <p:sp>
          <p:nvSpPr>
            <p:cNvPr id="44052" name="Text Box 16"/>
            <p:cNvSpPr txBox="1">
              <a:spLocks noChangeArrowheads="1"/>
            </p:cNvSpPr>
            <p:nvPr/>
          </p:nvSpPr>
          <p:spPr bwMode="auto">
            <a:xfrm rot="2218071">
              <a:off x="1608" y="3337"/>
              <a:ext cx="72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 Nothing</a:t>
              </a:r>
            </a:p>
          </p:txBody>
        </p:sp>
        <p:sp>
          <p:nvSpPr>
            <p:cNvPr id="44053" name="Freeform 17"/>
            <p:cNvSpPr>
              <a:spLocks/>
            </p:cNvSpPr>
            <p:nvPr/>
          </p:nvSpPr>
          <p:spPr bwMode="auto">
            <a:xfrm>
              <a:off x="1016" y="2856"/>
              <a:ext cx="3560" cy="1064"/>
            </a:xfrm>
            <a:custGeom>
              <a:avLst/>
              <a:gdLst>
                <a:gd name="T0" fmla="*/ 3560 w 3560"/>
                <a:gd name="T1" fmla="*/ 1064 h 1064"/>
                <a:gd name="T2" fmla="*/ 1424 w 3560"/>
                <a:gd name="T3" fmla="*/ 1064 h 1064"/>
                <a:gd name="T4" fmla="*/ 0 w 3560"/>
                <a:gd name="T5" fmla="*/ 0 h 1064"/>
                <a:gd name="T6" fmla="*/ 0 60000 65536"/>
                <a:gd name="T7" fmla="*/ 0 60000 65536"/>
                <a:gd name="T8" fmla="*/ 0 60000 65536"/>
                <a:gd name="T9" fmla="*/ 0 w 3560"/>
                <a:gd name="T10" fmla="*/ 0 h 1064"/>
                <a:gd name="T11" fmla="*/ 3560 w 3560"/>
                <a:gd name="T12" fmla="*/ 1064 h 1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0" h="1064">
                  <a:moveTo>
                    <a:pt x="3560" y="1064"/>
                  </a:moveTo>
                  <a:lnTo>
                    <a:pt x="1424" y="1064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660525" y="2528888"/>
            <a:ext cx="2544763" cy="2095500"/>
            <a:chOff x="1046" y="1593"/>
            <a:chExt cx="1603" cy="1320"/>
          </a:xfrm>
        </p:grpSpPr>
        <p:sp>
          <p:nvSpPr>
            <p:cNvPr id="44049" name="Line 19"/>
            <p:cNvSpPr>
              <a:spLocks noChangeShapeType="1"/>
            </p:cNvSpPr>
            <p:nvPr/>
          </p:nvSpPr>
          <p:spPr bwMode="auto">
            <a:xfrm flipV="1">
              <a:off x="1046" y="1879"/>
              <a:ext cx="1271" cy="10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Text Box 20"/>
            <p:cNvSpPr txBox="1">
              <a:spLocks noChangeArrowheads="1"/>
            </p:cNvSpPr>
            <p:nvPr/>
          </p:nvSpPr>
          <p:spPr bwMode="auto">
            <a:xfrm rot="-2322893">
              <a:off x="1129" y="2063"/>
              <a:ext cx="84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</a:t>
              </a:r>
              <a:r>
                <a:rPr lang="en-US" altLang="en-US" sz="1600" dirty="0"/>
                <a:t> 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Large Plant</a:t>
              </a:r>
            </a:p>
          </p:txBody>
        </p:sp>
        <p:sp>
          <p:nvSpPr>
            <p:cNvPr id="44051" name="Oval 21"/>
            <p:cNvSpPr>
              <a:spLocks noChangeArrowheads="1"/>
            </p:cNvSpPr>
            <p:nvPr/>
          </p:nvSpPr>
          <p:spPr bwMode="auto">
            <a:xfrm>
              <a:off x="2229" y="1593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1</a:t>
              </a: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498600" y="4230688"/>
            <a:ext cx="2706688" cy="704850"/>
            <a:chOff x="944" y="2665"/>
            <a:chExt cx="1705" cy="444"/>
          </a:xfrm>
        </p:grpSpPr>
        <p:sp>
          <p:nvSpPr>
            <p:cNvPr id="44046" name="Text Box 23"/>
            <p:cNvSpPr txBox="1">
              <a:spLocks noChangeArrowheads="1"/>
            </p:cNvSpPr>
            <p:nvPr/>
          </p:nvSpPr>
          <p:spPr bwMode="auto">
            <a:xfrm>
              <a:off x="1315" y="2665"/>
              <a:ext cx="86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 Small Plant</a:t>
              </a:r>
            </a:p>
          </p:txBody>
        </p:sp>
        <p:sp>
          <p:nvSpPr>
            <p:cNvPr id="44047" name="Line 24"/>
            <p:cNvSpPr>
              <a:spLocks noChangeShapeType="1"/>
            </p:cNvSpPr>
            <p:nvPr/>
          </p:nvSpPr>
          <p:spPr bwMode="auto">
            <a:xfrm>
              <a:off x="944" y="2892"/>
              <a:ext cx="1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48" name="Oval 25"/>
            <p:cNvSpPr>
              <a:spLocks noChangeArrowheads="1"/>
            </p:cNvSpPr>
            <p:nvPr/>
          </p:nvSpPr>
          <p:spPr bwMode="auto">
            <a:xfrm>
              <a:off x="2229" y="2681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2</a:t>
              </a:r>
            </a:p>
          </p:txBody>
        </p:sp>
      </p:grp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568325" y="2474913"/>
            <a:ext cx="1946275" cy="1703387"/>
            <a:chOff x="358" y="1559"/>
            <a:chExt cx="1226" cy="1073"/>
          </a:xfrm>
        </p:grpSpPr>
        <p:sp>
          <p:nvSpPr>
            <p:cNvPr id="44044" name="Text Box 79"/>
            <p:cNvSpPr txBox="1">
              <a:spLocks noChangeArrowheads="1"/>
            </p:cNvSpPr>
            <p:nvPr/>
          </p:nvSpPr>
          <p:spPr bwMode="auto">
            <a:xfrm>
              <a:off x="358" y="1559"/>
              <a:ext cx="1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Decision Node</a:t>
              </a:r>
            </a:p>
          </p:txBody>
        </p:sp>
        <p:sp>
          <p:nvSpPr>
            <p:cNvPr id="44045" name="Line 80"/>
            <p:cNvSpPr>
              <a:spLocks noChangeShapeType="1"/>
            </p:cNvSpPr>
            <p:nvPr/>
          </p:nvSpPr>
          <p:spPr bwMode="auto">
            <a:xfrm flipH="1">
              <a:off x="912" y="1800"/>
              <a:ext cx="64" cy="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1431925" y="1598613"/>
            <a:ext cx="2628900" cy="966787"/>
            <a:chOff x="902" y="1007"/>
            <a:chExt cx="1656" cy="609"/>
          </a:xfrm>
        </p:grpSpPr>
        <p:sp>
          <p:nvSpPr>
            <p:cNvPr id="44042" name="Text Box 78"/>
            <p:cNvSpPr txBox="1">
              <a:spLocks noChangeArrowheads="1"/>
            </p:cNvSpPr>
            <p:nvPr/>
          </p:nvSpPr>
          <p:spPr bwMode="auto">
            <a:xfrm>
              <a:off x="902" y="1007"/>
              <a:ext cx="16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State-of-Nature Node</a:t>
              </a:r>
            </a:p>
          </p:txBody>
        </p:sp>
        <p:sp>
          <p:nvSpPr>
            <p:cNvPr id="44043" name="Line 81"/>
            <p:cNvSpPr>
              <a:spLocks noChangeShapeType="1"/>
            </p:cNvSpPr>
            <p:nvPr/>
          </p:nvSpPr>
          <p:spPr bwMode="auto">
            <a:xfrm>
              <a:off x="1912" y="1216"/>
              <a:ext cx="360" cy="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3538538" y="589280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484688" y="2081213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4688" y="2878138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3835400" y="2420938"/>
            <a:ext cx="3441700" cy="423862"/>
          </a:xfrm>
          <a:custGeom>
            <a:avLst/>
            <a:gdLst>
              <a:gd name="T0" fmla="*/ 0 w 2168"/>
              <a:gd name="T1" fmla="*/ 2147483647 h 267"/>
              <a:gd name="T2" fmla="*/ 2147483647 w 2168"/>
              <a:gd name="T3" fmla="*/ 2147483647 h 267"/>
              <a:gd name="T4" fmla="*/ 2147483647 w 2168"/>
              <a:gd name="T5" fmla="*/ 0 h 267"/>
              <a:gd name="T6" fmla="*/ 0 60000 65536"/>
              <a:gd name="T7" fmla="*/ 0 60000 65536"/>
              <a:gd name="T8" fmla="*/ 0 60000 65536"/>
              <a:gd name="T9" fmla="*/ 0 w 2168"/>
              <a:gd name="T10" fmla="*/ 0 h 267"/>
              <a:gd name="T11" fmla="*/ 2168 w 2168"/>
              <a:gd name="T12" fmla="*/ 267 h 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67">
                <a:moveTo>
                  <a:pt x="0" y="267"/>
                </a:moveTo>
                <a:lnTo>
                  <a:pt x="464" y="3"/>
                </a:lnTo>
                <a:lnTo>
                  <a:pt x="216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3835400" y="2844800"/>
            <a:ext cx="3441700" cy="368300"/>
          </a:xfrm>
          <a:custGeom>
            <a:avLst/>
            <a:gdLst>
              <a:gd name="T0" fmla="*/ 0 w 2168"/>
              <a:gd name="T1" fmla="*/ 0 h 232"/>
              <a:gd name="T2" fmla="*/ 2147483647 w 2168"/>
              <a:gd name="T3" fmla="*/ 2147483647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0"/>
                </a:moveTo>
                <a:lnTo>
                  <a:pt x="456" y="232"/>
                </a:lnTo>
                <a:lnTo>
                  <a:pt x="2168" y="23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3835400" y="4216400"/>
            <a:ext cx="3441700" cy="368300"/>
          </a:xfrm>
          <a:custGeom>
            <a:avLst/>
            <a:gdLst>
              <a:gd name="T0" fmla="*/ 0 w 2168"/>
              <a:gd name="T1" fmla="*/ 2147483647 h 232"/>
              <a:gd name="T2" fmla="*/ 2147483647 w 2168"/>
              <a:gd name="T3" fmla="*/ 0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232"/>
                </a:moveTo>
                <a:lnTo>
                  <a:pt x="456" y="0"/>
                </a:lnTo>
                <a:lnTo>
                  <a:pt x="2168" y="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3835400" y="4586288"/>
            <a:ext cx="3441700" cy="357187"/>
          </a:xfrm>
          <a:custGeom>
            <a:avLst/>
            <a:gdLst>
              <a:gd name="T0" fmla="*/ 0 w 2168"/>
              <a:gd name="T1" fmla="*/ 0 h 225"/>
              <a:gd name="T2" fmla="*/ 2147483647 w 2168"/>
              <a:gd name="T3" fmla="*/ 2147483647 h 225"/>
              <a:gd name="T4" fmla="*/ 2147483647 w 2168"/>
              <a:gd name="T5" fmla="*/ 2147483647 h 225"/>
              <a:gd name="T6" fmla="*/ 0 60000 65536"/>
              <a:gd name="T7" fmla="*/ 0 60000 65536"/>
              <a:gd name="T8" fmla="*/ 0 60000 65536"/>
              <a:gd name="T9" fmla="*/ 0 w 2168"/>
              <a:gd name="T10" fmla="*/ 0 h 225"/>
              <a:gd name="T11" fmla="*/ 2168 w 2168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25">
                <a:moveTo>
                  <a:pt x="0" y="0"/>
                </a:moveTo>
                <a:lnTo>
                  <a:pt x="456" y="223"/>
                </a:lnTo>
                <a:lnTo>
                  <a:pt x="2168" y="22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484688" y="3876675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84688" y="4603750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2218071">
            <a:off x="2490788" y="5297488"/>
            <a:ext cx="12779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Do Nothing</a:t>
            </a:r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612900" y="4533900"/>
            <a:ext cx="5651500" cy="1689100"/>
          </a:xfrm>
          <a:custGeom>
            <a:avLst/>
            <a:gdLst>
              <a:gd name="T0" fmla="*/ 2147483647 w 3560"/>
              <a:gd name="T1" fmla="*/ 2147483647 h 1064"/>
              <a:gd name="T2" fmla="*/ 2147483647 w 3560"/>
              <a:gd name="T3" fmla="*/ 2147483647 h 1064"/>
              <a:gd name="T4" fmla="*/ 0 w 3560"/>
              <a:gd name="T5" fmla="*/ 0 h 1064"/>
              <a:gd name="T6" fmla="*/ 0 60000 65536"/>
              <a:gd name="T7" fmla="*/ 0 60000 65536"/>
              <a:gd name="T8" fmla="*/ 0 60000 65536"/>
              <a:gd name="T9" fmla="*/ 0 w 3560"/>
              <a:gd name="T10" fmla="*/ 0 h 1064"/>
              <a:gd name="T11" fmla="*/ 3560 w 3560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0" h="1064">
                <a:moveTo>
                  <a:pt x="3560" y="1064"/>
                </a:moveTo>
                <a:lnTo>
                  <a:pt x="1424" y="106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660525" y="2982913"/>
            <a:ext cx="2017713" cy="164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 rot="-2322893">
            <a:off x="1792288" y="3275013"/>
            <a:ext cx="1343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Large Plant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538538" y="25288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87563" y="4230688"/>
            <a:ext cx="1366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Small Plant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498600" y="4591050"/>
            <a:ext cx="234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538538" y="42560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4284" y="1839913"/>
            <a:ext cx="2857500" cy="1258888"/>
            <a:chOff x="216" y="1159"/>
            <a:chExt cx="1800" cy="793"/>
          </a:xfrm>
        </p:grpSpPr>
        <p:sp>
          <p:nvSpPr>
            <p:cNvPr id="51247" name="Line 21"/>
            <p:cNvSpPr>
              <a:spLocks noChangeShapeType="1"/>
            </p:cNvSpPr>
            <p:nvPr/>
          </p:nvSpPr>
          <p:spPr bwMode="auto">
            <a:xfrm flipV="1">
              <a:off x="1101" y="1159"/>
              <a:ext cx="74" cy="28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sm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51248" name="Group 22"/>
            <p:cNvGrpSpPr>
              <a:grpSpLocks/>
            </p:cNvGrpSpPr>
            <p:nvPr/>
          </p:nvGrpSpPr>
          <p:grpSpPr bwMode="auto">
            <a:xfrm>
              <a:off x="216" y="1432"/>
              <a:ext cx="1800" cy="520"/>
              <a:chOff x="240" y="1400"/>
              <a:chExt cx="1800" cy="520"/>
            </a:xfrm>
          </p:grpSpPr>
          <p:sp>
            <p:nvSpPr>
              <p:cNvPr id="51249" name="Oval 23"/>
              <p:cNvSpPr>
                <a:spLocks noChangeArrowheads="1"/>
              </p:cNvSpPr>
              <p:nvPr/>
            </p:nvSpPr>
            <p:spPr bwMode="auto">
              <a:xfrm>
                <a:off x="240" y="1400"/>
                <a:ext cx="1800" cy="520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50" name="Text Box 24"/>
              <p:cNvSpPr txBox="1">
                <a:spLocks noChangeArrowheads="1"/>
              </p:cNvSpPr>
              <p:nvPr/>
            </p:nvSpPr>
            <p:spPr bwMode="auto">
              <a:xfrm>
                <a:off x="295" y="1494"/>
                <a:ext cx="1689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Alternative with best </a:t>
                </a: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is selected</a:t>
                </a:r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918652" y="1597343"/>
            <a:ext cx="6583363" cy="1095375"/>
            <a:chOff x="1176" y="934"/>
            <a:chExt cx="4147" cy="690"/>
          </a:xfrm>
        </p:grpSpPr>
        <p:sp>
          <p:nvSpPr>
            <p:cNvPr id="51243" name="Line 27"/>
            <p:cNvSpPr>
              <a:spLocks noChangeShapeType="1"/>
            </p:cNvSpPr>
            <p:nvPr/>
          </p:nvSpPr>
          <p:spPr bwMode="auto">
            <a:xfrm>
              <a:off x="1968" y="1256"/>
              <a:ext cx="30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45" name="Text Box 29"/>
            <p:cNvSpPr txBox="1">
              <a:spLocks noChangeArrowheads="1"/>
            </p:cNvSpPr>
            <p:nvPr/>
          </p:nvSpPr>
          <p:spPr bwMode="auto">
            <a:xfrm>
              <a:off x="1176" y="934"/>
              <a:ext cx="1305" cy="370"/>
            </a:xfrm>
            <a:prstGeom prst="rect">
              <a:avLst/>
            </a:prstGeom>
            <a:solidFill>
              <a:srgbClr val="FF0000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Times New Roman" pitchFamily="18" charset="0"/>
                </a:rPr>
                <a:t>EMV</a:t>
              </a:r>
              <a:r>
                <a:rPr lang="en-US" altLang="en-US" sz="1800" dirty="0"/>
                <a:t> for Node 1 = $86,000</a:t>
              </a:r>
            </a:p>
          </p:txBody>
        </p:sp>
        <p:sp>
          <p:nvSpPr>
            <p:cNvPr id="51246" name="Text Box 30"/>
            <p:cNvSpPr txBox="1">
              <a:spLocks noChangeArrowheads="1"/>
            </p:cNvSpPr>
            <p:nvPr/>
          </p:nvSpPr>
          <p:spPr bwMode="auto">
            <a:xfrm>
              <a:off x="2598" y="943"/>
              <a:ext cx="27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= (0.7)($200,000) + (0.3)(</a:t>
              </a:r>
              <a:r>
                <a:rPr lang="en-US" altLang="en-US" sz="2000" dirty="0">
                  <a:cs typeface="Arial" pitchFamily="34" charset="0"/>
                </a:rPr>
                <a:t>–$180,000)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632200" y="4927600"/>
            <a:ext cx="4476750" cy="1003300"/>
            <a:chOff x="2288" y="3104"/>
            <a:chExt cx="2820" cy="632"/>
          </a:xfrm>
        </p:grpSpPr>
        <p:sp>
          <p:nvSpPr>
            <p:cNvPr id="51238" name="Line 32"/>
            <p:cNvSpPr>
              <a:spLocks noChangeShapeType="1"/>
            </p:cNvSpPr>
            <p:nvPr/>
          </p:nvSpPr>
          <p:spPr bwMode="auto">
            <a:xfrm flipH="1" flipV="1">
              <a:off x="2520" y="3104"/>
              <a:ext cx="144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39" name="Group 33"/>
            <p:cNvGrpSpPr>
              <a:grpSpLocks/>
            </p:cNvGrpSpPr>
            <p:nvPr/>
          </p:nvGrpSpPr>
          <p:grpSpPr bwMode="auto">
            <a:xfrm>
              <a:off x="2288" y="3272"/>
              <a:ext cx="2820" cy="464"/>
              <a:chOff x="2288" y="3216"/>
              <a:chExt cx="2820" cy="464"/>
            </a:xfrm>
          </p:grpSpPr>
          <p:sp>
            <p:nvSpPr>
              <p:cNvPr id="51240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41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2 = $64,000</a:t>
                </a:r>
              </a:p>
            </p:txBody>
          </p:sp>
          <p:sp>
            <p:nvSpPr>
              <p:cNvPr id="51242" name="Text Box 36"/>
              <p:cNvSpPr txBox="1">
                <a:spLocks noChangeArrowheads="1"/>
              </p:cNvSpPr>
              <p:nvPr/>
            </p:nvSpPr>
            <p:spPr bwMode="auto">
              <a:xfrm>
                <a:off x="3710" y="3239"/>
                <a:ext cx="139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= (0.7)($100,000) </a:t>
                </a:r>
                <a:br>
                  <a:rPr lang="en-US" altLang="en-US" sz="2000" dirty="0"/>
                </a:br>
                <a:r>
                  <a:rPr lang="en-US" altLang="en-US" sz="2000" dirty="0"/>
                  <a:t>+ (0.3)(</a:t>
                </a:r>
                <a:r>
                  <a:rPr lang="en-US" altLang="en-US" sz="2000" dirty="0">
                    <a:cs typeface="Arial" pitchFamily="34" charset="0"/>
                  </a:rPr>
                  <a:t>–$20,000)</a:t>
                </a:r>
              </a:p>
            </p:txBody>
          </p:sp>
        </p:grp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440488" y="1839913"/>
            <a:ext cx="2198687" cy="4557712"/>
            <a:chOff x="4057" y="1159"/>
            <a:chExt cx="1385" cy="2871"/>
          </a:xfrm>
        </p:grpSpPr>
        <p:grpSp>
          <p:nvGrpSpPr>
            <p:cNvPr id="51227" name="Group 38"/>
            <p:cNvGrpSpPr>
              <a:grpSpLocks/>
            </p:cNvGrpSpPr>
            <p:nvPr/>
          </p:nvGrpSpPr>
          <p:grpSpPr bwMode="auto">
            <a:xfrm>
              <a:off x="4646" y="1159"/>
              <a:ext cx="796" cy="2871"/>
              <a:chOff x="4646" y="1159"/>
              <a:chExt cx="796" cy="2871"/>
            </a:xfrm>
          </p:grpSpPr>
          <p:sp>
            <p:nvSpPr>
              <p:cNvPr id="51232" name="Text Box 39"/>
              <p:cNvSpPr txBox="1">
                <a:spLocks noChangeArrowheads="1"/>
              </p:cNvSpPr>
              <p:nvPr/>
            </p:nvSpPr>
            <p:spPr bwMode="auto">
              <a:xfrm>
                <a:off x="4726" y="115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Payoffs</a:t>
                </a:r>
              </a:p>
            </p:txBody>
          </p:sp>
          <p:sp>
            <p:nvSpPr>
              <p:cNvPr id="51233" name="Text Box 40"/>
              <p:cNvSpPr txBox="1">
                <a:spLocks noChangeArrowheads="1"/>
              </p:cNvSpPr>
              <p:nvPr/>
            </p:nvSpPr>
            <p:spPr bwMode="auto">
              <a:xfrm>
                <a:off x="4646" y="1407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$200,000</a:t>
                </a:r>
              </a:p>
            </p:txBody>
          </p:sp>
          <p:sp>
            <p:nvSpPr>
              <p:cNvPr id="51234" name="Text Box 41"/>
              <p:cNvSpPr txBox="1">
                <a:spLocks noChangeArrowheads="1"/>
              </p:cNvSpPr>
              <p:nvPr/>
            </p:nvSpPr>
            <p:spPr bwMode="auto">
              <a:xfrm>
                <a:off x="4646" y="1905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$180,000</a:t>
                </a:r>
              </a:p>
            </p:txBody>
          </p:sp>
          <p:sp>
            <p:nvSpPr>
              <p:cNvPr id="51235" name="Text Box 42"/>
              <p:cNvSpPr txBox="1">
                <a:spLocks noChangeArrowheads="1"/>
              </p:cNvSpPr>
              <p:nvPr/>
            </p:nvSpPr>
            <p:spPr bwMode="auto">
              <a:xfrm>
                <a:off x="4646" y="2543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$100,000</a:t>
                </a:r>
              </a:p>
            </p:txBody>
          </p:sp>
          <p:sp>
            <p:nvSpPr>
              <p:cNvPr id="51236" name="Text Box 43"/>
              <p:cNvSpPr txBox="1">
                <a:spLocks noChangeArrowheads="1"/>
              </p:cNvSpPr>
              <p:nvPr/>
            </p:nvSpPr>
            <p:spPr bwMode="auto">
              <a:xfrm>
                <a:off x="4646" y="2991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$20,000</a:t>
                </a:r>
              </a:p>
            </p:txBody>
          </p:sp>
          <p:sp>
            <p:nvSpPr>
              <p:cNvPr id="51237" name="Text Box 44"/>
              <p:cNvSpPr txBox="1">
                <a:spLocks noChangeArrowheads="1"/>
              </p:cNvSpPr>
              <p:nvPr/>
            </p:nvSpPr>
            <p:spPr bwMode="auto">
              <a:xfrm>
                <a:off x="4646" y="379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$0</a:t>
                </a:r>
              </a:p>
            </p:txBody>
          </p:sp>
        </p:grpSp>
        <p:sp>
          <p:nvSpPr>
            <p:cNvPr id="51228" name="Text Box 45"/>
            <p:cNvSpPr txBox="1">
              <a:spLocks noChangeArrowheads="1"/>
            </p:cNvSpPr>
            <p:nvPr/>
          </p:nvSpPr>
          <p:spPr bwMode="auto">
            <a:xfrm>
              <a:off x="4057" y="1311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29" name="Text Box 46"/>
            <p:cNvSpPr txBox="1">
              <a:spLocks noChangeArrowheads="1"/>
            </p:cNvSpPr>
            <p:nvPr/>
          </p:nvSpPr>
          <p:spPr bwMode="auto">
            <a:xfrm>
              <a:off x="4209" y="1813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  <p:sp>
          <p:nvSpPr>
            <p:cNvPr id="51230" name="Text Box 47"/>
            <p:cNvSpPr txBox="1">
              <a:spLocks noChangeArrowheads="1"/>
            </p:cNvSpPr>
            <p:nvPr/>
          </p:nvSpPr>
          <p:spPr bwMode="auto">
            <a:xfrm>
              <a:off x="4057" y="2442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31" name="Text Box 48"/>
            <p:cNvSpPr txBox="1">
              <a:spLocks noChangeArrowheads="1"/>
            </p:cNvSpPr>
            <p:nvPr/>
          </p:nvSpPr>
          <p:spPr bwMode="auto">
            <a:xfrm>
              <a:off x="4209" y="2900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 flipH="1">
            <a:off x="4327525" y="273843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H="1">
            <a:off x="4438650" y="4552950"/>
            <a:ext cx="3789363" cy="14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H="1">
            <a:off x="4375150" y="641508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5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273660"/>
            <a:ext cx="738896" cy="510706"/>
          </a:xfrm>
          <a:prstGeom prst="rect">
            <a:avLst/>
          </a:prstGeom>
        </p:spPr>
      </p:pic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3538538" y="586891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58307" y="5712936"/>
            <a:ext cx="2879847" cy="736600"/>
            <a:chOff x="2288" y="3272"/>
            <a:chExt cx="1742" cy="464"/>
          </a:xfrm>
        </p:grpSpPr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3712" y="3504"/>
              <a:ext cx="318" cy="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2288" y="3272"/>
              <a:ext cx="1424" cy="464"/>
              <a:chOff x="2288" y="3216"/>
              <a:chExt cx="1424" cy="464"/>
            </a:xfrm>
          </p:grpSpPr>
          <p:sp>
            <p:nvSpPr>
              <p:cNvPr id="58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3 = $0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00477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93750" y="2408238"/>
            <a:ext cx="7554913" cy="206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Maximize shareholder value and behave ethically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can be applied to any action a company contemplates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488430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6577017" y="2095500"/>
            <a:ext cx="776288" cy="3336925"/>
            <a:chOff x="4143" y="1326"/>
            <a:chExt cx="489" cy="2102"/>
          </a:xfrm>
        </p:grpSpPr>
        <p:sp>
          <p:nvSpPr>
            <p:cNvPr id="54300" name="Rectangle 3"/>
            <p:cNvSpPr>
              <a:spLocks noChangeArrowheads="1"/>
            </p:cNvSpPr>
            <p:nvPr/>
          </p:nvSpPr>
          <p:spPr bwMode="auto">
            <a:xfrm>
              <a:off x="4166" y="1326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2" name="Rectangle 5"/>
            <p:cNvSpPr>
              <a:spLocks noChangeArrowheads="1"/>
            </p:cNvSpPr>
            <p:nvPr/>
          </p:nvSpPr>
          <p:spPr bwMode="auto">
            <a:xfrm>
              <a:off x="4166" y="2582"/>
              <a:ext cx="27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303" name="Rectangle 6"/>
            <p:cNvSpPr>
              <a:spLocks noChangeArrowheads="1"/>
            </p:cNvSpPr>
            <p:nvPr/>
          </p:nvSpPr>
          <p:spPr bwMode="auto">
            <a:xfrm>
              <a:off x="4166" y="1948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grpSp>
          <p:nvGrpSpPr>
            <p:cNvPr id="54304" name="Group 7"/>
            <p:cNvGrpSpPr>
              <a:grpSpLocks/>
            </p:cNvGrpSpPr>
            <p:nvPr/>
          </p:nvGrpSpPr>
          <p:grpSpPr bwMode="auto">
            <a:xfrm>
              <a:off x="4168" y="1448"/>
              <a:ext cx="464" cy="656"/>
              <a:chOff x="4168" y="1448"/>
              <a:chExt cx="464" cy="656"/>
            </a:xfrm>
          </p:grpSpPr>
          <p:sp>
            <p:nvSpPr>
              <p:cNvPr id="54308" name="Line 8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9" name="Line 9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305" name="Group 10"/>
            <p:cNvGrpSpPr>
              <a:grpSpLocks/>
            </p:cNvGrpSpPr>
            <p:nvPr/>
          </p:nvGrpSpPr>
          <p:grpSpPr bwMode="auto">
            <a:xfrm>
              <a:off x="4168" y="2696"/>
              <a:ext cx="464" cy="656"/>
              <a:chOff x="4168" y="1448"/>
              <a:chExt cx="464" cy="656"/>
            </a:xfrm>
          </p:grpSpPr>
          <p:sp>
            <p:nvSpPr>
              <p:cNvPr id="54306" name="Line 11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7" name="Line 12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0" name="Rectangle 3">
              <a:extLst>
                <a:ext uri="{FF2B5EF4-FFF2-40B4-BE49-F238E27FC236}">
                  <a16:creationId xmlns:a16="http://schemas.microsoft.com/office/drawing/2014/main" id="{B27966F1-C227-44A9-AC95-592FE86EA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3215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</p:grpSp>
      <p:sp>
        <p:nvSpPr>
          <p:cNvPr id="61453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3379787" y="2160588"/>
            <a:ext cx="3244850" cy="1589087"/>
            <a:chOff x="2129" y="1367"/>
            <a:chExt cx="2044" cy="1001"/>
          </a:xfrm>
        </p:grpSpPr>
        <p:sp>
          <p:nvSpPr>
            <p:cNvPr id="54297" name="Rectangle 15"/>
            <p:cNvSpPr>
              <a:spLocks noChangeArrowheads="1"/>
            </p:cNvSpPr>
            <p:nvPr/>
          </p:nvSpPr>
          <p:spPr bwMode="auto">
            <a:xfrm>
              <a:off x="2129" y="1793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8" name="Line 16"/>
            <p:cNvSpPr>
              <a:spLocks noChangeShapeType="1"/>
            </p:cNvSpPr>
            <p:nvPr/>
          </p:nvSpPr>
          <p:spPr bwMode="auto">
            <a:xfrm flipV="1">
              <a:off x="2224" y="1792"/>
              <a:ext cx="320" cy="57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9" name="Rectangle 17"/>
            <p:cNvSpPr>
              <a:spLocks noChangeArrowheads="1"/>
            </p:cNvSpPr>
            <p:nvPr/>
          </p:nvSpPr>
          <p:spPr bwMode="auto">
            <a:xfrm>
              <a:off x="2526" y="1367"/>
              <a:ext cx="1647" cy="72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 from the stakeholders point of view? Weight the negative and positive externalities.</a:t>
              </a:r>
            </a:p>
          </p:txBody>
        </p:sp>
      </p:grp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3460750" y="3775078"/>
            <a:ext cx="3179763" cy="1520826"/>
            <a:chOff x="2180" y="2384"/>
            <a:chExt cx="2003" cy="958"/>
          </a:xfrm>
        </p:grpSpPr>
        <p:sp>
          <p:nvSpPr>
            <p:cNvPr id="54294" name="Rectangle 19"/>
            <p:cNvSpPr>
              <a:spLocks noChangeArrowheads="1"/>
            </p:cNvSpPr>
            <p:nvPr/>
          </p:nvSpPr>
          <p:spPr bwMode="auto">
            <a:xfrm>
              <a:off x="2180" y="2822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5" name="Line 20"/>
            <p:cNvSpPr>
              <a:spLocks noChangeShapeType="1"/>
            </p:cNvSpPr>
            <p:nvPr/>
          </p:nvSpPr>
          <p:spPr bwMode="auto">
            <a:xfrm>
              <a:off x="2224" y="2384"/>
              <a:ext cx="344" cy="64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6" name="Rectangle 21"/>
            <p:cNvSpPr>
              <a:spLocks noChangeArrowheads="1"/>
            </p:cNvSpPr>
            <p:nvPr/>
          </p:nvSpPr>
          <p:spPr bwMode="auto">
            <a:xfrm>
              <a:off x="2526" y="2615"/>
              <a:ext cx="1657" cy="72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 from the shareholders’ point of view? Weight the negative and positive externalities.</a:t>
              </a:r>
            </a:p>
          </p:txBody>
        </p:sp>
      </p:grpSp>
      <p:grpSp>
        <p:nvGrpSpPr>
          <p:cNvPr id="61462" name="Group 22"/>
          <p:cNvGrpSpPr>
            <a:grpSpLocks/>
          </p:cNvGrpSpPr>
          <p:nvPr/>
        </p:nvGrpSpPr>
        <p:grpSpPr bwMode="auto">
          <a:xfrm>
            <a:off x="1587500" y="4445000"/>
            <a:ext cx="5740400" cy="1752600"/>
            <a:chOff x="1000" y="2896"/>
            <a:chExt cx="3616" cy="1104"/>
          </a:xfrm>
        </p:grpSpPr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172" y="3206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3" name="Freeform 24"/>
            <p:cNvSpPr>
              <a:spLocks/>
            </p:cNvSpPr>
            <p:nvPr/>
          </p:nvSpPr>
          <p:spPr bwMode="auto">
            <a:xfrm>
              <a:off x="1000" y="2896"/>
              <a:ext cx="3616" cy="1104"/>
            </a:xfrm>
            <a:custGeom>
              <a:avLst/>
              <a:gdLst>
                <a:gd name="T0" fmla="*/ 0 w 3616"/>
                <a:gd name="T1" fmla="*/ 0 h 1104"/>
                <a:gd name="T2" fmla="*/ 448 w 3616"/>
                <a:gd name="T3" fmla="*/ 1104 h 1104"/>
                <a:gd name="T4" fmla="*/ 3616 w 3616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16" h="1104">
                  <a:moveTo>
                    <a:pt x="0" y="0"/>
                  </a:moveTo>
                  <a:lnTo>
                    <a:pt x="448" y="1104"/>
                  </a:lnTo>
                  <a:lnTo>
                    <a:pt x="3616" y="1104"/>
                  </a:lnTo>
                </a:path>
              </a:pathLst>
            </a:custGeom>
            <a:noFill/>
            <a:ln w="76200" cmpd="sng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1462087" y="3224213"/>
            <a:ext cx="2089150" cy="1260475"/>
            <a:chOff x="921" y="2127"/>
            <a:chExt cx="1316" cy="794"/>
          </a:xfrm>
        </p:grpSpPr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921" y="2410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0" name="Line 27"/>
            <p:cNvSpPr>
              <a:spLocks noChangeShapeType="1"/>
            </p:cNvSpPr>
            <p:nvPr/>
          </p:nvSpPr>
          <p:spPr bwMode="auto">
            <a:xfrm flipV="1">
              <a:off x="989" y="2442"/>
              <a:ext cx="339" cy="479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1" name="Rectangle 28"/>
            <p:cNvSpPr>
              <a:spLocks noChangeArrowheads="1"/>
            </p:cNvSpPr>
            <p:nvPr/>
          </p:nvSpPr>
          <p:spPr bwMode="auto">
            <a:xfrm>
              <a:off x="1291" y="2127"/>
              <a:ext cx="946" cy="72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Does action maximize company returns?</a:t>
              </a:r>
            </a:p>
          </p:txBody>
        </p:sp>
      </p:grp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619125" y="4011613"/>
            <a:ext cx="971550" cy="9445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000" tIns="154800" rIns="162000" bIns="154800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Is action legal?</a:t>
            </a: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>
            <a:off x="6846888" y="1822450"/>
            <a:ext cx="1868487" cy="4560888"/>
            <a:chOff x="4313" y="1235"/>
            <a:chExt cx="1177" cy="2873"/>
          </a:xfrm>
        </p:grpSpPr>
        <p:grpSp>
          <p:nvGrpSpPr>
            <p:cNvPr id="54282" name="Group 32"/>
            <p:cNvGrpSpPr>
              <a:grpSpLocks/>
            </p:cNvGrpSpPr>
            <p:nvPr/>
          </p:nvGrpSpPr>
          <p:grpSpPr bwMode="auto">
            <a:xfrm>
              <a:off x="4646" y="1441"/>
              <a:ext cx="844" cy="2667"/>
              <a:chOff x="4646" y="1441"/>
              <a:chExt cx="844" cy="2667"/>
            </a:xfrm>
          </p:grpSpPr>
          <p:sp>
            <p:nvSpPr>
              <p:cNvPr id="54284" name="Rectangle 33"/>
              <p:cNvSpPr>
                <a:spLocks noChangeArrowheads="1"/>
              </p:cNvSpPr>
              <p:nvPr/>
            </p:nvSpPr>
            <p:spPr bwMode="auto">
              <a:xfrm>
                <a:off x="4646" y="1441"/>
                <a:ext cx="37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it</a:t>
                </a:r>
              </a:p>
            </p:txBody>
          </p:sp>
          <p:sp>
            <p:nvSpPr>
              <p:cNvPr id="54285" name="Rectangle 34"/>
              <p:cNvSpPr>
                <a:spLocks noChangeArrowheads="1"/>
              </p:cNvSpPr>
              <p:nvPr/>
            </p:nvSpPr>
            <p:spPr bwMode="auto">
              <a:xfrm>
                <a:off x="4646" y="3788"/>
                <a:ext cx="58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  <p:sp>
            <p:nvSpPr>
              <p:cNvPr id="54286" name="Rectangle 35"/>
              <p:cNvSpPr>
                <a:spLocks noChangeArrowheads="1"/>
              </p:cNvSpPr>
              <p:nvPr/>
            </p:nvSpPr>
            <p:spPr bwMode="auto">
              <a:xfrm>
                <a:off x="4646" y="2628"/>
                <a:ext cx="580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  <p:sp>
            <p:nvSpPr>
              <p:cNvPr id="54287" name="Rectangle 36"/>
              <p:cNvSpPr>
                <a:spLocks noChangeArrowheads="1"/>
              </p:cNvSpPr>
              <p:nvPr/>
            </p:nvSpPr>
            <p:spPr bwMode="auto">
              <a:xfrm>
                <a:off x="4646" y="3125"/>
                <a:ext cx="844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it, </a:t>
                </a:r>
              </a:p>
            </p:txBody>
          </p:sp>
          <p:sp>
            <p:nvSpPr>
              <p:cNvPr id="54288" name="Rectangle 37"/>
              <p:cNvSpPr>
                <a:spLocks noChangeArrowheads="1"/>
              </p:cNvSpPr>
              <p:nvPr/>
            </p:nvSpPr>
            <p:spPr bwMode="auto">
              <a:xfrm>
                <a:off x="4646" y="2027"/>
                <a:ext cx="556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</p:grpSp>
        <p:sp>
          <p:nvSpPr>
            <p:cNvPr id="54283" name="Text Box 38"/>
            <p:cNvSpPr txBox="1">
              <a:spLocks noChangeArrowheads="1"/>
            </p:cNvSpPr>
            <p:nvPr/>
          </p:nvSpPr>
          <p:spPr bwMode="auto">
            <a:xfrm>
              <a:off x="4313" y="1235"/>
              <a:ext cx="94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Action outcome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39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734" y="172060"/>
            <a:ext cx="738896" cy="5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112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57042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5160" y="229425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AU" altLang="en-US" sz="4800" dirty="0">
              <a:solidFill>
                <a:srgbClr val="800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86355073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11049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latin typeface="Lucida Bright" panose="02040602050505020304" pitchFamily="18" charset="0"/>
              </a:rPr>
              <a:t>Video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5" name="Rounded Rectangle 4">
            <a:hlinkClick r:id="rId2"/>
          </p:cNvPr>
          <p:cNvSpPr/>
          <p:nvPr/>
        </p:nvSpPr>
        <p:spPr bwMode="auto">
          <a:xfrm>
            <a:off x="2550160" y="2123440"/>
            <a:ext cx="4378960" cy="833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hlinkClick r:id="rId3"/>
              </a:rPr>
              <a:t>The Corporation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947" y="3626464"/>
            <a:ext cx="758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Bright" panose="02040602050505020304" pitchFamily="18" charset="0"/>
              </a:rPr>
              <a:t>Will run after the ads (you can skip them)</a:t>
            </a:r>
          </a:p>
        </p:txBody>
      </p:sp>
    </p:spTree>
    <p:extLst>
      <p:ext uri="{BB962C8B-B14F-4D97-AF65-F5344CB8AC3E}">
        <p14:creationId xmlns:p14="http://schemas.microsoft.com/office/powerpoint/2010/main" val="3772609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T1LM5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</a:t>
            </a: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/>
          <p:cNvSpPr txBox="1">
            <a:spLocks/>
          </p:cNvSpPr>
          <p:nvPr/>
        </p:nvSpPr>
        <p:spPr bwMode="auto">
          <a:xfrm>
            <a:off x="4191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35538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422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The Decision Process in Operations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93788" y="1754188"/>
            <a:ext cx="6956425" cy="50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Clearly define the problem and the factors that influence it.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specific and measurable objectives. To be achieved.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a model and identify outcome alternatives.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Evaluate each alternative 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best alternative based on predetermined criterion.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Implement the decision.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25750"/>
            <a:ext cx="5981700" cy="3098800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Maximax (optimistic)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Maximin (pessimistic)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 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42925" y="1690688"/>
            <a:ext cx="8199438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There are several criteria for making decisions under uncertainty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207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Example:</a:t>
            </a:r>
            <a:b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Thompson Lumber Company</a:t>
            </a: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94266"/>
              </p:ext>
            </p:extLst>
          </p:nvPr>
        </p:nvGraphicFramePr>
        <p:xfrm>
          <a:off x="647700" y="1917700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215900" y="63373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Click="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1. Maximax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maximum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maximum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87226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92239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MAXIMUM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6994525" y="4737100"/>
            <a:ext cx="1476375" cy="674688"/>
            <a:chOff x="4406" y="2984"/>
            <a:chExt cx="930" cy="425"/>
          </a:xfrm>
        </p:grpSpPr>
        <p:sp>
          <p:nvSpPr>
            <p:cNvPr id="87228" name="Text Box 188"/>
            <p:cNvSpPr txBox="1">
              <a:spLocks noChangeArrowheads="1"/>
            </p:cNvSpPr>
            <p:nvPr/>
          </p:nvSpPr>
          <p:spPr bwMode="auto">
            <a:xfrm>
              <a:off x="4406" y="3159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Maximax</a:t>
              </a:r>
            </a:p>
          </p:txBody>
        </p:sp>
        <p:sp>
          <p:nvSpPr>
            <p:cNvPr id="19485" name="Freeform 189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6" name="AutoShape 190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2. Maximin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minimum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minimum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17144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70725" y="5854700"/>
            <a:ext cx="1476375" cy="677863"/>
            <a:chOff x="4406" y="3688"/>
            <a:chExt cx="930" cy="427"/>
          </a:xfrm>
        </p:grpSpPr>
        <p:sp>
          <p:nvSpPr>
            <p:cNvPr id="157738" name="Text Box 42"/>
            <p:cNvSpPr txBox="1">
              <a:spLocks noChangeArrowheads="1"/>
            </p:cNvSpPr>
            <p:nvPr/>
          </p:nvSpPr>
          <p:spPr bwMode="auto">
            <a:xfrm>
              <a:off x="4406" y="3863"/>
              <a:ext cx="7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rankRuehl" panose="020E0503060101010101" pitchFamily="34" charset="-79"/>
                  <a:cs typeface="FrankRuehl" panose="020E0503060101010101" pitchFamily="34" charset="-79"/>
                </a:rPr>
                <a:t>Maximin</a:t>
              </a:r>
            </a:p>
          </p:txBody>
        </p:sp>
        <p:sp>
          <p:nvSpPr>
            <p:cNvPr id="20510" name="Freeform 43"/>
            <p:cNvSpPr>
              <a:spLocks/>
            </p:cNvSpPr>
            <p:nvPr/>
          </p:nvSpPr>
          <p:spPr bwMode="auto">
            <a:xfrm>
              <a:off x="5136" y="3776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11" name="AutoShape 44"/>
            <p:cNvSpPr>
              <a:spLocks noChangeArrowheads="1"/>
            </p:cNvSpPr>
            <p:nvPr/>
          </p:nvSpPr>
          <p:spPr bwMode="auto">
            <a:xfrm>
              <a:off x="4888" y="3688"/>
              <a:ext cx="25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3. Criterion of Realism (Hurwicz)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weighted average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compromise between optimistic and pessimistic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a coefficient of realism </a:t>
            </a:r>
            <a:r>
              <a:rPr 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endParaRPr 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Coefficient is between 0 and 1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A value of 1 is 100% optimistic </a:t>
            </a:r>
            <a:endParaRPr lang="en-US" i="1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Compute the weighted averages for each alternative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highest value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1149350" y="4987925"/>
            <a:ext cx="6553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Weighted average =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*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(maximum in row)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	+ (1 –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)*(minimum in row)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/>
      <p:bldP spid="1587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On-screen Show (4:3)</PresentationFormat>
  <Paragraphs>334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FrankRuehl</vt:lpstr>
      <vt:lpstr>Lucida Bright</vt:lpstr>
      <vt:lpstr>Times</vt:lpstr>
      <vt:lpstr>Times New Roman</vt:lpstr>
      <vt:lpstr>Wingdings</vt:lpstr>
      <vt:lpstr>Blank Presentation</vt:lpstr>
      <vt:lpstr>1_Blank Presentation</vt:lpstr>
      <vt:lpstr>PowerPoint Presentation</vt:lpstr>
      <vt:lpstr>  Decision Making Content</vt:lpstr>
      <vt:lpstr> Decision Making Under Uncertainty</vt:lpstr>
      <vt:lpstr>The Decision Process in Operations</vt:lpstr>
      <vt:lpstr>Decision Making Under Uncertainty</vt:lpstr>
      <vt:lpstr>Example: Thompson Lumber Company</vt:lpstr>
      <vt:lpstr>1. Maximax</vt:lpstr>
      <vt:lpstr>2. Maximin</vt:lpstr>
      <vt:lpstr>3. Criterion of Realism (Hurwicz)</vt:lpstr>
      <vt:lpstr>Criterion of Realism (Hurwicz)</vt:lpstr>
      <vt:lpstr>4. Equally Likely (Laplace)</vt:lpstr>
      <vt:lpstr>5. Minimax Regret</vt:lpstr>
      <vt:lpstr>Minimax Regret</vt:lpstr>
      <vt:lpstr>Minimax Regret</vt:lpstr>
      <vt:lpstr> Decision Making Under Risk (Expected Monetary Value)</vt:lpstr>
      <vt:lpstr>Risk</vt:lpstr>
      <vt:lpstr>Decision Making Under Risk</vt:lpstr>
      <vt:lpstr>EMV Example</vt:lpstr>
      <vt:lpstr> Decision Trees</vt:lpstr>
      <vt:lpstr>Decision Trees</vt:lpstr>
      <vt:lpstr>Decision Trees</vt:lpstr>
      <vt:lpstr>Decision Table Example</vt:lpstr>
      <vt:lpstr>Symbols used in Decision Making</vt:lpstr>
      <vt:lpstr>Structure of Decision Trees</vt:lpstr>
      <vt:lpstr>Thompson’s Decision Tree</vt:lpstr>
      <vt:lpstr>Decision Tree</vt:lpstr>
      <vt:lpstr>Decision Trees in Ethical Decision Making</vt:lpstr>
      <vt:lpstr>Decision Trees in Ethical Decision Making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2015-09-14T22:00:00Z</dcterms:created>
  <dcterms:modified xsi:type="dcterms:W3CDTF">2021-12-01T05:44:27Z</dcterms:modified>
</cp:coreProperties>
</file>