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441" r:id="rId2"/>
    <p:sldId id="261" r:id="rId3"/>
    <p:sldId id="291" r:id="rId4"/>
    <p:sldId id="292" r:id="rId5"/>
    <p:sldId id="293" r:id="rId6"/>
    <p:sldId id="275" r:id="rId7"/>
    <p:sldId id="277" r:id="rId8"/>
    <p:sldId id="294" r:id="rId9"/>
    <p:sldId id="290" r:id="rId10"/>
    <p:sldId id="388" r:id="rId11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14"/>
    </p:embeddedFont>
    <p:embeddedFont>
      <p:font typeface="Lucida Bright" panose="02040602050505020304" pitchFamily="18" charset="0"/>
      <p:regular r:id="rId15"/>
      <p:bold r:id="rId16"/>
      <p:italic r:id="rId17"/>
      <p:boldItalic r:id="rId18"/>
    </p:embeddedFont>
    <p:embeddedFont>
      <p:font typeface="Tahoma" panose="020B0604030504040204" pitchFamily="34" charset="0"/>
      <p:regular r:id="rId19"/>
      <p:bold r:id="rId20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F983C1"/>
    <a:srgbClr val="C1BAF8"/>
    <a:srgbClr val="FF6600"/>
    <a:srgbClr val="B7EBBC"/>
    <a:srgbClr val="99E3A0"/>
    <a:srgbClr val="2CA23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821" autoAdjust="0"/>
    <p:restoredTop sz="94404" autoAdjust="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1B355342-48B5-4EBC-AE4D-D4A2EAC2F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339" name="Line 6">
            <a:extLst>
              <a:ext uri="{FF2B5EF4-FFF2-40B4-BE49-F238E27FC236}">
                <a16:creationId xmlns:a16="http://schemas.microsoft.com/office/drawing/2014/main" id="{61134F48-5BF9-4128-B74D-DB9BA1619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705D3A70-5D42-42A5-9010-0A2AFB7A8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F39A6A22-A4F1-4C2B-868D-D73F01590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B08E564B-315D-4157-8883-667FBDEB9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10	</a:t>
            </a:r>
            <a:r>
              <a:rPr lang="en-US" altLang="en-US" sz="1200" b="1">
                <a:latin typeface="Arial" panose="020B0604020202020204" pitchFamily="34" charset="0"/>
              </a:rPr>
              <a:t>Student Lecture Notes</a:t>
            </a:r>
            <a:r>
              <a:rPr lang="en-US" altLang="en-US" sz="1200">
                <a:latin typeface="Arial" panose="020B0604020202020204" pitchFamily="34" charset="0"/>
              </a:rPr>
              <a:t>	 10-</a:t>
            </a:r>
            <a:fld id="{851F79EE-9297-426F-A444-A0E27879192B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9DA264F-DC91-47C9-80E8-BE4D20585C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F5EB27B-1FDE-48CE-A0AF-4138DD7B3A0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611E4739-43FA-42C6-AFF7-5DCE36FAC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7ADD9A45-2823-44D3-80AF-B700AFA91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7AFADDC8-8A81-47FA-9E6F-7666E21FD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BB2CFF00-98AC-40B0-A4A8-BFEECBF61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FA89B03F-6B02-4C3C-9F4E-B191C5DA0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0EF02E4-9DB4-4E05-9DF8-FEA8F4E84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F6E3B12-F10F-4706-8DE6-BD14AC2B7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9182E863-0C49-423E-96A2-5BA4D727E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C92D4C2C-107B-433A-AA7F-B8F51F90B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4640E7C7-CB8B-4342-B148-78401A61D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659C106E-A5F7-4681-8FF2-17BB87B86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2FCD8C26-0359-4226-AC26-D6B953EFC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0DEB061C-08EC-4A1B-9D4E-8E2BEF693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49D1A89E-167A-47D0-B855-143E91831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2A26D782-5286-4DF2-B221-FA62E2E32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CD3717FC-B601-46A9-96DD-238379B88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EFBA06CD-6E82-44E6-A8B4-24E6A4083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BD09BF51-0886-482A-AAE6-F29461C7B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F57D22B4-58EA-4101-BA22-6DBDE890A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7A12E76A-9055-428A-A98E-AC6124DD8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54D030DC-8CDC-4C7B-BEF5-A856729FD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0ED5A544-628A-41C6-807F-346878C08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10	</a:t>
            </a:r>
            <a:r>
              <a:rPr lang="en-US" altLang="en-US" sz="1200" b="1">
                <a:latin typeface="Arial" panose="020B0604020202020204" pitchFamily="34" charset="0"/>
              </a:rPr>
              <a:t>Instructor Notes</a:t>
            </a:r>
            <a:r>
              <a:rPr lang="en-US" altLang="en-US" sz="1200">
                <a:latin typeface="Arial" panose="020B0604020202020204" pitchFamily="34" charset="0"/>
              </a:rPr>
              <a:t>	10-</a:t>
            </a:r>
            <a:fld id="{F4C40F7B-8CE6-459A-B4F9-EFA340701D24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CFB5BD9-8CE9-4014-A524-E7C5AE94D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2F81EC6-7422-4BD3-91B4-E2C53DFA3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650FAD79-DBD3-4BBD-AC00-C2F9737E4A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791A9A-3745-4346-B9BD-C79F1CD9F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algn="ctr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algn="ctr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algn="ctr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algn="ctr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algn="ctr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6E1DC-30DB-4165-B47F-67FC770E9E6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216FD73A-B47E-43A6-BCDB-0CA400FEC3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91F36A-A9EE-4FD0-BFCA-7C1517A92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54779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6C475-0A53-49B6-A572-8EEAB5CE74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12F0A30D-972A-4C12-8CCC-575C631619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E311B-A74A-49E0-BAFF-45890472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11117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35FA3-876D-4674-83B7-5C4B28154D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1FC0AEBF-E6F1-4F5E-98D2-134786F648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F5B30-F401-4427-9D84-0B8F6219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83552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72F13-AEE7-4182-B191-E173AC4DA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126640F5-A47B-4093-AC4D-37B4DB47DA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09246-F676-4AA1-9A6A-D3D1B2B8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37613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AFFC0-8C11-4E4B-BA2A-C2B21C1D6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27630C5F-2D0B-4AA0-B5FE-7C79D9AB69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437AE-EEC5-4AF3-871D-315E97F3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85528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C4C21-E7BD-4EFB-8027-1C210D22E9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5768BEFF-263A-4B4F-9AF8-3963DCB017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5EC46-3B8E-44CE-8C0C-1F553B8A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17468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E8375-EA8E-433D-800E-FA2594433F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60EE7927-DF15-4AD7-A885-D4A89A764B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4FB55C-13A5-42F1-A2B2-8E42D3F3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18420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5D14FA-EE46-4189-A700-1B1417FEA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BC0A4CB7-D569-42EF-80A6-00630F82B3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8B4D7-39E2-4124-A3BF-EFEDC410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47079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4B5C5E-353F-43F6-9714-58BDF22969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8B4C0766-32E9-4523-AD31-91A20F0F7C6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6D8DC-94F4-46E4-AF67-0990E039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7125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6345B-EFF0-40FE-9992-E6E350A07B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838944D5-3E61-467A-B268-208B2C5F6B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50DAD-87B2-40C6-AE1C-E280E87B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9998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0DDB1-7086-4E1B-B1A1-7F5E9281C8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21257B91-E342-4E40-844F-25AD6400702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BF8A0-8E40-49BD-9D12-80627B8C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01219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A5219A9E-548A-4E44-B7DA-4FE3A799C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3CE47C9B-9672-4F74-91D8-7DA911D96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D7C6C404-6062-473A-89D5-EA78585A08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43DFE281-DAE6-4B10-ADFE-4E091A7C71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134983D6-C4A6-4EB0-9869-9E9C2A4D38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87840220-E49A-4BFD-BA8D-9F39B4C6F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F03C0B3-66C8-40C4-8FB3-3AAF8B2DBD82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B311680-A576-45B0-A5CE-4E6ED3FFFE29}"/>
              </a:ext>
            </a:extLst>
          </p:cNvPr>
          <p:cNvSpPr txBox="1">
            <a:spLocks/>
          </p:cNvSpPr>
          <p:nvPr/>
        </p:nvSpPr>
        <p:spPr>
          <a:xfrm>
            <a:off x="2177848" y="1044572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BUS 324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7B38AEE-A934-4561-8C58-5A42236580B3}"/>
              </a:ext>
            </a:extLst>
          </p:cNvPr>
          <p:cNvSpPr txBox="1">
            <a:spLocks noChangeAspect="1"/>
          </p:cNvSpPr>
          <p:nvPr/>
        </p:nvSpPr>
        <p:spPr>
          <a:xfrm>
            <a:off x="287518" y="4616529"/>
            <a:ext cx="9026163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9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F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9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distribution</a:t>
            </a:r>
            <a:endParaRPr lang="en-US" sz="4000" b="1" dirty="0">
              <a:solidFill>
                <a:srgbClr val="C00000"/>
              </a:solidFill>
              <a:latin typeface="Lucida Bright" panose="02040602050505020304" pitchFamily="18" charset="0"/>
              <a:ea typeface="+mj-ea"/>
              <a:cs typeface="+mj-cs"/>
            </a:endParaRP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EF789E2C-786C-49CF-9E4C-930495F03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00000"/>
                </a:solidFill>
                <a:ea typeface="MS PGothic" panose="020B0600070205080204" pitchFamily="34" charset="-128"/>
              </a:rPr>
              <a:t>           </a:t>
            </a:r>
            <a:r>
              <a:rPr lang="en-US" altLang="en-US" sz="2800" b="1">
                <a:solidFill>
                  <a:srgbClr val="800000"/>
                </a:solidFill>
                <a:latin typeface="Lucida Bright" panose="02040602050505020304" pitchFamily="18" charset="0"/>
                <a:ea typeface="MS PGothic" panose="020B0600070205080204" pitchFamily="34" charset="-128"/>
                <a:cs typeface="FrankRuehl" panose="020E0503060101010101" pitchFamily="34" charset="-79"/>
              </a:rPr>
              <a:t>Regents Park Publishe</a:t>
            </a:r>
            <a:r>
              <a:rPr lang="en-US" altLang="en-US" sz="2800" b="1">
                <a:solidFill>
                  <a:srgbClr val="800000"/>
                </a:solidFill>
                <a:latin typeface="FrankRuehl" panose="020E0503060101010101" pitchFamily="34" charset="-79"/>
                <a:ea typeface="MS PGothic" panose="020B0600070205080204" pitchFamily="34" charset="-128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15366" name="Picture 2">
            <a:extLst>
              <a:ext uri="{FF2B5EF4-FFF2-40B4-BE49-F238E27FC236}">
                <a16:creationId xmlns:a16="http://schemas.microsoft.com/office/drawing/2014/main" id="{56B86555-206A-4992-9528-DA29AFF26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C4844FB-60D0-4EA7-8C3B-03E34E21A987}"/>
              </a:ext>
            </a:extLst>
          </p:cNvPr>
          <p:cNvSpPr/>
          <p:nvPr/>
        </p:nvSpPr>
        <p:spPr>
          <a:xfrm>
            <a:off x="4021261" y="2360613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T3LM4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E2AA3EB-EBE3-4756-8BE4-65B7692B6A92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2714E67-DE75-470F-83A5-A2BFB3AD6A0A}"/>
              </a:ext>
            </a:extLst>
          </p:cNvPr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+mj-cs"/>
              </a:rPr>
              <a:t>T3LM4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4124B85-94FB-436A-9887-812A7E07F693}"/>
              </a:ext>
            </a:extLst>
          </p:cNvPr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24581" name="TextBox 1">
            <a:extLst>
              <a:ext uri="{FF2B5EF4-FFF2-40B4-BE49-F238E27FC236}">
                <a16:creationId xmlns:a16="http://schemas.microsoft.com/office/drawing/2014/main" id="{2EDB1AF8-430E-41A0-B204-3B7FAD914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00000"/>
                </a:solidFill>
                <a:ea typeface="MS PGothic" panose="020B0600070205080204" pitchFamily="34" charset="-128"/>
              </a:rPr>
              <a:t>        </a:t>
            </a:r>
            <a:r>
              <a:rPr lang="en-US" altLang="en-US" sz="2800" b="1">
                <a:solidFill>
                  <a:srgbClr val="800000"/>
                </a:solidFill>
                <a:latin typeface="Lucida Bright" panose="02040602050505020304" pitchFamily="18" charset="0"/>
                <a:ea typeface="MS PGothic" panose="020B0600070205080204" pitchFamily="34" charset="-128"/>
              </a:rPr>
              <a:t>Regents Park Publishers</a:t>
            </a:r>
          </a:p>
        </p:txBody>
      </p:sp>
      <p:pic>
        <p:nvPicPr>
          <p:cNvPr id="24582" name="Picture 2">
            <a:extLst>
              <a:ext uri="{FF2B5EF4-FFF2-40B4-BE49-F238E27FC236}">
                <a16:creationId xmlns:a16="http://schemas.microsoft.com/office/drawing/2014/main" id="{FB1EE68D-3068-4E72-92B5-64201E848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388"/>
            <a:ext cx="4162425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0545138-0EDD-4032-9DF8-F20299E00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Hypothesis Tests for Variances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E0061E3D-9577-4B28-85E6-4BCDAF308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813" y="1570038"/>
            <a:ext cx="3429000" cy="13716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Hypothesis Tests</a:t>
            </a:r>
          </a:p>
          <a:p>
            <a:pPr algn="ctr" eaLnBrk="1" hangingPunct="1"/>
            <a:r>
              <a:rPr lang="en-US" altLang="en-US"/>
              <a:t>for Variances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4BD750F7-7E1B-49C8-8C52-0D5156B17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4863" y="3182938"/>
            <a:ext cx="3429000" cy="13716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Tests for Two</a:t>
            </a:r>
          </a:p>
          <a:p>
            <a:pPr algn="ctr" eaLnBrk="1" hangingPunct="1"/>
            <a:r>
              <a:rPr lang="en-US" altLang="en-US"/>
              <a:t>Population Variances</a:t>
            </a:r>
          </a:p>
        </p:txBody>
      </p:sp>
      <p:sp>
        <p:nvSpPr>
          <p:cNvPr id="16389" name="Line 10">
            <a:extLst>
              <a:ext uri="{FF2B5EF4-FFF2-40B4-BE49-F238E27FC236}">
                <a16:creationId xmlns:a16="http://schemas.microsoft.com/office/drawing/2014/main" id="{28697734-94D5-4750-8DA1-EAE39D8F9D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0313" y="294163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0" name="Line 12">
            <a:extLst>
              <a:ext uri="{FF2B5EF4-FFF2-40B4-BE49-F238E27FC236}">
                <a16:creationId xmlns:a16="http://schemas.microsoft.com/office/drawing/2014/main" id="{B4EC2A3A-F0AD-482B-8DF8-D9C0E591A1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9363" y="455453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1" name="Rectangle 14">
            <a:extLst>
              <a:ext uri="{FF2B5EF4-FFF2-40B4-BE49-F238E27FC236}">
                <a16:creationId xmlns:a16="http://schemas.microsoft.com/office/drawing/2014/main" id="{DFA926C7-CD27-4CD7-A5AD-0E2745AF0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813" y="4797425"/>
            <a:ext cx="3429000" cy="9144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  test statistic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5EA95E55-8451-4B39-82BB-1F4F17602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00200"/>
            <a:ext cx="4876800" cy="6096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Hypothesis Tests for Variances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DACB4AD5-6609-44A7-90B5-3AC585A2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667000"/>
            <a:ext cx="3429000" cy="1371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Tests for Two</a:t>
            </a:r>
          </a:p>
          <a:p>
            <a:pPr algn="ctr" eaLnBrk="1" hangingPunct="1"/>
            <a:r>
              <a:rPr lang="en-US" altLang="en-US"/>
              <a:t>Population Variances</a:t>
            </a:r>
          </a:p>
        </p:txBody>
      </p:sp>
      <p:sp>
        <p:nvSpPr>
          <p:cNvPr id="17412" name="Line 5">
            <a:extLst>
              <a:ext uri="{FF2B5EF4-FFF2-40B4-BE49-F238E27FC236}">
                <a16:creationId xmlns:a16="http://schemas.microsoft.com/office/drawing/2014/main" id="{6B29B48F-A56D-435F-BD6D-CEFDAF24C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438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3" name="Line 6">
            <a:extLst>
              <a:ext uri="{FF2B5EF4-FFF2-40B4-BE49-F238E27FC236}">
                <a16:creationId xmlns:a16="http://schemas.microsoft.com/office/drawing/2014/main" id="{7CEBA6F4-E5E4-426C-BBE4-B90F8CB5EB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438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4" name="Line 7">
            <a:extLst>
              <a:ext uri="{FF2B5EF4-FFF2-40B4-BE49-F238E27FC236}">
                <a16:creationId xmlns:a16="http://schemas.microsoft.com/office/drawing/2014/main" id="{E0449993-1D30-4976-9B27-EA5C947835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5" name="Line 8">
            <a:extLst>
              <a:ext uri="{FF2B5EF4-FFF2-40B4-BE49-F238E27FC236}">
                <a16:creationId xmlns:a16="http://schemas.microsoft.com/office/drawing/2014/main" id="{272F4181-12EE-433E-A8A8-BEE0BF6031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6" name="Rectangle 9">
            <a:extLst>
              <a:ext uri="{FF2B5EF4-FFF2-40B4-BE49-F238E27FC236}">
                <a16:creationId xmlns:a16="http://schemas.microsoft.com/office/drawing/2014/main" id="{0BC0EB41-5681-4C58-89D0-FA19286C3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267200"/>
            <a:ext cx="3429000" cy="9144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 test statistic</a:t>
            </a:r>
          </a:p>
        </p:txBody>
      </p:sp>
      <p:sp>
        <p:nvSpPr>
          <p:cNvPr id="17417" name="Text Box 11">
            <a:extLst>
              <a:ext uri="{FF2B5EF4-FFF2-40B4-BE49-F238E27FC236}">
                <a16:creationId xmlns:a16="http://schemas.microsoft.com/office/drawing/2014/main" id="{346F840E-3735-4B07-BF24-031B566C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4384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/>
              <a:t>*</a:t>
            </a:r>
          </a:p>
        </p:txBody>
      </p:sp>
      <p:sp>
        <p:nvSpPr>
          <p:cNvPr id="17418" name="Rectangle 13">
            <a:extLst>
              <a:ext uri="{FF2B5EF4-FFF2-40B4-BE49-F238E27FC236}">
                <a16:creationId xmlns:a16="http://schemas.microsoft.com/office/drawing/2014/main" id="{5BCD8C70-0E1C-4EE1-A30F-D1B5CCEF3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990600"/>
          </a:xfrm>
          <a:noFill/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/>
              <a:t>F  Test for Difference in Two Population Variances</a:t>
            </a:r>
          </a:p>
        </p:txBody>
      </p:sp>
      <p:sp>
        <p:nvSpPr>
          <p:cNvPr id="17419" name="Rectangle 15">
            <a:extLst>
              <a:ext uri="{FF2B5EF4-FFF2-40B4-BE49-F238E27FC236}">
                <a16:creationId xmlns:a16="http://schemas.microsoft.com/office/drawing/2014/main" id="{9D2835C4-6DAD-4F16-B346-B18ECC53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24384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 baseline="30000"/>
              <a:t>2</a:t>
            </a:r>
            <a:r>
              <a:rPr lang="en-US" altLang="en-US"/>
              <a:t> – </a:t>
            </a:r>
            <a:r>
              <a:rPr lang="el-GR" altLang="en-US"/>
              <a:t>σ</a:t>
            </a:r>
            <a:r>
              <a:rPr lang="en-US" altLang="en-US" baseline="-25000"/>
              <a:t>2</a:t>
            </a:r>
            <a:r>
              <a:rPr lang="en-US" altLang="en-US" baseline="30000"/>
              <a:t>2</a:t>
            </a:r>
            <a:r>
              <a:rPr lang="en-US" altLang="en-US"/>
              <a:t> = 0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-25000"/>
              <a:t>1</a:t>
            </a:r>
            <a:r>
              <a:rPr lang="en-US" altLang="en-US" baseline="30000"/>
              <a:t>2</a:t>
            </a:r>
            <a:r>
              <a:rPr lang="en-US" altLang="en-US"/>
              <a:t> – </a:t>
            </a:r>
            <a:r>
              <a:rPr lang="el-GR" altLang="en-US"/>
              <a:t>σ</a:t>
            </a:r>
            <a:r>
              <a:rPr lang="en-US" altLang="en-US" baseline="-25000"/>
              <a:t>2</a:t>
            </a:r>
            <a:r>
              <a:rPr lang="en-US" altLang="en-US" baseline="30000"/>
              <a:t>2 </a:t>
            </a:r>
            <a:r>
              <a:rPr lang="en-US" altLang="en-US"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17420" name="Text Box 18">
            <a:extLst>
              <a:ext uri="{FF2B5EF4-FFF2-40B4-BE49-F238E27FC236}">
                <a16:creationId xmlns:a16="http://schemas.microsoft.com/office/drawing/2014/main" id="{9D2DB578-DC25-4EC5-84A5-F6055F09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200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Two tailed test</a:t>
            </a:r>
          </a:p>
        </p:txBody>
      </p:sp>
      <p:sp>
        <p:nvSpPr>
          <p:cNvPr id="17421" name="Text Box 19">
            <a:extLst>
              <a:ext uri="{FF2B5EF4-FFF2-40B4-BE49-F238E27FC236}">
                <a16:creationId xmlns:a16="http://schemas.microsoft.com/office/drawing/2014/main" id="{2B15D458-CD0E-4538-AD52-8BE95625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Lower tail test</a:t>
            </a:r>
          </a:p>
        </p:txBody>
      </p:sp>
      <p:sp>
        <p:nvSpPr>
          <p:cNvPr id="17422" name="Text Box 20">
            <a:extLst>
              <a:ext uri="{FF2B5EF4-FFF2-40B4-BE49-F238E27FC236}">
                <a16:creationId xmlns:a16="http://schemas.microsoft.com/office/drawing/2014/main" id="{691DD681-29F4-4555-8795-99D012FFC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816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Upper tail test</a:t>
            </a:r>
          </a:p>
        </p:txBody>
      </p:sp>
      <p:sp>
        <p:nvSpPr>
          <p:cNvPr id="17423" name="Rectangle 21">
            <a:extLst>
              <a:ext uri="{FF2B5EF4-FFF2-40B4-BE49-F238E27FC236}">
                <a16:creationId xmlns:a16="http://schemas.microsoft.com/office/drawing/2014/main" id="{6EC93901-F82D-4026-9919-3257C428E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038600"/>
            <a:ext cx="24384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 baseline="30000"/>
              <a:t>2</a:t>
            </a:r>
            <a:r>
              <a:rPr lang="en-US" altLang="en-US"/>
              <a:t> – </a:t>
            </a:r>
            <a:r>
              <a:rPr lang="el-GR" altLang="en-US"/>
              <a:t>σ</a:t>
            </a:r>
            <a:r>
              <a:rPr lang="en-US" altLang="en-US" baseline="-25000"/>
              <a:t>2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</a:t>
            </a:r>
            <a:r>
              <a:rPr lang="en-US" altLang="en-US"/>
              <a:t> 0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-25000"/>
              <a:t>1</a:t>
            </a:r>
            <a:r>
              <a:rPr lang="en-US" altLang="en-US" baseline="30000"/>
              <a:t>2</a:t>
            </a:r>
            <a:r>
              <a:rPr lang="en-US" altLang="en-US"/>
              <a:t> – </a:t>
            </a:r>
            <a:r>
              <a:rPr lang="el-GR" altLang="en-US"/>
              <a:t>σ</a:t>
            </a:r>
            <a:r>
              <a:rPr lang="en-US" altLang="en-US" baseline="-25000"/>
              <a:t>2</a:t>
            </a:r>
            <a:r>
              <a:rPr lang="en-US" altLang="en-US" baseline="30000"/>
              <a:t>2 </a:t>
            </a:r>
            <a:r>
              <a:rPr lang="en-US" altLang="en-US">
                <a:cs typeface="Arial" panose="020B0604020202020204" pitchFamily="34" charset="0"/>
              </a:rPr>
              <a:t>&lt; 0</a:t>
            </a:r>
          </a:p>
        </p:txBody>
      </p:sp>
      <p:sp>
        <p:nvSpPr>
          <p:cNvPr id="17424" name="Rectangle 22">
            <a:extLst>
              <a:ext uri="{FF2B5EF4-FFF2-40B4-BE49-F238E27FC236}">
                <a16:creationId xmlns:a16="http://schemas.microsoft.com/office/drawing/2014/main" id="{73848116-44EB-4D32-81E7-8D913E595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05400"/>
            <a:ext cx="24384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 baseline="30000"/>
              <a:t>2</a:t>
            </a:r>
            <a:r>
              <a:rPr lang="en-US" altLang="en-US"/>
              <a:t> – </a:t>
            </a:r>
            <a:r>
              <a:rPr lang="el-GR" altLang="en-US"/>
              <a:t>σ</a:t>
            </a:r>
            <a:r>
              <a:rPr lang="en-US" altLang="en-US" baseline="-25000"/>
              <a:t>2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≤</a:t>
            </a:r>
            <a:r>
              <a:rPr lang="en-US" altLang="en-US"/>
              <a:t> 0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-25000"/>
              <a:t>1</a:t>
            </a:r>
            <a:r>
              <a:rPr lang="en-US" altLang="en-US" baseline="30000"/>
              <a:t>2</a:t>
            </a:r>
            <a:r>
              <a:rPr lang="en-US" altLang="en-US"/>
              <a:t> – </a:t>
            </a:r>
            <a:r>
              <a:rPr lang="el-GR" altLang="en-US"/>
              <a:t>σ</a:t>
            </a:r>
            <a:r>
              <a:rPr lang="en-US" altLang="en-US" baseline="-25000"/>
              <a:t>2</a:t>
            </a:r>
            <a:r>
              <a:rPr lang="en-US" altLang="en-US" baseline="30000"/>
              <a:t>2 </a:t>
            </a:r>
            <a:r>
              <a:rPr lang="en-US" altLang="en-US">
                <a:cs typeface="Arial" panose="020B0604020202020204" pitchFamily="34" charset="0"/>
              </a:rPr>
              <a:t>&gt; 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3">
            <a:extLst>
              <a:ext uri="{FF2B5EF4-FFF2-40B4-BE49-F238E27FC236}">
                <a16:creationId xmlns:a16="http://schemas.microsoft.com/office/drawing/2014/main" id="{788BD021-6616-4CCA-BD64-E3949A9FE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743200"/>
            <a:ext cx="1828800" cy="152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AA3F557-15F1-4893-9DBD-C2AC75C44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00200"/>
            <a:ext cx="4876800" cy="6096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Hypothesis Tests for Variances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E8538593-BB90-441C-86C4-0AEFFDA73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438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2470E634-D5FC-4238-98C6-E5078C185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438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2C699810-3784-4E15-8BD4-6F47158079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9D539814-3F48-46F5-BAA4-EB9210EE3E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282267FD-7D5F-4283-82CE-6FF84B2B9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267200"/>
            <a:ext cx="3429000" cy="914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 test statistic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4F9E1518-4BA3-4413-B6BF-84EDC71C9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9624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/>
              <a:t>*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78523604-3009-4180-9E2D-A994CCBCF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990600"/>
          </a:xfrm>
          <a:noFill/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/>
              <a:t>F  Test for Difference in Two Population Variances</a:t>
            </a:r>
          </a:p>
        </p:txBody>
      </p:sp>
      <p:sp>
        <p:nvSpPr>
          <p:cNvPr id="18443" name="Rectangle 17">
            <a:extLst>
              <a:ext uri="{FF2B5EF4-FFF2-40B4-BE49-F238E27FC236}">
                <a16:creationId xmlns:a16="http://schemas.microsoft.com/office/drawing/2014/main" id="{C488157B-854E-4D38-88BD-28DA35F86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667000"/>
            <a:ext cx="3429000" cy="13716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Tests for Two</a:t>
            </a:r>
          </a:p>
          <a:p>
            <a:pPr algn="ctr" eaLnBrk="1" hangingPunct="1"/>
            <a:r>
              <a:rPr lang="en-US" altLang="en-US"/>
              <a:t>Population Variances</a:t>
            </a:r>
          </a:p>
        </p:txBody>
      </p:sp>
      <p:graphicFrame>
        <p:nvGraphicFramePr>
          <p:cNvPr id="18444" name="Object 18">
            <a:extLst>
              <a:ext uri="{FF2B5EF4-FFF2-40B4-BE49-F238E27FC236}">
                <a16:creationId xmlns:a16="http://schemas.microsoft.com/office/drawing/2014/main" id="{02BF177A-A3B7-4B84-A371-48399BFB1F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819400"/>
          <a:ext cx="1384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3" imgW="457200" imgH="457200" progId="Equation.3">
                  <p:embed/>
                </p:oleObj>
              </mc:Choice>
              <mc:Fallback>
                <p:oleObj name="Equation" r:id="rId3" imgW="45720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13843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9">
            <a:extLst>
              <a:ext uri="{FF2B5EF4-FFF2-40B4-BE49-F238E27FC236}">
                <a16:creationId xmlns:a16="http://schemas.microsoft.com/office/drawing/2014/main" id="{BAC73F3D-81E1-4A7B-A370-DED71464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3048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The F </a:t>
            </a:r>
            <a:r>
              <a:rPr lang="en-US" altLang="en-US" b="1">
                <a:solidFill>
                  <a:srgbClr val="FF0000"/>
                </a:solidFill>
              </a:rPr>
              <a:t>test statistic </a:t>
            </a:r>
            <a:r>
              <a:rPr lang="en-US" altLang="en-US">
                <a:solidFill>
                  <a:schemeClr val="folHlink"/>
                </a:solidFill>
              </a:rPr>
              <a:t>is:</a:t>
            </a:r>
          </a:p>
        </p:txBody>
      </p:sp>
      <p:sp>
        <p:nvSpPr>
          <p:cNvPr id="18446" name="Rectangle 27">
            <a:extLst>
              <a:ext uri="{FF2B5EF4-FFF2-40B4-BE49-F238E27FC236}">
                <a16:creationId xmlns:a16="http://schemas.microsoft.com/office/drawing/2014/main" id="{DEF9ED1A-E728-4199-BA20-11A6CCCD4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48200"/>
            <a:ext cx="4441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      = Variance of Sample 1</a:t>
            </a:r>
          </a:p>
        </p:txBody>
      </p:sp>
      <p:sp>
        <p:nvSpPr>
          <p:cNvPr id="18447" name="Rectangle 28">
            <a:extLst>
              <a:ext uri="{FF2B5EF4-FFF2-40B4-BE49-F238E27FC236}">
                <a16:creationId xmlns:a16="http://schemas.microsoft.com/office/drawing/2014/main" id="{E13773D2-EC55-4A14-88E0-F92BECA5A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940300"/>
            <a:ext cx="419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 n</a:t>
            </a:r>
            <a:r>
              <a:rPr lang="en-US" altLang="en-US" sz="1800" baseline="-25000"/>
              <a:t>1 </a:t>
            </a:r>
            <a:r>
              <a:rPr lang="en-US" altLang="en-US" sz="1800"/>
              <a:t>- 1 = numerator degrees of freedom</a:t>
            </a:r>
          </a:p>
        </p:txBody>
      </p:sp>
      <p:sp>
        <p:nvSpPr>
          <p:cNvPr id="18448" name="Rectangle 29">
            <a:extLst>
              <a:ext uri="{FF2B5EF4-FFF2-40B4-BE49-F238E27FC236}">
                <a16:creationId xmlns:a16="http://schemas.microsoft.com/office/drawing/2014/main" id="{EBD618CC-A530-44BA-A555-80A166EB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91200"/>
            <a:ext cx="4419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 n</a:t>
            </a:r>
            <a:r>
              <a:rPr lang="en-US" altLang="en-US" sz="1800" baseline="-25000"/>
              <a:t>2 </a:t>
            </a:r>
            <a:r>
              <a:rPr lang="en-US" altLang="en-US" sz="1800"/>
              <a:t>- 1 = denominator degrees of freedom</a:t>
            </a:r>
          </a:p>
        </p:txBody>
      </p:sp>
      <p:sp>
        <p:nvSpPr>
          <p:cNvPr id="18449" name="Rectangle 30">
            <a:extLst>
              <a:ext uri="{FF2B5EF4-FFF2-40B4-BE49-F238E27FC236}">
                <a16:creationId xmlns:a16="http://schemas.microsoft.com/office/drawing/2014/main" id="{18630405-3BB5-47C6-82DD-5C2FE5710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4441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      = Variance of Sample 2</a:t>
            </a:r>
          </a:p>
        </p:txBody>
      </p:sp>
      <p:graphicFrame>
        <p:nvGraphicFramePr>
          <p:cNvPr id="18450" name="Object 31">
            <a:extLst>
              <a:ext uri="{FF2B5EF4-FFF2-40B4-BE49-F238E27FC236}">
                <a16:creationId xmlns:a16="http://schemas.microsoft.com/office/drawing/2014/main" id="{0B570B51-54EE-43C1-AAB1-A16DED254C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5720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5" imgW="177646" imgH="228402" progId="Equation.3">
                  <p:embed/>
                </p:oleObj>
              </mc:Choice>
              <mc:Fallback>
                <p:oleObj name="Equation" r:id="rId5" imgW="177646" imgH="22840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32">
            <a:extLst>
              <a:ext uri="{FF2B5EF4-FFF2-40B4-BE49-F238E27FC236}">
                <a16:creationId xmlns:a16="http://schemas.microsoft.com/office/drawing/2014/main" id="{DF8986C2-0E9A-4349-87C7-1F6476007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4102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7" imgW="177646" imgH="228402" progId="Equation.3">
                  <p:embed/>
                </p:oleObj>
              </mc:Choice>
              <mc:Fallback>
                <p:oleObj name="Equation" r:id="rId7" imgW="177646" imgH="228402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Rectangle 34">
            <a:extLst>
              <a:ext uri="{FF2B5EF4-FFF2-40B4-BE49-F238E27FC236}">
                <a16:creationId xmlns:a16="http://schemas.microsoft.com/office/drawing/2014/main" id="{E61C205C-4358-44DE-88BC-D3C30531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71800"/>
            <a:ext cx="13716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(Place the larger sample variance in the numerator)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138D24F9-CD34-4287-85E4-EC6C95891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419600"/>
          </a:xfrm>
          <a:noFill/>
        </p:spPr>
        <p:txBody>
          <a:bodyPr/>
          <a:lstStyle/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altLang="en-US" sz="2400"/>
              <a:t>The are two appropriate degrees of freedom:  numerator and denominator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endParaRPr lang="en-US" altLang="en-US" sz="2400"/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endParaRPr lang="en-US" altLang="en-US" sz="2400"/>
          </a:p>
        </p:txBody>
      </p:sp>
      <p:sp>
        <p:nvSpPr>
          <p:cNvPr id="19459" name="Rectangle 11">
            <a:extLst>
              <a:ext uri="{FF2B5EF4-FFF2-40B4-BE49-F238E27FC236}">
                <a16:creationId xmlns:a16="http://schemas.microsoft.com/office/drawing/2014/main" id="{528DD497-328A-4593-A46E-68F0C4671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The  F  Distribution</a:t>
            </a:r>
          </a:p>
        </p:txBody>
      </p:sp>
      <p:sp>
        <p:nvSpPr>
          <p:cNvPr id="19460" name="Rectangle 12">
            <a:extLst>
              <a:ext uri="{FF2B5EF4-FFF2-40B4-BE49-F238E27FC236}">
                <a16:creationId xmlns:a16="http://schemas.microsoft.com/office/drawing/2014/main" id="{61496086-E1C1-470D-85E6-1E899B3C4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09975"/>
            <a:ext cx="444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where  </a:t>
            </a:r>
            <a:r>
              <a:rPr lang="en-US" altLang="en-US"/>
              <a:t>df</a:t>
            </a:r>
            <a:r>
              <a:rPr lang="en-US" altLang="en-US" baseline="-25000"/>
              <a:t>1</a:t>
            </a:r>
            <a:r>
              <a:rPr lang="en-US" altLang="en-US"/>
              <a:t> = </a:t>
            </a:r>
            <a:r>
              <a:rPr lang="en-US" altLang="en-US" i="1"/>
              <a:t>n</a:t>
            </a:r>
            <a:r>
              <a:rPr lang="en-US" altLang="en-US" baseline="-25000"/>
              <a:t>1</a:t>
            </a:r>
            <a:r>
              <a:rPr lang="en-US" altLang="en-US"/>
              <a:t> – 1 ;   df</a:t>
            </a:r>
            <a:r>
              <a:rPr lang="en-US" altLang="en-US" baseline="-25000"/>
              <a:t>2</a:t>
            </a:r>
            <a:r>
              <a:rPr lang="en-US" altLang="en-US"/>
              <a:t> = </a:t>
            </a:r>
            <a:r>
              <a:rPr lang="en-US" altLang="en-US" i="1"/>
              <a:t>n</a:t>
            </a:r>
            <a:r>
              <a:rPr lang="en-US" altLang="en-US" baseline="-25000"/>
              <a:t>2</a:t>
            </a:r>
            <a:r>
              <a:rPr lang="en-US" altLang="en-US"/>
              <a:t> – 1</a:t>
            </a:r>
          </a:p>
        </p:txBody>
      </p:sp>
      <p:graphicFrame>
        <p:nvGraphicFramePr>
          <p:cNvPr id="19461" name="Object 13">
            <a:extLst>
              <a:ext uri="{FF2B5EF4-FFF2-40B4-BE49-F238E27FC236}">
                <a16:creationId xmlns:a16="http://schemas.microsoft.com/office/drawing/2014/main" id="{FDC037B5-FB58-4681-9C70-4848625DA8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2766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457200" imgH="457200" progId="Equation.3">
                  <p:embed/>
                </p:oleObj>
              </mc:Choice>
              <mc:Fallback>
                <p:oleObj name="Equation" r:id="rId3" imgW="4572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766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8">
            <a:extLst>
              <a:ext uri="{FF2B5EF4-FFF2-40B4-BE49-F238E27FC236}">
                <a16:creationId xmlns:a16="http://schemas.microsoft.com/office/drawing/2014/main" id="{997E5EBB-CC0C-4450-AD29-FFF354E6E307}"/>
              </a:ext>
            </a:extLst>
          </p:cNvPr>
          <p:cNvSpPr>
            <a:spLocks/>
          </p:cNvSpPr>
          <p:nvPr/>
        </p:nvSpPr>
        <p:spPr bwMode="auto">
          <a:xfrm>
            <a:off x="6851650" y="3332163"/>
            <a:ext cx="1555750" cy="244475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3" name="Freeform 35">
            <a:extLst>
              <a:ext uri="{FF2B5EF4-FFF2-40B4-BE49-F238E27FC236}">
                <a16:creationId xmlns:a16="http://schemas.microsoft.com/office/drawing/2014/main" id="{054B4F88-7E35-4DC6-A440-3B2833180406}"/>
              </a:ext>
            </a:extLst>
          </p:cNvPr>
          <p:cNvSpPr>
            <a:spLocks/>
          </p:cNvSpPr>
          <p:nvPr/>
        </p:nvSpPr>
        <p:spPr bwMode="auto">
          <a:xfrm>
            <a:off x="2284413" y="3200400"/>
            <a:ext cx="1701800" cy="381000"/>
          </a:xfrm>
          <a:custGeom>
            <a:avLst/>
            <a:gdLst>
              <a:gd name="T0" fmla="*/ 0 w 1072"/>
              <a:gd name="T1" fmla="*/ 2147483646 h 240"/>
              <a:gd name="T2" fmla="*/ 2147483646 w 1072"/>
              <a:gd name="T3" fmla="*/ 0 h 240"/>
              <a:gd name="T4" fmla="*/ 2147483646 w 1072"/>
              <a:gd name="T5" fmla="*/ 2147483646 h 240"/>
              <a:gd name="T6" fmla="*/ 2147483646 w 1072"/>
              <a:gd name="T7" fmla="*/ 2147483646 h 240"/>
              <a:gd name="T8" fmla="*/ 2147483646 w 1072"/>
              <a:gd name="T9" fmla="*/ 2147483646 h 240"/>
              <a:gd name="T10" fmla="*/ 2147483646 w 1072"/>
              <a:gd name="T11" fmla="*/ 2147483646 h 240"/>
              <a:gd name="T12" fmla="*/ 2147483646 w 1072"/>
              <a:gd name="T13" fmla="*/ 2147483646 h 240"/>
              <a:gd name="T14" fmla="*/ 2147483646 w 1072"/>
              <a:gd name="T15" fmla="*/ 2147483646 h 240"/>
              <a:gd name="T16" fmla="*/ 2147483646 w 1072"/>
              <a:gd name="T17" fmla="*/ 2147483646 h 240"/>
              <a:gd name="T18" fmla="*/ 2147483646 w 1072"/>
              <a:gd name="T19" fmla="*/ 2147483646 h 2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72" h="240">
                <a:moveTo>
                  <a:pt x="0" y="240"/>
                </a:moveTo>
                <a:lnTo>
                  <a:pt x="1" y="0"/>
                </a:lnTo>
                <a:lnTo>
                  <a:pt x="175" y="122"/>
                </a:lnTo>
                <a:lnTo>
                  <a:pt x="246" y="144"/>
                </a:lnTo>
                <a:lnTo>
                  <a:pt x="301" y="159"/>
                </a:lnTo>
                <a:lnTo>
                  <a:pt x="375" y="174"/>
                </a:lnTo>
                <a:lnTo>
                  <a:pt x="520" y="194"/>
                </a:lnTo>
                <a:lnTo>
                  <a:pt x="684" y="209"/>
                </a:lnTo>
                <a:lnTo>
                  <a:pt x="1071" y="224"/>
                </a:lnTo>
                <a:lnTo>
                  <a:pt x="1072" y="2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4" name="Line 37">
            <a:extLst>
              <a:ext uri="{FF2B5EF4-FFF2-40B4-BE49-F238E27FC236}">
                <a16:creationId xmlns:a16="http://schemas.microsoft.com/office/drawing/2014/main" id="{61F7F85B-BB1D-4CF6-A7D2-DB5A93D16F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00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Freeform 12">
            <a:extLst>
              <a:ext uri="{FF2B5EF4-FFF2-40B4-BE49-F238E27FC236}">
                <a16:creationId xmlns:a16="http://schemas.microsoft.com/office/drawing/2014/main" id="{708F2F59-53FF-4993-A145-9D4F801E8A86}"/>
              </a:ext>
            </a:extLst>
          </p:cNvPr>
          <p:cNvSpPr>
            <a:spLocks/>
          </p:cNvSpPr>
          <p:nvPr/>
        </p:nvSpPr>
        <p:spPr bwMode="auto">
          <a:xfrm>
            <a:off x="754063" y="19669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2147483646 h 1023"/>
              <a:gd name="T4" fmla="*/ 2147483646 w 3388"/>
              <a:gd name="T5" fmla="*/ 2147483646 h 10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13">
            <a:extLst>
              <a:ext uri="{FF2B5EF4-FFF2-40B4-BE49-F238E27FC236}">
                <a16:creationId xmlns:a16="http://schemas.microsoft.com/office/drawing/2014/main" id="{6DF154EF-A999-4E27-AA76-1D9C030F0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352800"/>
            <a:ext cx="533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</a:t>
            </a:r>
            <a:r>
              <a:rPr lang="en-US" altLang="en-US" sz="3600" b="1" i="1"/>
              <a:t> </a:t>
            </a:r>
          </a:p>
        </p:txBody>
      </p:sp>
      <p:sp>
        <p:nvSpPr>
          <p:cNvPr id="20487" name="Rectangle 14">
            <a:extLst>
              <a:ext uri="{FF2B5EF4-FFF2-40B4-BE49-F238E27FC236}">
                <a16:creationId xmlns:a16="http://schemas.microsoft.com/office/drawing/2014/main" id="{7AFE7CF6-B405-43BA-9CB4-775AC93F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45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8" name="Line 15">
            <a:extLst>
              <a:ext uri="{FF2B5EF4-FFF2-40B4-BE49-F238E27FC236}">
                <a16:creationId xmlns:a16="http://schemas.microsoft.com/office/drawing/2014/main" id="{12A8D8ED-E55C-441F-B74A-518C84779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38" y="22860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Freeform 20">
            <a:extLst>
              <a:ext uri="{FF2B5EF4-FFF2-40B4-BE49-F238E27FC236}">
                <a16:creationId xmlns:a16="http://schemas.microsoft.com/office/drawing/2014/main" id="{8296A00E-3EB5-4552-83D7-EF1135598456}"/>
              </a:ext>
            </a:extLst>
          </p:cNvPr>
          <p:cNvSpPr>
            <a:spLocks/>
          </p:cNvSpPr>
          <p:nvPr/>
        </p:nvSpPr>
        <p:spPr bwMode="auto">
          <a:xfrm>
            <a:off x="762000" y="1981200"/>
            <a:ext cx="3429000" cy="1620838"/>
          </a:xfrm>
          <a:custGeom>
            <a:avLst/>
            <a:gdLst>
              <a:gd name="T0" fmla="*/ 0 w 3492"/>
              <a:gd name="T1" fmla="*/ 2147483646 h 1021"/>
              <a:gd name="T2" fmla="*/ 2147483646 w 3492"/>
              <a:gd name="T3" fmla="*/ 2147483646 h 1021"/>
              <a:gd name="T4" fmla="*/ 2147483646 w 3492"/>
              <a:gd name="T5" fmla="*/ 2147483646 h 1021"/>
              <a:gd name="T6" fmla="*/ 2147483646 w 3492"/>
              <a:gd name="T7" fmla="*/ 2147483646 h 1021"/>
              <a:gd name="T8" fmla="*/ 2147483646 w 3492"/>
              <a:gd name="T9" fmla="*/ 2147483646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0" name="Rectangle 21">
            <a:extLst>
              <a:ext uri="{FF2B5EF4-FFF2-40B4-BE49-F238E27FC236}">
                <a16:creationId xmlns:a16="http://schemas.microsoft.com/office/drawing/2014/main" id="{40CB16D0-4A74-4CBC-8526-7530E4D8E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958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000"/>
              <a:t> rejection region for a one-tail test is</a:t>
            </a:r>
          </a:p>
        </p:txBody>
      </p:sp>
      <p:sp>
        <p:nvSpPr>
          <p:cNvPr id="20491" name="Rectangle 23">
            <a:extLst>
              <a:ext uri="{FF2B5EF4-FFF2-40B4-BE49-F238E27FC236}">
                <a16:creationId xmlns:a16="http://schemas.microsoft.com/office/drawing/2014/main" id="{EF3A3699-AAF5-45C4-8A06-45D3EDFD8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Finding the Critical Value</a:t>
            </a:r>
          </a:p>
        </p:txBody>
      </p:sp>
      <p:sp>
        <p:nvSpPr>
          <p:cNvPr id="20492" name="Freeform 24">
            <a:extLst>
              <a:ext uri="{FF2B5EF4-FFF2-40B4-BE49-F238E27FC236}">
                <a16:creationId xmlns:a16="http://schemas.microsoft.com/office/drawing/2014/main" id="{4BDBF2B4-F0B4-4CA9-9ACC-0D18CEAD11A9}"/>
              </a:ext>
            </a:extLst>
          </p:cNvPr>
          <p:cNvSpPr>
            <a:spLocks/>
          </p:cNvSpPr>
          <p:nvPr/>
        </p:nvSpPr>
        <p:spPr bwMode="auto">
          <a:xfrm>
            <a:off x="5173663" y="19669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2147483646 h 1023"/>
              <a:gd name="T4" fmla="*/ 2147483646 w 3388"/>
              <a:gd name="T5" fmla="*/ 2147483646 h 10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25">
            <a:extLst>
              <a:ext uri="{FF2B5EF4-FFF2-40B4-BE49-F238E27FC236}">
                <a16:creationId xmlns:a16="http://schemas.microsoft.com/office/drawing/2014/main" id="{0156794E-4890-41B4-BD5F-89039C7F6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352800"/>
            <a:ext cx="533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</a:t>
            </a:r>
            <a:r>
              <a:rPr lang="en-US" altLang="en-US" sz="3600" b="1" i="1"/>
              <a:t> </a:t>
            </a:r>
          </a:p>
        </p:txBody>
      </p:sp>
      <p:sp>
        <p:nvSpPr>
          <p:cNvPr id="20494" name="Rectangle 26">
            <a:extLst>
              <a:ext uri="{FF2B5EF4-FFF2-40B4-BE49-F238E27FC236}">
                <a16:creationId xmlns:a16="http://schemas.microsoft.com/office/drawing/2014/main" id="{374FEEC8-390C-4955-BF70-1DCBDB291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45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95" name="Line 27">
            <a:extLst>
              <a:ext uri="{FF2B5EF4-FFF2-40B4-BE49-F238E27FC236}">
                <a16:creationId xmlns:a16="http://schemas.microsoft.com/office/drawing/2014/main" id="{25C8021B-5A8D-4B94-AD3C-6A70D9006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6538" y="22860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Freeform 28">
            <a:extLst>
              <a:ext uri="{FF2B5EF4-FFF2-40B4-BE49-F238E27FC236}">
                <a16:creationId xmlns:a16="http://schemas.microsoft.com/office/drawing/2014/main" id="{EE6F626E-B775-40AA-B789-22F7CA71FE32}"/>
              </a:ext>
            </a:extLst>
          </p:cNvPr>
          <p:cNvSpPr>
            <a:spLocks/>
          </p:cNvSpPr>
          <p:nvPr/>
        </p:nvSpPr>
        <p:spPr bwMode="auto">
          <a:xfrm>
            <a:off x="5181600" y="1981200"/>
            <a:ext cx="3429000" cy="1620838"/>
          </a:xfrm>
          <a:custGeom>
            <a:avLst/>
            <a:gdLst>
              <a:gd name="T0" fmla="*/ 0 w 3492"/>
              <a:gd name="T1" fmla="*/ 2147483646 h 1021"/>
              <a:gd name="T2" fmla="*/ 2147483646 w 3492"/>
              <a:gd name="T3" fmla="*/ 2147483646 h 1021"/>
              <a:gd name="T4" fmla="*/ 2147483646 w 3492"/>
              <a:gd name="T5" fmla="*/ 2147483646 h 1021"/>
              <a:gd name="T6" fmla="*/ 2147483646 w 3492"/>
              <a:gd name="T7" fmla="*/ 2147483646 h 1021"/>
              <a:gd name="T8" fmla="*/ 2147483646 w 3492"/>
              <a:gd name="T9" fmla="*/ 2147483646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97" name="Object 30">
            <a:extLst>
              <a:ext uri="{FF2B5EF4-FFF2-40B4-BE49-F238E27FC236}">
                <a16:creationId xmlns:a16="http://schemas.microsoft.com/office/drawing/2014/main" id="{CC17821E-7238-47D3-8BB3-74BE6CDA4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5105400"/>
          <a:ext cx="1909763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05400"/>
                        <a:ext cx="1909763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31">
            <a:extLst>
              <a:ext uri="{FF2B5EF4-FFF2-40B4-BE49-F238E27FC236}">
                <a16:creationId xmlns:a16="http://schemas.microsoft.com/office/drawing/2014/main" id="{B54D5000-61D7-4FD5-ACC6-A811CA4D07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105400"/>
          <a:ext cx="16573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5" imgW="749300" imgH="457200" progId="Equation.3">
                  <p:embed/>
                </p:oleObj>
              </mc:Choice>
              <mc:Fallback>
                <p:oleObj name="Equation" r:id="rId5" imgW="74930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05400"/>
                        <a:ext cx="165735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9" name="Rectangle 33">
            <a:extLst>
              <a:ext uri="{FF2B5EF4-FFF2-40B4-BE49-F238E27FC236}">
                <a16:creationId xmlns:a16="http://schemas.microsoft.com/office/drawing/2014/main" id="{79347786-034E-4EE9-A05B-B465E2DCC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0"/>
            <a:ext cx="4495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(when the larger sample variance in the numerator)</a:t>
            </a:r>
          </a:p>
        </p:txBody>
      </p:sp>
      <p:sp>
        <p:nvSpPr>
          <p:cNvPr id="20500" name="Rectangle 34">
            <a:extLst>
              <a:ext uri="{FF2B5EF4-FFF2-40B4-BE49-F238E27FC236}">
                <a16:creationId xmlns:a16="http://schemas.microsoft.com/office/drawing/2014/main" id="{54B8ACBD-F3E3-4EAB-94A0-E68747361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000"/>
              <a:t> rejection region for a two-tailed test is</a:t>
            </a:r>
          </a:p>
        </p:txBody>
      </p:sp>
      <p:sp>
        <p:nvSpPr>
          <p:cNvPr id="20501" name="Line 39">
            <a:extLst>
              <a:ext uri="{FF2B5EF4-FFF2-40B4-BE49-F238E27FC236}">
                <a16:creationId xmlns:a16="http://schemas.microsoft.com/office/drawing/2014/main" id="{1949DC17-ACC1-446F-B530-2D9E75FF8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3528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2" name="Line 40">
            <a:extLst>
              <a:ext uri="{FF2B5EF4-FFF2-40B4-BE49-F238E27FC236}">
                <a16:creationId xmlns:a16="http://schemas.microsoft.com/office/drawing/2014/main" id="{D99F413D-6F00-4427-9317-C740C6054E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276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3" name="Text Box 41">
            <a:extLst>
              <a:ext uri="{FF2B5EF4-FFF2-40B4-BE49-F238E27FC236}">
                <a16:creationId xmlns:a16="http://schemas.microsoft.com/office/drawing/2014/main" id="{5DDB83CA-3767-4D80-A480-20AAB7E12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971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20504" name="Line 42">
            <a:extLst>
              <a:ext uri="{FF2B5EF4-FFF2-40B4-BE49-F238E27FC236}">
                <a16:creationId xmlns:a16="http://schemas.microsoft.com/office/drawing/2014/main" id="{BAFB0900-0669-4E98-B7A9-35123BE74E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276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5" name="Text Box 43">
            <a:extLst>
              <a:ext uri="{FF2B5EF4-FFF2-40B4-BE49-F238E27FC236}">
                <a16:creationId xmlns:a16="http://schemas.microsoft.com/office/drawing/2014/main" id="{A48225E5-4DF6-4BB3-87AF-A90845F82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971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/2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20506" name="Rectangle 44">
            <a:extLst>
              <a:ext uri="{FF2B5EF4-FFF2-40B4-BE49-F238E27FC236}">
                <a16:creationId xmlns:a16="http://schemas.microsoft.com/office/drawing/2014/main" id="{D8EB1334-7B6D-4484-BC40-B5539989E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60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F</a:t>
            </a:r>
            <a:r>
              <a:rPr lang="en-US" altLang="en-US" baseline="-25000">
                <a:solidFill>
                  <a:schemeClr val="hlink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3600" b="1" i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0507" name="Rectangle 45">
            <a:extLst>
              <a:ext uri="{FF2B5EF4-FFF2-40B4-BE49-F238E27FC236}">
                <a16:creationId xmlns:a16="http://schemas.microsoft.com/office/drawing/2014/main" id="{1C1930D8-9141-475A-9ED3-B60FEBF6C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733800"/>
            <a:ext cx="838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F</a:t>
            </a:r>
            <a:r>
              <a:rPr lang="en-US" altLang="en-US" baseline="-25000">
                <a:solidFill>
                  <a:schemeClr val="hlink"/>
                </a:solidFill>
                <a:sym typeface="Symbol" panose="05050102010706020507" pitchFamily="18" charset="2"/>
              </a:rPr>
              <a:t>/2</a:t>
            </a:r>
            <a:r>
              <a:rPr lang="en-US" altLang="en-US" sz="3600" b="1" i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0508" name="Line 46">
            <a:extLst>
              <a:ext uri="{FF2B5EF4-FFF2-40B4-BE49-F238E27FC236}">
                <a16:creationId xmlns:a16="http://schemas.microsoft.com/office/drawing/2014/main" id="{9254DD98-8D8C-49D7-9409-42CC2AB55A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5814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9" name="Line 47">
            <a:extLst>
              <a:ext uri="{FF2B5EF4-FFF2-40B4-BE49-F238E27FC236}">
                <a16:creationId xmlns:a16="http://schemas.microsoft.com/office/drawing/2014/main" id="{26B933E2-0825-455A-8FA6-ECFE7BFC1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5814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0" name="Line 48">
            <a:extLst>
              <a:ext uri="{FF2B5EF4-FFF2-40B4-BE49-F238E27FC236}">
                <a16:creationId xmlns:a16="http://schemas.microsoft.com/office/drawing/2014/main" id="{4EC38470-560E-4F26-B872-E0C59AF7FF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1" name="Line 49">
            <a:extLst>
              <a:ext uri="{FF2B5EF4-FFF2-40B4-BE49-F238E27FC236}">
                <a16:creationId xmlns:a16="http://schemas.microsoft.com/office/drawing/2014/main" id="{4D75CD7F-E2E0-4DAF-9915-F88DC28D5E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3810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2" name="Line 50">
            <a:extLst>
              <a:ext uri="{FF2B5EF4-FFF2-40B4-BE49-F238E27FC236}">
                <a16:creationId xmlns:a16="http://schemas.microsoft.com/office/drawing/2014/main" id="{2927CC5F-74C3-4BA2-9DD2-1FF639257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13388" y="3810000"/>
            <a:ext cx="13446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3" name="Line 51">
            <a:extLst>
              <a:ext uri="{FF2B5EF4-FFF2-40B4-BE49-F238E27FC236}">
                <a16:creationId xmlns:a16="http://schemas.microsoft.com/office/drawing/2014/main" id="{85F36C64-0BF6-45DE-B859-A17C3EE00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810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4" name="Rectangle 52">
            <a:extLst>
              <a:ext uri="{FF2B5EF4-FFF2-40B4-BE49-F238E27FC236}">
                <a16:creationId xmlns:a16="http://schemas.microsoft.com/office/drawing/2014/main" id="{23B546E2-66FE-4EDB-BE6F-95ABC2BF1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10000"/>
            <a:ext cx="990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0515" name="Rectangle 53">
            <a:extLst>
              <a:ext uri="{FF2B5EF4-FFF2-40B4-BE49-F238E27FC236}">
                <a16:creationId xmlns:a16="http://schemas.microsoft.com/office/drawing/2014/main" id="{CA22956D-52CC-4A18-9175-C4D2114D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9144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Do not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0516" name="Rectangle 54">
            <a:extLst>
              <a:ext uri="{FF2B5EF4-FFF2-40B4-BE49-F238E27FC236}">
                <a16:creationId xmlns:a16="http://schemas.microsoft.com/office/drawing/2014/main" id="{3B438DF2-C376-409C-997E-B2264A49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990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0517" name="Rectangle 55">
            <a:extLst>
              <a:ext uri="{FF2B5EF4-FFF2-40B4-BE49-F238E27FC236}">
                <a16:creationId xmlns:a16="http://schemas.microsoft.com/office/drawing/2014/main" id="{DBF29D9C-BE8D-4B91-82E1-5D21D8C80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9144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Do not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0518" name="Rectangle 56">
            <a:extLst>
              <a:ext uri="{FF2B5EF4-FFF2-40B4-BE49-F238E27FC236}">
                <a16:creationId xmlns:a16="http://schemas.microsoft.com/office/drawing/2014/main" id="{F95259F1-7BAE-4C14-B300-F0532990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24000"/>
            <a:ext cx="21336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0</a:t>
            </a:r>
            <a:r>
              <a:rPr lang="en-US" altLang="en-US" sz="2000"/>
              <a:t>: </a:t>
            </a:r>
            <a:r>
              <a:rPr lang="el-GR" altLang="en-US" sz="2000">
                <a:cs typeface="Arial" panose="020B0604020202020204" pitchFamily="34" charset="0"/>
              </a:rPr>
              <a:t>σ</a:t>
            </a:r>
            <a:r>
              <a:rPr lang="en-US" altLang="en-US" sz="2000" baseline="-25000">
                <a:cs typeface="Arial" panose="020B0604020202020204" pitchFamily="34" charset="0"/>
              </a:rPr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</a:t>
            </a:r>
            <a:r>
              <a:rPr lang="en-US" altLang="en-US" sz="2000"/>
              <a:t> = 0</a:t>
            </a:r>
          </a:p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A</a:t>
            </a:r>
            <a:r>
              <a:rPr lang="en-US" altLang="en-US" sz="2000"/>
              <a:t>: </a:t>
            </a:r>
            <a:r>
              <a:rPr lang="el-GR" altLang="en-US" sz="2000"/>
              <a:t>σ</a:t>
            </a:r>
            <a:r>
              <a:rPr lang="en-US" altLang="en-US" sz="2000" baseline="-25000"/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 </a:t>
            </a:r>
            <a:r>
              <a:rPr lang="en-US" altLang="en-US" sz="2000"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20519" name="Rectangle 57">
            <a:extLst>
              <a:ext uri="{FF2B5EF4-FFF2-40B4-BE49-F238E27FC236}">
                <a16:creationId xmlns:a16="http://schemas.microsoft.com/office/drawing/2014/main" id="{55339D47-269E-482F-81E0-402992BC8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0"/>
            <a:ext cx="20574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0</a:t>
            </a:r>
            <a:r>
              <a:rPr lang="en-US" altLang="en-US" sz="2000"/>
              <a:t>: </a:t>
            </a:r>
            <a:r>
              <a:rPr lang="el-GR" altLang="en-US" sz="2000">
                <a:cs typeface="Arial" panose="020B0604020202020204" pitchFamily="34" charset="0"/>
              </a:rPr>
              <a:t>σ</a:t>
            </a:r>
            <a:r>
              <a:rPr lang="en-US" altLang="en-US" sz="2000" baseline="-25000">
                <a:cs typeface="Arial" panose="020B0604020202020204" pitchFamily="34" charset="0"/>
              </a:rPr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</a:t>
            </a:r>
            <a:r>
              <a:rPr lang="en-US" altLang="en-US" sz="2000"/>
              <a:t> 0</a:t>
            </a:r>
          </a:p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A</a:t>
            </a:r>
            <a:r>
              <a:rPr lang="en-US" altLang="en-US" sz="2000"/>
              <a:t>: </a:t>
            </a:r>
            <a:r>
              <a:rPr lang="el-GR" altLang="en-US" sz="2000"/>
              <a:t>σ</a:t>
            </a:r>
            <a:r>
              <a:rPr lang="en-US" altLang="en-US" sz="2000" baseline="-25000"/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 </a:t>
            </a:r>
            <a:r>
              <a:rPr lang="en-US" altLang="en-US" sz="2000">
                <a:cs typeface="Arial" panose="020B0604020202020204" pitchFamily="34" charset="0"/>
              </a:rPr>
              <a:t>&lt; 0</a:t>
            </a:r>
          </a:p>
        </p:txBody>
      </p:sp>
      <p:sp>
        <p:nvSpPr>
          <p:cNvPr id="20520" name="Rectangle 58">
            <a:extLst>
              <a:ext uri="{FF2B5EF4-FFF2-40B4-BE49-F238E27FC236}">
                <a16:creationId xmlns:a16="http://schemas.microsoft.com/office/drawing/2014/main" id="{79FBE167-ABB4-40D5-BA56-69C2211EA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20574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0</a:t>
            </a:r>
            <a:r>
              <a:rPr lang="en-US" altLang="en-US" sz="2000"/>
              <a:t>: </a:t>
            </a:r>
            <a:r>
              <a:rPr lang="el-GR" altLang="en-US" sz="2000">
                <a:cs typeface="Arial" panose="020B0604020202020204" pitchFamily="34" charset="0"/>
              </a:rPr>
              <a:t>σ</a:t>
            </a:r>
            <a:r>
              <a:rPr lang="en-US" altLang="en-US" sz="2000" baseline="-25000">
                <a:cs typeface="Arial" panose="020B0604020202020204" pitchFamily="34" charset="0"/>
              </a:rPr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</a:t>
            </a:r>
            <a:r>
              <a:rPr lang="en-US" altLang="en-US" sz="2000"/>
              <a:t> </a:t>
            </a:r>
            <a:r>
              <a:rPr lang="en-US" altLang="en-US" sz="2000">
                <a:cs typeface="Arial" panose="020B0604020202020204" pitchFamily="34" charset="0"/>
              </a:rPr>
              <a:t>≤</a:t>
            </a:r>
            <a:r>
              <a:rPr lang="en-US" altLang="en-US" sz="2000"/>
              <a:t> 0</a:t>
            </a:r>
          </a:p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A</a:t>
            </a:r>
            <a:r>
              <a:rPr lang="en-US" altLang="en-US" sz="2000"/>
              <a:t>: </a:t>
            </a:r>
            <a:r>
              <a:rPr lang="el-GR" altLang="en-US" sz="2000"/>
              <a:t>σ</a:t>
            </a:r>
            <a:r>
              <a:rPr lang="en-US" altLang="en-US" sz="2000" baseline="-25000"/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 </a:t>
            </a:r>
            <a:r>
              <a:rPr lang="en-US" altLang="en-US" sz="2000">
                <a:cs typeface="Arial" panose="020B0604020202020204" pitchFamily="34" charset="0"/>
              </a:rPr>
              <a:t>&gt; 0</a:t>
            </a:r>
          </a:p>
        </p:txBody>
      </p:sp>
      <p:sp>
        <p:nvSpPr>
          <p:cNvPr id="20521" name="Line 59">
            <a:extLst>
              <a:ext uri="{FF2B5EF4-FFF2-40B4-BE49-F238E27FC236}">
                <a16:creationId xmlns:a16="http://schemas.microsoft.com/office/drawing/2014/main" id="{EECB02D8-A877-4805-8C96-8734A3A25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487680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22" name="Freeform 38">
            <a:extLst>
              <a:ext uri="{FF2B5EF4-FFF2-40B4-BE49-F238E27FC236}">
                <a16:creationId xmlns:a16="http://schemas.microsoft.com/office/drawing/2014/main" id="{F45F1690-1A03-497B-8ECD-4FCDB67D725C}"/>
              </a:ext>
            </a:extLst>
          </p:cNvPr>
          <p:cNvSpPr>
            <a:spLocks/>
          </p:cNvSpPr>
          <p:nvPr/>
        </p:nvSpPr>
        <p:spPr bwMode="auto">
          <a:xfrm>
            <a:off x="6853238" y="3328988"/>
            <a:ext cx="1555750" cy="244475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23" name="Freeform 38">
            <a:extLst>
              <a:ext uri="{FF2B5EF4-FFF2-40B4-BE49-F238E27FC236}">
                <a16:creationId xmlns:a16="http://schemas.microsoft.com/office/drawing/2014/main" id="{B8C73F20-8CD6-4AFB-A0BF-EA9A38BD44CA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180013" y="2528888"/>
            <a:ext cx="350837" cy="1033462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24" name="Freeform 38">
            <a:extLst>
              <a:ext uri="{FF2B5EF4-FFF2-40B4-BE49-F238E27FC236}">
                <a16:creationId xmlns:a16="http://schemas.microsoft.com/office/drawing/2014/main" id="{BC8256AF-16CE-43FF-9602-40ACD81A5AAD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129213" y="3352800"/>
            <a:ext cx="401637" cy="230188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25" name="Line 47">
            <a:extLst>
              <a:ext uri="{FF2B5EF4-FFF2-40B4-BE49-F238E27FC236}">
                <a16:creationId xmlns:a16="http://schemas.microsoft.com/office/drawing/2014/main" id="{BD8B4FEE-2E55-49C1-AEDB-EC4078BB9A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0850" y="3471863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26" name="Rectangle 45">
            <a:extLst>
              <a:ext uri="{FF2B5EF4-FFF2-40B4-BE49-F238E27FC236}">
                <a16:creationId xmlns:a16="http://schemas.microsoft.com/office/drawing/2014/main" id="{770616F5-E1BE-4748-BC0A-71D8089FD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3582988"/>
            <a:ext cx="838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F</a:t>
            </a:r>
            <a:r>
              <a:rPr lang="en-US" altLang="en-US" baseline="-25000">
                <a:solidFill>
                  <a:schemeClr val="hlink"/>
                </a:solidFill>
                <a:sym typeface="Symbol" panose="05050102010706020507" pitchFamily="18" charset="2"/>
              </a:rPr>
              <a:t>/2</a:t>
            </a:r>
            <a:r>
              <a:rPr lang="en-US" altLang="en-US" sz="3600" b="1" i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0527" name="Line 50">
            <a:extLst>
              <a:ext uri="{FF2B5EF4-FFF2-40B4-BE49-F238E27FC236}">
                <a16:creationId xmlns:a16="http://schemas.microsoft.com/office/drawing/2014/main" id="{2F791381-7693-4331-A40F-21B04D0BB4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8588" y="3800475"/>
            <a:ext cx="352425" cy="9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2F66D47-776E-41D7-B8B1-98B479D45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048000"/>
            <a:ext cx="1676400" cy="1600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0E1BFEE-B01A-4486-980B-8B81CE7F5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48000"/>
            <a:ext cx="1676400" cy="1600200"/>
          </a:xfrm>
          <a:prstGeom prst="rect">
            <a:avLst/>
          </a:prstGeom>
          <a:solidFill>
            <a:srgbClr val="E2E0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D35046F-F51B-4B98-8436-E01F905A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048000"/>
            <a:ext cx="1524000" cy="1600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5F9F67F-4BF0-42FE-B93F-125D717A8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46482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07B76E9-2E84-4181-96BF-ACE06E3F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1752600"/>
            <a:ext cx="7948612" cy="1295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4846DA5-98AF-4593-B463-E19A86695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en-US"/>
              <a:t>F Test: An Example</a:t>
            </a:r>
          </a:p>
        </p:txBody>
      </p:sp>
      <p:sp>
        <p:nvSpPr>
          <p:cNvPr id="21512" name="Rectangle 9">
            <a:extLst>
              <a:ext uri="{FF2B5EF4-FFF2-40B4-BE49-F238E27FC236}">
                <a16:creationId xmlns:a16="http://schemas.microsoft.com/office/drawing/2014/main" id="{B8590166-96E7-4435-ADE9-1F30B184F8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924800" cy="4295775"/>
          </a:xfrm>
          <a:noFill/>
        </p:spPr>
        <p:txBody>
          <a:bodyPr lIns="90488" tIns="44450" rIns="90488" bIns="44450">
            <a:spAutoFit/>
          </a:bodyPr>
          <a:lstStyle/>
          <a:p>
            <a:pPr marL="0" indent="0" defTabSz="1684338" eaLnBrk="1" hangingPunct="1">
              <a:buFont typeface="Wingdings" panose="05000000000000000000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altLang="en-US" sz="2400"/>
              <a:t>You are a financial analyst for a brokerage firm.  You want to compare dividend yields between stocks listed on the NYSE &amp; NASDAQ.  You collect the following data</a:t>
            </a:r>
            <a:r>
              <a:rPr lang="en-US" altLang="en-US"/>
              <a:t>:</a:t>
            </a:r>
          </a:p>
          <a:p>
            <a:pPr marL="0" indent="0" defTabSz="1684338" eaLnBrk="1" hangingPunct="1">
              <a:buFont typeface="Wingdings" panose="05000000000000000000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altLang="en-US" sz="2400" b="1"/>
              <a:t>               	       </a:t>
            </a:r>
            <a:r>
              <a:rPr lang="en-US" altLang="en-US" sz="2400" b="1" u="sng"/>
              <a:t>NYSE</a:t>
            </a:r>
            <a:r>
              <a:rPr lang="en-US" altLang="en-US" sz="2400" b="1"/>
              <a:t>       	</a:t>
            </a:r>
            <a:r>
              <a:rPr lang="en-US" altLang="en-US" sz="2400" b="1" u="sng"/>
              <a:t>NASDAQ</a:t>
            </a:r>
            <a:br>
              <a:rPr lang="en-US" altLang="en-US" sz="2400" b="1"/>
            </a:br>
            <a:r>
              <a:rPr lang="en-US" altLang="en-US" sz="2400" b="1"/>
              <a:t>Number	 21	25</a:t>
            </a:r>
          </a:p>
          <a:p>
            <a:pPr marL="0" indent="0" defTabSz="1684338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altLang="en-US" sz="2400" b="1"/>
              <a:t>Mean	3.27	2.53</a:t>
            </a:r>
          </a:p>
          <a:p>
            <a:pPr marL="0" indent="0" defTabSz="1684338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altLang="en-US" sz="2400" b="1"/>
              <a:t>Std dev	1.30	1.16</a:t>
            </a:r>
          </a:p>
          <a:p>
            <a:pPr marL="0" indent="0" defTabSz="1684338"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endParaRPr lang="en-US" altLang="en-US" sz="1200"/>
          </a:p>
          <a:p>
            <a:pPr marL="0" indent="0" defTabSz="1684338"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altLang="en-US" sz="2400"/>
              <a:t>Is there a difference in the 			variances between the NYSE 				&amp; NASDAQ at the </a:t>
            </a:r>
            <a:r>
              <a:rPr lang="en-US" altLang="en-US" sz="2400" i="1">
                <a:sym typeface="Symbol" panose="05050102010706020507" pitchFamily="18" charset="2"/>
              </a:rPr>
              <a:t></a:t>
            </a:r>
            <a:r>
              <a:rPr lang="en-US" altLang="en-US" sz="2400" i="1"/>
              <a:t> </a:t>
            </a:r>
            <a:r>
              <a:rPr lang="en-US" altLang="en-US" sz="2400"/>
              <a:t>=</a:t>
            </a:r>
            <a:r>
              <a:rPr lang="en-US" altLang="en-US" sz="2400" b="1"/>
              <a:t> </a:t>
            </a:r>
            <a:r>
              <a:rPr lang="en-US" altLang="en-US" sz="2400"/>
              <a:t>0.05 level?</a:t>
            </a:r>
          </a:p>
        </p:txBody>
      </p:sp>
      <p:pic>
        <p:nvPicPr>
          <p:cNvPr id="21513" name="Picture 117">
            <a:extLst>
              <a:ext uri="{FF2B5EF4-FFF2-40B4-BE49-F238E27FC236}">
                <a16:creationId xmlns:a16="http://schemas.microsoft.com/office/drawing/2014/main" id="{4BAA7C76-E737-4A94-B5F8-8A94175C9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32766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7E531E62-FCD9-4B82-82BC-0B72CAB6E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26670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F3C32535-F73E-4B93-B727-D22EF86E6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2362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2720CBF2-8BC2-48FD-B23E-AF16192DD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 Test: Example Solution</a:t>
            </a:r>
            <a:endParaRPr lang="en-US" altLang="en-US" i="1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22D484F0-70D8-495A-B08B-853FAA28B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038600"/>
          </a:xfrm>
        </p:spPr>
        <p:txBody>
          <a:bodyPr/>
          <a:lstStyle/>
          <a:p>
            <a:pPr eaLnBrk="1" hangingPunct="1"/>
            <a:r>
              <a:rPr lang="en-US" altLang="en-US" sz="2300"/>
              <a:t>Form the hypothesis test: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H</a:t>
            </a:r>
            <a:r>
              <a:rPr lang="en-US" altLang="en-US" sz="2300" baseline="-25000"/>
              <a:t>0</a:t>
            </a:r>
            <a:r>
              <a:rPr lang="en-US" altLang="en-US" sz="2300"/>
              <a:t>: </a:t>
            </a:r>
            <a:r>
              <a:rPr lang="el-GR" altLang="en-US" sz="2300"/>
              <a:t>σ</a:t>
            </a:r>
            <a:r>
              <a:rPr lang="en-US" altLang="en-US" sz="2300" baseline="30000"/>
              <a:t>2</a:t>
            </a:r>
            <a:r>
              <a:rPr lang="en-US" altLang="en-US" sz="2300" baseline="-25000"/>
              <a:t>1</a:t>
            </a:r>
            <a:r>
              <a:rPr lang="en-US" altLang="en-US" sz="2300"/>
              <a:t> – </a:t>
            </a:r>
            <a:r>
              <a:rPr lang="el-GR" altLang="en-US" sz="2300"/>
              <a:t>σ</a:t>
            </a:r>
            <a:r>
              <a:rPr lang="en-US" altLang="en-US" sz="2300" baseline="30000"/>
              <a:t>2</a:t>
            </a:r>
            <a:r>
              <a:rPr lang="en-US" altLang="en-US" sz="2300" baseline="-25000"/>
              <a:t>2</a:t>
            </a:r>
            <a:r>
              <a:rPr lang="en-US" altLang="en-US" sz="2300"/>
              <a:t> = 0    (</a:t>
            </a:r>
            <a:r>
              <a:rPr lang="en-US" altLang="en-US" sz="1900"/>
              <a:t>there is no difference between variances)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H</a:t>
            </a:r>
            <a:r>
              <a:rPr lang="en-US" altLang="en-US" sz="2300" baseline="-25000"/>
              <a:t>A</a:t>
            </a:r>
            <a:r>
              <a:rPr lang="en-US" altLang="en-US" sz="2300"/>
              <a:t>: </a:t>
            </a:r>
            <a:r>
              <a:rPr lang="el-GR" altLang="en-US" sz="2300"/>
              <a:t>σ</a:t>
            </a:r>
            <a:r>
              <a:rPr lang="en-US" altLang="en-US" sz="2300" baseline="30000"/>
              <a:t>2</a:t>
            </a:r>
            <a:r>
              <a:rPr lang="en-US" altLang="en-US" sz="2300" baseline="-25000"/>
              <a:t>1</a:t>
            </a:r>
            <a:r>
              <a:rPr lang="en-US" altLang="en-US" sz="2300"/>
              <a:t> – </a:t>
            </a:r>
            <a:r>
              <a:rPr lang="el-GR" altLang="en-US" sz="2300"/>
              <a:t>σ</a:t>
            </a:r>
            <a:r>
              <a:rPr lang="en-US" altLang="en-US" sz="2300" baseline="30000"/>
              <a:t>2</a:t>
            </a:r>
            <a:r>
              <a:rPr lang="en-US" altLang="en-US" sz="2300" baseline="-25000"/>
              <a:t>2</a:t>
            </a:r>
            <a:r>
              <a:rPr lang="en-US" altLang="en-US" sz="2300"/>
              <a:t> ≠ 0    (</a:t>
            </a:r>
            <a:r>
              <a:rPr lang="en-US" altLang="en-US" sz="1900"/>
              <a:t>there is a difference between variances)</a:t>
            </a:r>
            <a:endParaRPr lang="el-GR" altLang="en-US" sz="1900"/>
          </a:p>
        </p:txBody>
      </p:sp>
      <p:sp>
        <p:nvSpPr>
          <p:cNvPr id="22534" name="Rectangle 4">
            <a:extLst>
              <a:ext uri="{FF2B5EF4-FFF2-40B4-BE49-F238E27FC236}">
                <a16:creationId xmlns:a16="http://schemas.microsoft.com/office/drawing/2014/main" id="{C4AF784A-2726-463E-B325-68BA628DC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00400"/>
            <a:ext cx="8077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/>
              <a:t>Find the F </a:t>
            </a:r>
            <a:r>
              <a:rPr lang="en-US" altLang="en-US" sz="2300" b="1">
                <a:solidFill>
                  <a:srgbClr val="FF0000"/>
                </a:solidFill>
              </a:rPr>
              <a:t>critical value </a:t>
            </a:r>
            <a:r>
              <a:rPr lang="en-US" altLang="en-US" sz="2300"/>
              <a:t>for </a:t>
            </a:r>
            <a:r>
              <a:rPr lang="en-US" altLang="en-US" sz="2300" i="1">
                <a:sym typeface="Symbol" panose="05050102010706020507" pitchFamily="18" charset="2"/>
              </a:rPr>
              <a:t></a:t>
            </a:r>
            <a:r>
              <a:rPr lang="en-US" altLang="en-US" sz="2300"/>
              <a:t> = .05:</a:t>
            </a:r>
          </a:p>
          <a:p>
            <a:pPr lvl="1" eaLnBrk="1" hangingPunct="1"/>
            <a:r>
              <a:rPr lang="en-US" altLang="en-US" sz="2300"/>
              <a:t>Numerator:</a:t>
            </a:r>
          </a:p>
          <a:p>
            <a:pPr lvl="2" eaLnBrk="1" hangingPunct="1"/>
            <a:r>
              <a:rPr lang="en-US" altLang="en-US"/>
              <a:t>df</a:t>
            </a:r>
            <a:r>
              <a:rPr lang="en-US" altLang="en-US" baseline="-25000"/>
              <a:t>1</a:t>
            </a:r>
            <a:r>
              <a:rPr lang="en-US" altLang="en-US"/>
              <a:t> = n</a:t>
            </a:r>
            <a:r>
              <a:rPr lang="en-US" altLang="en-US" baseline="-25000"/>
              <a:t>1</a:t>
            </a:r>
            <a:r>
              <a:rPr lang="en-US" altLang="en-US"/>
              <a:t> – 1 = 21 – 1 = 20</a:t>
            </a:r>
          </a:p>
          <a:p>
            <a:pPr lvl="1" eaLnBrk="1" hangingPunct="1"/>
            <a:r>
              <a:rPr lang="en-US" altLang="en-US" sz="2300"/>
              <a:t>Denominator: </a:t>
            </a:r>
          </a:p>
          <a:p>
            <a:pPr lvl="2" eaLnBrk="1" hangingPunct="1"/>
            <a:r>
              <a:rPr lang="en-US" altLang="en-US"/>
              <a:t>df</a:t>
            </a:r>
            <a:r>
              <a:rPr lang="en-US" altLang="en-US" baseline="-25000"/>
              <a:t>2</a:t>
            </a:r>
            <a:r>
              <a:rPr lang="en-US" altLang="en-US"/>
              <a:t> = n</a:t>
            </a:r>
            <a:r>
              <a:rPr lang="en-US" altLang="en-US" baseline="-25000"/>
              <a:t>2</a:t>
            </a:r>
            <a:r>
              <a:rPr lang="en-US" altLang="en-US"/>
              <a:t> – 1 = 25 – 1 = 24 </a:t>
            </a:r>
          </a:p>
          <a:p>
            <a:pPr lvl="1" eaLnBrk="1" hangingPunct="1"/>
            <a:endParaRPr lang="en-US" altLang="en-US" sz="10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			F</a:t>
            </a:r>
            <a:r>
              <a:rPr lang="en-US" altLang="en-US" sz="2300" baseline="-25000">
                <a:sym typeface="Symbol" panose="05050102010706020507" pitchFamily="18" charset="2"/>
              </a:rPr>
              <a:t>.05/2, 20, 24</a:t>
            </a:r>
            <a:r>
              <a:rPr lang="en-US" altLang="en-US" sz="2300">
                <a:sym typeface="Symbol" panose="05050102010706020507" pitchFamily="18" charset="2"/>
              </a:rPr>
              <a:t> = 2.327</a:t>
            </a:r>
          </a:p>
        </p:txBody>
      </p:sp>
      <p:sp>
        <p:nvSpPr>
          <p:cNvPr id="22535" name="Rectangle 1">
            <a:extLst>
              <a:ext uri="{FF2B5EF4-FFF2-40B4-BE49-F238E27FC236}">
                <a16:creationId xmlns:a16="http://schemas.microsoft.com/office/drawing/2014/main" id="{2689CBB4-580C-4A37-81A7-E555566B2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4927600"/>
            <a:ext cx="26955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10000"/>
              </a:lnSpc>
            </a:pPr>
            <a:r>
              <a:rPr lang="en-US" altLang="en-US" sz="2000">
                <a:solidFill>
                  <a:srgbClr val="2CA237"/>
                </a:solidFill>
              </a:rPr>
              <a:t>Data analysis | F-test:  two sample for variances</a:t>
            </a:r>
          </a:p>
        </p:txBody>
      </p:sp>
      <p:cxnSp>
        <p:nvCxnSpPr>
          <p:cNvPr id="22536" name="Straight Arrow Connector 2">
            <a:extLst>
              <a:ext uri="{FF2B5EF4-FFF2-40B4-BE49-F238E27FC236}">
                <a16:creationId xmlns:a16="http://schemas.microsoft.com/office/drawing/2014/main" id="{1B650836-ACE4-4A96-9F75-DCF6B1856A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91000" y="3505200"/>
            <a:ext cx="2133600" cy="142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0">
            <a:extLst>
              <a:ext uri="{FF2B5EF4-FFF2-40B4-BE49-F238E27FC236}">
                <a16:creationId xmlns:a16="http://schemas.microsoft.com/office/drawing/2014/main" id="{F0265E72-ACEE-4968-B48F-899316C67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90800"/>
            <a:ext cx="990600" cy="457200"/>
          </a:xfrm>
          <a:prstGeom prst="rect">
            <a:avLst/>
          </a:prstGeom>
          <a:solidFill>
            <a:srgbClr val="B7EBB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7C7AE7F-CFC9-4D06-87B7-725579B9B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3581400" cy="533400"/>
          </a:xfrm>
        </p:spPr>
        <p:txBody>
          <a:bodyPr/>
          <a:lstStyle/>
          <a:p>
            <a:pPr eaLnBrk="1" hangingPunct="1"/>
            <a:r>
              <a:rPr lang="en-US" altLang="en-US" sz="2700">
                <a:solidFill>
                  <a:schemeClr val="folHlink"/>
                </a:solidFill>
              </a:rPr>
              <a:t>The test statistic is:</a:t>
            </a:r>
          </a:p>
        </p:txBody>
      </p:sp>
      <p:sp>
        <p:nvSpPr>
          <p:cNvPr id="23556" name="Freeform 10">
            <a:extLst>
              <a:ext uri="{FF2B5EF4-FFF2-40B4-BE49-F238E27FC236}">
                <a16:creationId xmlns:a16="http://schemas.microsoft.com/office/drawing/2014/main" id="{21ADFD70-00D4-4215-BD7D-A0E98CF54C4E}"/>
              </a:ext>
            </a:extLst>
          </p:cNvPr>
          <p:cNvSpPr>
            <a:spLocks/>
          </p:cNvSpPr>
          <p:nvPr/>
        </p:nvSpPr>
        <p:spPr bwMode="auto">
          <a:xfrm>
            <a:off x="6851650" y="3560763"/>
            <a:ext cx="1555750" cy="244475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7" name="Freeform 11">
            <a:extLst>
              <a:ext uri="{FF2B5EF4-FFF2-40B4-BE49-F238E27FC236}">
                <a16:creationId xmlns:a16="http://schemas.microsoft.com/office/drawing/2014/main" id="{8AC5D3E2-5FBB-4854-A5B2-6D24BC40DB01}"/>
              </a:ext>
            </a:extLst>
          </p:cNvPr>
          <p:cNvSpPr>
            <a:spLocks/>
          </p:cNvSpPr>
          <p:nvPr/>
        </p:nvSpPr>
        <p:spPr bwMode="auto">
          <a:xfrm>
            <a:off x="5173663" y="21955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2147483646 h 1023"/>
              <a:gd name="T4" fmla="*/ 2147483646 w 3388"/>
              <a:gd name="T5" fmla="*/ 2147483646 h 10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12">
            <a:extLst>
              <a:ext uri="{FF2B5EF4-FFF2-40B4-BE49-F238E27FC236}">
                <a16:creationId xmlns:a16="http://schemas.microsoft.com/office/drawing/2014/main" id="{25561CAF-B919-4B92-89B3-18355D2E2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81400"/>
            <a:ext cx="45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9" name="Line 13">
            <a:extLst>
              <a:ext uri="{FF2B5EF4-FFF2-40B4-BE49-F238E27FC236}">
                <a16:creationId xmlns:a16="http://schemas.microsoft.com/office/drawing/2014/main" id="{C0CC74F5-D632-4E23-9234-DCAADC472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6538" y="25146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Freeform 14">
            <a:extLst>
              <a:ext uri="{FF2B5EF4-FFF2-40B4-BE49-F238E27FC236}">
                <a16:creationId xmlns:a16="http://schemas.microsoft.com/office/drawing/2014/main" id="{4A066E3E-87F0-4460-B459-BFD2DE42F397}"/>
              </a:ext>
            </a:extLst>
          </p:cNvPr>
          <p:cNvSpPr>
            <a:spLocks/>
          </p:cNvSpPr>
          <p:nvPr/>
        </p:nvSpPr>
        <p:spPr bwMode="auto">
          <a:xfrm>
            <a:off x="5181600" y="2209800"/>
            <a:ext cx="3429000" cy="1620838"/>
          </a:xfrm>
          <a:custGeom>
            <a:avLst/>
            <a:gdLst>
              <a:gd name="T0" fmla="*/ 0 w 3492"/>
              <a:gd name="T1" fmla="*/ 2147483646 h 1021"/>
              <a:gd name="T2" fmla="*/ 2147483646 w 3492"/>
              <a:gd name="T3" fmla="*/ 2147483646 h 1021"/>
              <a:gd name="T4" fmla="*/ 2147483646 w 3492"/>
              <a:gd name="T5" fmla="*/ 2147483646 h 1021"/>
              <a:gd name="T6" fmla="*/ 2147483646 w 3492"/>
              <a:gd name="T7" fmla="*/ 2147483646 h 1021"/>
              <a:gd name="T8" fmla="*/ 2147483646 w 3492"/>
              <a:gd name="T9" fmla="*/ 2147483646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3561" name="Object 15">
            <a:extLst>
              <a:ext uri="{FF2B5EF4-FFF2-40B4-BE49-F238E27FC236}">
                <a16:creationId xmlns:a16="http://schemas.microsoft.com/office/drawing/2014/main" id="{F44536B6-6FD6-4E6D-84E8-C1748EE361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362200"/>
          <a:ext cx="33972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3" imgW="1536700" imgH="457200" progId="Equation.3">
                  <p:embed/>
                </p:oleObj>
              </mc:Choice>
              <mc:Fallback>
                <p:oleObj name="Equation" r:id="rId3" imgW="15367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339725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Line 17">
            <a:extLst>
              <a:ext uri="{FF2B5EF4-FFF2-40B4-BE49-F238E27FC236}">
                <a16:creationId xmlns:a16="http://schemas.microsoft.com/office/drawing/2014/main" id="{FDB4EFAA-2A51-4664-8FDE-48FF939E5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3" name="Line 18">
            <a:extLst>
              <a:ext uri="{FF2B5EF4-FFF2-40B4-BE49-F238E27FC236}">
                <a16:creationId xmlns:a16="http://schemas.microsoft.com/office/drawing/2014/main" id="{27BBE2CD-D9AF-4ADE-BBD6-A125109C1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505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4" name="Text Box 19">
            <a:extLst>
              <a:ext uri="{FF2B5EF4-FFF2-40B4-BE49-F238E27FC236}">
                <a16:creationId xmlns:a16="http://schemas.microsoft.com/office/drawing/2014/main" id="{ACE6465C-DA7F-4E38-910B-B4C9A7620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124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/2 = .025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23565" name="Rectangle 20">
            <a:extLst>
              <a:ext uri="{FF2B5EF4-FFF2-40B4-BE49-F238E27FC236}">
                <a16:creationId xmlns:a16="http://schemas.microsoft.com/office/drawing/2014/main" id="{A3D27223-2DB3-4405-ACA6-761B68756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4246563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</a:rPr>
              <a:t>F</a:t>
            </a:r>
            <a:r>
              <a:rPr lang="en-US" altLang="en-US" sz="2000" baseline="-25000">
                <a:solidFill>
                  <a:schemeClr val="hlink"/>
                </a:solidFill>
                <a:sym typeface="Symbol" panose="05050102010706020507" pitchFamily="18" charset="2"/>
              </a:rPr>
              <a:t>/2</a:t>
            </a:r>
            <a:r>
              <a:rPr lang="en-US" altLang="en-US" sz="2000">
                <a:solidFill>
                  <a:schemeClr val="hlink"/>
                </a:solidFill>
              </a:rPr>
              <a:t>=2.327</a:t>
            </a:r>
          </a:p>
        </p:txBody>
      </p:sp>
      <p:sp>
        <p:nvSpPr>
          <p:cNvPr id="23566" name="Line 21">
            <a:extLst>
              <a:ext uri="{FF2B5EF4-FFF2-40B4-BE49-F238E27FC236}">
                <a16:creationId xmlns:a16="http://schemas.microsoft.com/office/drawing/2014/main" id="{6B93B485-458A-4451-8698-A7BC2C060B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8100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7" name="Line 22">
            <a:extLst>
              <a:ext uri="{FF2B5EF4-FFF2-40B4-BE49-F238E27FC236}">
                <a16:creationId xmlns:a16="http://schemas.microsoft.com/office/drawing/2014/main" id="{C5D6C24C-5C3F-4798-BBC7-E33D1FABBF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9113" y="4038600"/>
            <a:ext cx="12588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8" name="Line 23">
            <a:extLst>
              <a:ext uri="{FF2B5EF4-FFF2-40B4-BE49-F238E27FC236}">
                <a16:creationId xmlns:a16="http://schemas.microsoft.com/office/drawing/2014/main" id="{8D516E01-B392-47F3-9BA8-C210A2CD8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9" name="Rectangle 24">
            <a:extLst>
              <a:ext uri="{FF2B5EF4-FFF2-40B4-BE49-F238E27FC236}">
                <a16:creationId xmlns:a16="http://schemas.microsoft.com/office/drawing/2014/main" id="{051591AC-7A53-4438-8659-22DCF81AC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038600"/>
            <a:ext cx="990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3570" name="Rectangle 25">
            <a:extLst>
              <a:ext uri="{FF2B5EF4-FFF2-40B4-BE49-F238E27FC236}">
                <a16:creationId xmlns:a16="http://schemas.microsoft.com/office/drawing/2014/main" id="{5D5ECF06-85EA-4899-A770-942F85B7B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4038600"/>
            <a:ext cx="9144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Do not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3571" name="Rectangle 26">
            <a:extLst>
              <a:ext uri="{FF2B5EF4-FFF2-40B4-BE49-F238E27FC236}">
                <a16:creationId xmlns:a16="http://schemas.microsoft.com/office/drawing/2014/main" id="{6FE18CD0-F489-4140-B5AB-1E81C6789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828800"/>
            <a:ext cx="21336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0</a:t>
            </a:r>
            <a:r>
              <a:rPr lang="en-US" altLang="en-US" sz="2000"/>
              <a:t>: </a:t>
            </a:r>
            <a:r>
              <a:rPr lang="el-GR" altLang="en-US" sz="2000">
                <a:cs typeface="Arial" panose="020B0604020202020204" pitchFamily="34" charset="0"/>
              </a:rPr>
              <a:t>σ</a:t>
            </a:r>
            <a:r>
              <a:rPr lang="en-US" altLang="en-US" sz="2000" baseline="-25000">
                <a:cs typeface="Arial" panose="020B0604020202020204" pitchFamily="34" charset="0"/>
              </a:rPr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</a:t>
            </a:r>
            <a:r>
              <a:rPr lang="en-US" altLang="en-US" sz="2000"/>
              <a:t> = 0</a:t>
            </a:r>
          </a:p>
          <a:p>
            <a:pPr eaLnBrk="1" hangingPunct="1"/>
            <a:r>
              <a:rPr lang="en-US" altLang="en-US" sz="2000"/>
              <a:t>H</a:t>
            </a:r>
            <a:r>
              <a:rPr lang="en-US" altLang="en-US" sz="2000" baseline="-25000"/>
              <a:t>A</a:t>
            </a:r>
            <a:r>
              <a:rPr lang="en-US" altLang="en-US" sz="2000"/>
              <a:t>: </a:t>
            </a:r>
            <a:r>
              <a:rPr lang="el-GR" altLang="en-US" sz="2000"/>
              <a:t>σ</a:t>
            </a:r>
            <a:r>
              <a:rPr lang="en-US" altLang="en-US" sz="2000" baseline="-25000"/>
              <a:t>1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l-GR" altLang="en-US" sz="2000"/>
              <a:t>σ</a:t>
            </a:r>
            <a:r>
              <a:rPr lang="en-US" altLang="en-US" sz="2000" baseline="-25000"/>
              <a:t>2</a:t>
            </a:r>
            <a:r>
              <a:rPr lang="en-US" altLang="en-US" sz="2000" baseline="30000"/>
              <a:t>2 </a:t>
            </a:r>
            <a:r>
              <a:rPr lang="en-US" altLang="en-US" sz="2000"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23572" name="Rectangle 27">
            <a:extLst>
              <a:ext uri="{FF2B5EF4-FFF2-40B4-BE49-F238E27FC236}">
                <a16:creationId xmlns:a16="http://schemas.microsoft.com/office/drawing/2014/main" id="{19456D5B-C23E-4285-84F3-C0B001CB0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en-US"/>
              <a:t>F Test: Example Solution</a:t>
            </a:r>
          </a:p>
        </p:txBody>
      </p:sp>
      <p:sp>
        <p:nvSpPr>
          <p:cNvPr id="23573" name="Line 31">
            <a:extLst>
              <a:ext uri="{FF2B5EF4-FFF2-40B4-BE49-F238E27FC236}">
                <a16:creationId xmlns:a16="http://schemas.microsoft.com/office/drawing/2014/main" id="{1700B4BD-2040-41F5-9A5F-1922281B2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2057400" cy="0"/>
          </a:xfrm>
          <a:prstGeom prst="line">
            <a:avLst/>
          </a:prstGeom>
          <a:noFill/>
          <a:ln w="38100">
            <a:solidFill>
              <a:srgbClr val="5FBA0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74" name="Line 32">
            <a:extLst>
              <a:ext uri="{FF2B5EF4-FFF2-40B4-BE49-F238E27FC236}">
                <a16:creationId xmlns:a16="http://schemas.microsoft.com/office/drawing/2014/main" id="{ADC3583A-8A28-40FA-8958-E3F67827A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895600"/>
            <a:ext cx="0" cy="914400"/>
          </a:xfrm>
          <a:prstGeom prst="line">
            <a:avLst/>
          </a:prstGeom>
          <a:noFill/>
          <a:ln w="38100">
            <a:solidFill>
              <a:srgbClr val="5FBA0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75" name="Rectangle 33">
            <a:extLst>
              <a:ext uri="{FF2B5EF4-FFF2-40B4-BE49-F238E27FC236}">
                <a16:creationId xmlns:a16="http://schemas.microsoft.com/office/drawing/2014/main" id="{F9041C4A-E883-4519-8DA2-A4BCABB73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62400"/>
            <a:ext cx="449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/>
              <a:t>F = 1.256 is not greater than the critical F value of 2.327, so we </a:t>
            </a:r>
            <a:r>
              <a:rPr lang="en-US" altLang="en-US" sz="2300">
                <a:solidFill>
                  <a:schemeClr val="folHlink"/>
                </a:solidFill>
              </a:rPr>
              <a:t>do not reject H</a:t>
            </a:r>
            <a:r>
              <a:rPr lang="en-US" altLang="en-US" sz="2300" baseline="-25000">
                <a:solidFill>
                  <a:schemeClr val="folHlink"/>
                </a:solidFill>
              </a:rPr>
              <a:t>0</a:t>
            </a:r>
            <a:endParaRPr lang="en-US" altLang="en-US" sz="2300">
              <a:solidFill>
                <a:schemeClr val="folHlink"/>
              </a:solidFill>
            </a:endParaRPr>
          </a:p>
        </p:txBody>
      </p:sp>
      <p:sp>
        <p:nvSpPr>
          <p:cNvPr id="23576" name="Text Box 34">
            <a:extLst>
              <a:ext uri="{FF2B5EF4-FFF2-40B4-BE49-F238E27FC236}">
                <a16:creationId xmlns:a16="http://schemas.microsoft.com/office/drawing/2014/main" id="{58324463-22D0-4C47-AF08-DF08F8F3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chemeClr val="tx2"/>
                </a:solidFill>
                <a:latin typeface="Tahoma" panose="020B0604030504040204" pitchFamily="34" charset="0"/>
              </a:rPr>
              <a:t>(continued)</a:t>
            </a:r>
          </a:p>
        </p:txBody>
      </p:sp>
      <p:sp>
        <p:nvSpPr>
          <p:cNvPr id="23577" name="Rectangle 36">
            <a:extLst>
              <a:ext uri="{FF2B5EF4-FFF2-40B4-BE49-F238E27FC236}">
                <a16:creationId xmlns:a16="http://schemas.microsoft.com/office/drawing/2014/main" id="{1B162755-AB0E-41F3-B7F7-9820AE3EA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0"/>
            <a:ext cx="5715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>
                <a:solidFill>
                  <a:schemeClr val="hlink"/>
                </a:solidFill>
              </a:rPr>
              <a:t>Conclusion:</a:t>
            </a:r>
            <a:r>
              <a:rPr lang="en-US" altLang="en-US" sz="2300"/>
              <a:t>  There is no evidence of a difference in variances at </a:t>
            </a:r>
            <a:r>
              <a:rPr lang="en-US" altLang="en-US" sz="2300">
                <a:sym typeface="Symbol" panose="05050102010706020507" pitchFamily="18" charset="2"/>
              </a:rPr>
              <a:t> = .05</a:t>
            </a:r>
          </a:p>
          <a:p>
            <a:pPr eaLnBrk="1" hangingPunct="1"/>
            <a:endParaRPr lang="en-US" altLang="en-US" sz="2300">
              <a:solidFill>
                <a:schemeClr val="folHlink"/>
              </a:solidFill>
            </a:endParaRPr>
          </a:p>
        </p:txBody>
      </p:sp>
      <p:sp>
        <p:nvSpPr>
          <p:cNvPr id="23578" name="Rectangle 1">
            <a:extLst>
              <a:ext uri="{FF2B5EF4-FFF2-40B4-BE49-F238E27FC236}">
                <a16:creationId xmlns:a16="http://schemas.microsoft.com/office/drawing/2014/main" id="{0039B216-1306-40D2-8EE0-D9BD37D2D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013" y="4924425"/>
            <a:ext cx="26955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10000"/>
              </a:lnSpc>
            </a:pPr>
            <a:r>
              <a:rPr lang="en-US" altLang="en-US" sz="2000">
                <a:solidFill>
                  <a:srgbClr val="2CA237"/>
                </a:solidFill>
              </a:rPr>
              <a:t>Data analysis | F-test:  two sample for variances</a:t>
            </a:r>
          </a:p>
        </p:txBody>
      </p:sp>
      <p:sp>
        <p:nvSpPr>
          <p:cNvPr id="23579" name="Freeform 38">
            <a:extLst>
              <a:ext uri="{FF2B5EF4-FFF2-40B4-BE49-F238E27FC236}">
                <a16:creationId xmlns:a16="http://schemas.microsoft.com/office/drawing/2014/main" id="{6B119C93-A105-4434-ACEB-BD33E8BD4490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172075" y="2776538"/>
            <a:ext cx="427038" cy="1047750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0" name="Line 21">
            <a:extLst>
              <a:ext uri="{FF2B5EF4-FFF2-40B4-BE49-F238E27FC236}">
                <a16:creationId xmlns:a16="http://schemas.microsoft.com/office/drawing/2014/main" id="{2135C5C8-F47F-4B91-BF0F-30D04C9B13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9113" y="38100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1" name="Line 22">
            <a:extLst>
              <a:ext uri="{FF2B5EF4-FFF2-40B4-BE49-F238E27FC236}">
                <a16:creationId xmlns:a16="http://schemas.microsoft.com/office/drawing/2014/main" id="{D8AF1F9A-1FDB-4D88-A9BD-71D1B4D25E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2075" y="4038600"/>
            <a:ext cx="4270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2" name="Rectangle 20">
            <a:extLst>
              <a:ext uri="{FF2B5EF4-FFF2-40B4-BE49-F238E27FC236}">
                <a16:creationId xmlns:a16="http://schemas.microsoft.com/office/drawing/2014/main" id="{529D689D-4724-438B-87A9-E1E4CB87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46550"/>
            <a:ext cx="72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</a:rPr>
              <a:t>F</a:t>
            </a:r>
            <a:r>
              <a:rPr lang="en-US" altLang="en-US" sz="2000" baseline="-25000">
                <a:solidFill>
                  <a:schemeClr val="hlink"/>
                </a:solidFill>
                <a:sym typeface="Symbol" panose="05050102010706020507" pitchFamily="18" charset="2"/>
              </a:rPr>
              <a:t>/2</a:t>
            </a:r>
            <a:endParaRPr lang="en-US" altLang="en-US" sz="20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1942</TotalTime>
  <Pages>20</Pages>
  <Words>608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FrankRuehl</vt:lpstr>
      <vt:lpstr>Times New Roman</vt:lpstr>
      <vt:lpstr>Tahoma</vt:lpstr>
      <vt:lpstr>Arial</vt:lpstr>
      <vt:lpstr>Lucida Bright</vt:lpstr>
      <vt:lpstr>Wingdings</vt:lpstr>
      <vt:lpstr>PrenHall1</vt:lpstr>
      <vt:lpstr>Microsoft Equation 3.0</vt:lpstr>
      <vt:lpstr>PowerPoint Presentation</vt:lpstr>
      <vt:lpstr>Hypothesis Tests for Variances</vt:lpstr>
      <vt:lpstr>F  Test for Difference in Two Population Variances</vt:lpstr>
      <vt:lpstr>F  Test for Difference in Two Population Variances</vt:lpstr>
      <vt:lpstr>The  F  Distribution</vt:lpstr>
      <vt:lpstr>Finding the Critical Value</vt:lpstr>
      <vt:lpstr>F Test: An Example</vt:lpstr>
      <vt:lpstr>F Test: Example Solution</vt:lpstr>
      <vt:lpstr>F Test: Example Solution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10</dc:subject>
  <dc:creator>Dirk Yandell</dc:creator>
  <cp:keywords/>
  <dc:description/>
  <cp:lastModifiedBy>19498</cp:lastModifiedBy>
  <cp:revision>80</cp:revision>
  <cp:lastPrinted>1998-11-22T23:37:53Z</cp:lastPrinted>
  <dcterms:created xsi:type="dcterms:W3CDTF">2001-01-13T00:04:22Z</dcterms:created>
  <dcterms:modified xsi:type="dcterms:W3CDTF">2021-11-02T22:53:16Z</dcterms:modified>
</cp:coreProperties>
</file>