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746" r:id="rId2"/>
    <p:sldId id="262" r:id="rId3"/>
    <p:sldId id="266" r:id="rId4"/>
    <p:sldId id="267" r:id="rId5"/>
    <p:sldId id="268" r:id="rId6"/>
    <p:sldId id="269" r:id="rId7"/>
    <p:sldId id="272" r:id="rId8"/>
    <p:sldId id="273" r:id="rId9"/>
    <p:sldId id="274" r:id="rId10"/>
    <p:sldId id="312" r:id="rId11"/>
    <p:sldId id="313" r:id="rId12"/>
    <p:sldId id="280" r:id="rId13"/>
    <p:sldId id="318" r:id="rId14"/>
    <p:sldId id="322" r:id="rId15"/>
    <p:sldId id="321" r:id="rId16"/>
    <p:sldId id="323" r:id="rId17"/>
    <p:sldId id="327" r:id="rId18"/>
    <p:sldId id="328" r:id="rId19"/>
    <p:sldId id="329" r:id="rId20"/>
    <p:sldId id="319" r:id="rId21"/>
    <p:sldId id="361" r:id="rId22"/>
    <p:sldId id="335" r:id="rId23"/>
    <p:sldId id="338" r:id="rId24"/>
    <p:sldId id="336" r:id="rId25"/>
    <p:sldId id="341" r:id="rId26"/>
    <p:sldId id="342" r:id="rId27"/>
    <p:sldId id="345" r:id="rId28"/>
    <p:sldId id="343" r:id="rId29"/>
    <p:sldId id="349" r:id="rId30"/>
    <p:sldId id="400" r:id="rId31"/>
  </p:sldIdLst>
  <p:sldSz cx="9144000" cy="6858000" type="screen4x3"/>
  <p:notesSz cx="6858000" cy="9144000"/>
  <p:embeddedFontLst>
    <p:embeddedFont>
      <p:font typeface="FrankRuehl" panose="020E0503060101010101" pitchFamily="34" charset="-79"/>
      <p:regular r:id="rId34"/>
    </p:embeddedFont>
    <p:embeddedFont>
      <p:font typeface="Lucida Bright" panose="02040602050505020304" pitchFamily="18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3"/>
    <a:srgbClr val="FFFFA7"/>
    <a:srgbClr val="FFFFCC"/>
    <a:srgbClr val="61F561"/>
    <a:srgbClr val="F8DE9C"/>
    <a:srgbClr val="00FFFF"/>
    <a:srgbClr val="CCFFFF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900" autoAdjust="0"/>
    <p:restoredTop sz="94660"/>
  </p:normalViewPr>
  <p:slideViewPr>
    <p:cSldViewPr>
      <p:cViewPr varScale="1">
        <p:scale>
          <a:sx n="104" d="100"/>
          <a:sy n="104" d="100"/>
        </p:scale>
        <p:origin x="26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20"/>
    </p:cViewPr>
  </p:sorterViewPr>
  <p:notesViewPr>
    <p:cSldViewPr>
      <p:cViewPr>
        <p:scale>
          <a:sx n="75" d="100"/>
          <a:sy n="75" d="100"/>
        </p:scale>
        <p:origin x="-1320" y="1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4A598DE5-BCAA-1E9E-9BAF-A0645F997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824913"/>
            <a:ext cx="6705600" cy="2730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4339" name="Line 6">
            <a:extLst>
              <a:ext uri="{FF2B5EF4-FFF2-40B4-BE49-F238E27FC236}">
                <a16:creationId xmlns:a16="http://schemas.microsoft.com/office/drawing/2014/main" id="{11490421-DF17-B801-F598-70409EAF6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381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7">
            <a:extLst>
              <a:ext uri="{FF2B5EF4-FFF2-40B4-BE49-F238E27FC236}">
                <a16:creationId xmlns:a16="http://schemas.microsoft.com/office/drawing/2014/main" id="{A79042D0-5E78-DBD3-D9E6-E65C89DDC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8763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Rectangle 9">
            <a:extLst>
              <a:ext uri="{FF2B5EF4-FFF2-40B4-BE49-F238E27FC236}">
                <a16:creationId xmlns:a16="http://schemas.microsoft.com/office/drawing/2014/main" id="{ECBD8809-98F8-1D96-4EA1-E71B44F90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5563"/>
            <a:ext cx="6715125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Module 8	</a:t>
            </a:r>
            <a:r>
              <a:rPr lang="en-US" altLang="en-US" sz="1200" b="1"/>
              <a:t>Student Lecture Notes</a:t>
            </a:r>
            <a:r>
              <a:rPr lang="en-US" altLang="en-US" sz="1200"/>
              <a:t>	 8-</a:t>
            </a:r>
            <a:fld id="{99641982-D328-4FA5-AADD-16B9AC7C30CE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CC88255-58FD-9C67-2B4B-7DCE0316DF9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429000"/>
            <a:ext cx="5029200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333F1E5-69B8-822B-7DF0-62A63C37FB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457200"/>
            <a:ext cx="4181475" cy="288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E8F0CDA6-9B6A-0A2E-1AA4-7D9A0FCCD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66545556-9D15-8118-C3BE-6FD648D5A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6B122F4A-C136-4E1A-A8C6-33D39CB1C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A27DE56F-E874-4603-DDD1-5431F2A08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836F66A8-0E43-675C-94C3-4057E444D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24FB061C-BA56-C6A6-380E-4249936DE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76DE9E20-FB01-9AA8-177E-7E5CF2E27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422450A9-5F56-BF2D-6C98-63C37A161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AC757F41-9521-4530-6BB2-026DD70AD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4CF50770-8C6A-CC47-2A39-892D31767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AD1043E7-FC01-F6A1-CD56-BF9E4DE90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4879A74F-A8FF-35AB-904C-A1B595AD2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BBD4510F-685C-9E87-A674-4EAA2F82B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BDCDF82B-3107-387D-5EAA-BD89F5742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8">
            <a:extLst>
              <a:ext uri="{FF2B5EF4-FFF2-40B4-BE49-F238E27FC236}">
                <a16:creationId xmlns:a16="http://schemas.microsoft.com/office/drawing/2014/main" id="{A05DDE79-A866-4DE7-C3AB-60F0C8009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89695B17-C6A0-CE5D-3104-8EBC3E2B2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20">
            <a:extLst>
              <a:ext uri="{FF2B5EF4-FFF2-40B4-BE49-F238E27FC236}">
                <a16:creationId xmlns:a16="http://schemas.microsoft.com/office/drawing/2014/main" id="{2A25AF11-512D-8721-4E54-13B8B5C3A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Line 21">
            <a:extLst>
              <a:ext uri="{FF2B5EF4-FFF2-40B4-BE49-F238E27FC236}">
                <a16:creationId xmlns:a16="http://schemas.microsoft.com/office/drawing/2014/main" id="{EE57AE76-E1D6-72EF-ED5C-9D49204BD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Line 22">
            <a:extLst>
              <a:ext uri="{FF2B5EF4-FFF2-40B4-BE49-F238E27FC236}">
                <a16:creationId xmlns:a16="http://schemas.microsoft.com/office/drawing/2014/main" id="{BE27E570-CB1C-D3AC-1F8C-D86F3722B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381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23">
            <a:extLst>
              <a:ext uri="{FF2B5EF4-FFF2-40B4-BE49-F238E27FC236}">
                <a16:creationId xmlns:a16="http://schemas.microsoft.com/office/drawing/2014/main" id="{3A055B3E-90F2-BFEC-DB91-030968BB6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8824913"/>
            <a:ext cx="6702425" cy="2413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>
            <a:lvl1pPr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1000"/>
              <a:t>Business Statistics: A Decision-Making Approach, 6e	© 2005 Prentice-Hall, Inc.</a:t>
            </a:r>
          </a:p>
        </p:txBody>
      </p:sp>
      <p:sp>
        <p:nvSpPr>
          <p:cNvPr id="13336" name="Line 24">
            <a:extLst>
              <a:ext uri="{FF2B5EF4-FFF2-40B4-BE49-F238E27FC236}">
                <a16:creationId xmlns:a16="http://schemas.microsoft.com/office/drawing/2014/main" id="{6473B9DE-A6C9-1EA9-6CB9-6CEEDFE57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8763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Rectangle 25">
            <a:extLst>
              <a:ext uri="{FF2B5EF4-FFF2-40B4-BE49-F238E27FC236}">
                <a16:creationId xmlns:a16="http://schemas.microsoft.com/office/drawing/2014/main" id="{10EC697B-40AA-2526-770F-27B7FED4B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61913"/>
            <a:ext cx="6702425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Module 8	</a:t>
            </a:r>
            <a:r>
              <a:rPr lang="en-US" altLang="en-US" sz="1200" b="1"/>
              <a:t>Instructor Notes</a:t>
            </a:r>
            <a:r>
              <a:rPr lang="en-US" altLang="en-US" sz="1200"/>
              <a:t>	8-</a:t>
            </a:r>
            <a:fld id="{F4B0325A-44CE-4AB1-94A0-6E8063DBF262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62BE301D-A672-742D-80F7-5357F877D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2900" y="457200"/>
            <a:ext cx="3851275" cy="2889250"/>
          </a:xfrm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CB648575-632B-FB58-35F1-33CCC1F95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527D364-4F61-8596-D8F1-64E7ABB5AF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641119-89A8-FA23-EA5B-5F4A730D7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8077200" cy="1447800"/>
          </a:xfrm>
          <a:prstGeom prst="rect">
            <a:avLst/>
          </a:prstGeom>
          <a:noFill/>
          <a:ln>
            <a:noFill/>
          </a:ln>
        </p:spPr>
        <p:txBody>
          <a:bodyPr lIns="85342" tIns="42672" rIns="85342" bIns="42672"/>
          <a:lstStyle>
            <a:lvl1pPr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8524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 sz="280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764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E72713-4E82-43F2-AADD-B734B6D07F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BCD050AD-56F9-4912-989D-B3D0CF7516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CAD0779-EC7F-2F22-1D4F-95761BB75D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3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05A8758-7909-FC16-8644-1802530AA1C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3DEDF1D3-3AA9-4002-BA46-D2E383B236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C1F7318-40E2-BAD7-B238-8F8C7F859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4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20193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055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DB01924-0792-4992-CD74-AC5D0BE8B1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1BD9F385-AF56-47C8-A727-B7DECEBE8B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589CEFC-BDE0-BEA8-255A-10ACCFF5C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2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7A51904-DF50-3EB6-2D13-31376377554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88F3CA1C-ED3D-4A27-A0AC-F179EB1085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FD9185B-64B4-221A-4491-3CF7C3E66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7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56DEA77-98CA-E738-EA5D-AE7587E4E09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0008F115-16FB-474B-89B7-2242415240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F914F5A-53A7-D472-855A-CAB005D34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1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BD73577-7B63-6999-F3C1-D4601955E7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A4E7EF58-4CBD-44A6-8220-5319E13464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E8D9888-AA44-0807-4843-8F973D66E4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6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90F192E-7BFA-054C-D622-0A3E43B86A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53985C47-9196-4FF8-82AC-D1A276DA5F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058D8F3E-2654-324F-4222-C0C8EE767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4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BAE9FCE5-4C15-04F5-DD6F-59C0F7BCD83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8A8FE1E3-F4BA-4FE0-A134-ABA04FFFCE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B060650D-2B30-E4D4-B579-4E09DD7BDF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3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51079BF0-22A2-5116-2A1E-4F14E28891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58A463DE-F182-426E-A0A4-8B98507E17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CC6EE26-7523-0DD8-1AB7-5397CBF13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C33A8B0-6C24-44A6-FB86-9FA4CA0206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FBEA3A9C-8D5B-43E5-8B45-C04C07D95F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175AEE4-065A-F8D5-FE54-60DF266D2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9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162D476-B20F-E0D2-A445-B395232958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1E5D6A1A-6B7B-4B94-AC90-737C36B5F8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241F682-F189-B53E-0A04-DCDF924F3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DE75BA58-849C-96E6-826D-5AFE70F4E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93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EAAC94FB-7C9D-9F8C-9591-A0D47C276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72" name="Rectangle 12">
            <a:extLst>
              <a:ext uri="{FF2B5EF4-FFF2-40B4-BE49-F238E27FC236}">
                <a16:creationId xmlns:a16="http://schemas.microsoft.com/office/drawing/2014/main" id="{A7F0B9EC-B62E-265B-6C96-C03B4D77CA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309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Chap 8-</a:t>
            </a:r>
            <a:fld id="{CDEB3F13-AAA7-46B8-857B-0F850D2C1A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13">
            <a:extLst>
              <a:ext uri="{FF2B5EF4-FFF2-40B4-BE49-F238E27FC236}">
                <a16:creationId xmlns:a16="http://schemas.microsoft.com/office/drawing/2014/main" id="{2320AB4C-FD9A-67E7-06F2-97E7676693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4" name="Rectangle 14">
            <a:extLst>
              <a:ext uri="{FF2B5EF4-FFF2-40B4-BE49-F238E27FC236}">
                <a16:creationId xmlns:a16="http://schemas.microsoft.com/office/drawing/2014/main" id="{E9E224DC-63D0-600D-2241-C7676EF9F5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46482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hf sldNum="0" hdr="0" ftr="0" dt="0"/>
  <p:txStyles>
    <p:titleStyle>
      <a:lvl1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2pPr>
      <a:lvl3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3pPr>
      <a:lvl4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4pPr>
      <a:lvl5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5pPr>
      <a:lvl6pPr marL="4572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6pPr>
      <a:lvl7pPr marL="9144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7pPr>
      <a:lvl8pPr marL="13716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8pPr>
      <a:lvl9pPr marL="18288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itchFamily="34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4E86C49-C672-6257-07A0-8106BE5942B4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411C94-DD70-D568-0EAE-39EC974B80BB}"/>
              </a:ext>
            </a:extLst>
          </p:cNvPr>
          <p:cNvSpPr txBox="1">
            <a:spLocks noChangeAspect="1"/>
          </p:cNvSpPr>
          <p:nvPr/>
        </p:nvSpPr>
        <p:spPr>
          <a:xfrm>
            <a:off x="-38100" y="2447648"/>
            <a:ext cx="8915400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6600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Hypothesis Testing</a:t>
            </a: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5A6DA6FB-FD06-57EA-64AB-C6BCB0D69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01650"/>
            <a:ext cx="576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800000"/>
                </a:solidFill>
                <a:latin typeface="Lucida Bright" panose="02040602050505020304" pitchFamily="18" charset="0"/>
                <a:ea typeface="MS PGothic" panose="020B0600070205080204" pitchFamily="34" charset="-128"/>
              </a:rPr>
              <a:t>           </a:t>
            </a:r>
            <a:r>
              <a:rPr lang="en-US" altLang="en-US" sz="2800" b="1" dirty="0">
                <a:solidFill>
                  <a:srgbClr val="800000"/>
                </a:solidFill>
                <a:latin typeface="Lucida Bright" panose="02040602050505020304" pitchFamily="18" charset="0"/>
                <a:ea typeface="MS PGothic" panose="020B0600070205080204" pitchFamily="34" charset="-128"/>
                <a:cs typeface="FrankRuehl" panose="020E0503060101010101" pitchFamily="34" charset="-79"/>
              </a:rPr>
              <a:t>CSUSM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>
            <a:extLst>
              <a:ext uri="{FF2B5EF4-FFF2-40B4-BE49-F238E27FC236}">
                <a16:creationId xmlns:a16="http://schemas.microsoft.com/office/drawing/2014/main" id="{0960987A-5405-85B3-FC92-0A409F899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29000"/>
            <a:ext cx="5791200" cy="6858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BDA917C-EFE0-5C8B-17E0-8FC74E3D6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Errors in Making Decisions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25DC165-9623-44BF-E5EA-4405F2F0A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467600" cy="3465513"/>
          </a:xfrm>
        </p:spPr>
        <p:txBody>
          <a:bodyPr/>
          <a:lstStyle/>
          <a:p>
            <a:pPr eaLnBrk="1" hangingPunct="1"/>
            <a:r>
              <a:rPr lang="en-US" altLang="en-US" b="1"/>
              <a:t>Type II Error</a:t>
            </a:r>
          </a:p>
          <a:p>
            <a:pPr lvl="1" eaLnBrk="1" hangingPunct="1"/>
            <a:r>
              <a:rPr lang="en-US" altLang="en-US" sz="2800"/>
              <a:t>Fail to reject a false null hypothesis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The probability of Type II Error is  </a:t>
            </a:r>
            <a:r>
              <a:rPr lang="el-GR" altLang="en-US" sz="2800">
                <a:cs typeface="Arial" panose="020B0604020202020204" pitchFamily="34" charset="0"/>
              </a:rPr>
              <a:t>β</a:t>
            </a:r>
          </a:p>
        </p:txBody>
      </p:sp>
      <p:sp>
        <p:nvSpPr>
          <p:cNvPr id="24581" name="Text Box 7">
            <a:extLst>
              <a:ext uri="{FF2B5EF4-FFF2-40B4-BE49-F238E27FC236}">
                <a16:creationId xmlns:a16="http://schemas.microsoft.com/office/drawing/2014/main" id="{7C90E58D-6C1D-306F-AFDC-DDE34490B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DF669E22-5511-1815-62E2-5BCD789F7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438400"/>
            <a:ext cx="4572000" cy="10668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905674CE-BEA4-8F9E-89B2-C28179C3D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971800"/>
            <a:ext cx="1539875" cy="2743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957CF923-F809-8114-3592-5C6ADD0C7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Outcomes and Probabilities</a:t>
            </a:r>
          </a:p>
        </p:txBody>
      </p:sp>
      <p:sp>
        <p:nvSpPr>
          <p:cNvPr id="25605" name="Rectangle 13">
            <a:extLst>
              <a:ext uri="{FF2B5EF4-FFF2-40B4-BE49-F238E27FC236}">
                <a16:creationId xmlns:a16="http://schemas.microsoft.com/office/drawing/2014/main" id="{8F63E6AB-8083-4762-EFA2-95D2E1C6E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514600"/>
            <a:ext cx="2498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State of Nature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25606" name="Rectangle 22">
            <a:extLst>
              <a:ext uri="{FF2B5EF4-FFF2-40B4-BE49-F238E27FC236}">
                <a16:creationId xmlns:a16="http://schemas.microsoft.com/office/drawing/2014/main" id="{08154CE8-2F56-7178-FF31-6E2A1D43E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48000"/>
            <a:ext cx="1450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Decision</a:t>
            </a:r>
          </a:p>
        </p:txBody>
      </p:sp>
      <p:sp>
        <p:nvSpPr>
          <p:cNvPr id="25607" name="Rectangle 37">
            <a:extLst>
              <a:ext uri="{FF2B5EF4-FFF2-40B4-BE49-F238E27FC236}">
                <a16:creationId xmlns:a16="http://schemas.microsoft.com/office/drawing/2014/main" id="{314874B5-8F00-F085-1F1B-6167E4040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3538538"/>
            <a:ext cx="11303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Do Not</a:t>
            </a:r>
          </a:p>
        </p:txBody>
      </p:sp>
      <p:sp>
        <p:nvSpPr>
          <p:cNvPr id="25608" name="Rectangle 39">
            <a:extLst>
              <a:ext uri="{FF2B5EF4-FFF2-40B4-BE49-F238E27FC236}">
                <a16:creationId xmlns:a16="http://schemas.microsoft.com/office/drawing/2014/main" id="{7CFB8592-44C7-FE18-3A83-7D83F73AF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3898900"/>
            <a:ext cx="10461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Reject</a:t>
            </a:r>
          </a:p>
        </p:txBody>
      </p:sp>
      <p:sp>
        <p:nvSpPr>
          <p:cNvPr id="25609" name="Rectangle 41">
            <a:extLst>
              <a:ext uri="{FF2B5EF4-FFF2-40B4-BE49-F238E27FC236}">
                <a16:creationId xmlns:a16="http://schemas.microsoft.com/office/drawing/2014/main" id="{AE45A65D-C27E-539E-0F66-61BF5E123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4259263"/>
            <a:ext cx="401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H</a:t>
            </a:r>
          </a:p>
        </p:txBody>
      </p:sp>
      <p:sp>
        <p:nvSpPr>
          <p:cNvPr id="25610" name="Rectangle 42">
            <a:extLst>
              <a:ext uri="{FF2B5EF4-FFF2-40B4-BE49-F238E27FC236}">
                <a16:creationId xmlns:a16="http://schemas.microsoft.com/office/drawing/2014/main" id="{6BC6BDE2-9E13-C428-9217-D323776E5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395788"/>
            <a:ext cx="293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0</a:t>
            </a:r>
          </a:p>
        </p:txBody>
      </p:sp>
      <p:sp>
        <p:nvSpPr>
          <p:cNvPr id="25611" name="Rectangle 43">
            <a:extLst>
              <a:ext uri="{FF2B5EF4-FFF2-40B4-BE49-F238E27FC236}">
                <a16:creationId xmlns:a16="http://schemas.microsoft.com/office/drawing/2014/main" id="{A4EAAE42-8E10-E059-635C-3AB33CA95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733800"/>
            <a:ext cx="1384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No error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n-US" altLang="en-US" sz="2400" b="1">
                <a:solidFill>
                  <a:schemeClr val="hlink"/>
                </a:solidFill>
              </a:rPr>
              <a:t>(1 -    )</a:t>
            </a:r>
          </a:p>
        </p:txBody>
      </p:sp>
      <p:sp>
        <p:nvSpPr>
          <p:cNvPr id="25612" name="Rectangle 44">
            <a:extLst>
              <a:ext uri="{FF2B5EF4-FFF2-40B4-BE49-F238E27FC236}">
                <a16:creationId xmlns:a16="http://schemas.microsoft.com/office/drawing/2014/main" id="{75C0BC77-56D2-814A-8642-9042D89A5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14800"/>
            <a:ext cx="3730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chemeClr val="hlink"/>
                </a:solidFill>
                <a:latin typeface="Symbol" panose="05050102010706020507" pitchFamily="18" charset="2"/>
              </a:rPr>
              <a:t>a</a:t>
            </a:r>
            <a:endParaRPr lang="en-US" altLang="en-US" sz="2400" b="1">
              <a:solidFill>
                <a:schemeClr val="hlink"/>
              </a:solidFill>
              <a:latin typeface="Symbol" panose="05050102010706020507" pitchFamily="18" charset="2"/>
            </a:endParaRPr>
          </a:p>
        </p:txBody>
      </p:sp>
      <p:sp>
        <p:nvSpPr>
          <p:cNvPr id="25613" name="Rectangle 46">
            <a:extLst>
              <a:ext uri="{FF2B5EF4-FFF2-40B4-BE49-F238E27FC236}">
                <a16:creationId xmlns:a16="http://schemas.microsoft.com/office/drawing/2014/main" id="{38795B7A-36D2-352E-444D-83F4443DF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733800"/>
            <a:ext cx="20589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Type II Error</a:t>
            </a:r>
            <a:r>
              <a:rPr lang="en-US" altLang="en-US" sz="2400" b="1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( </a:t>
            </a:r>
            <a:r>
              <a:rPr lang="el-GR" altLang="en-US" sz="2400" b="1">
                <a:solidFill>
                  <a:schemeClr val="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β</a:t>
            </a:r>
            <a:r>
              <a:rPr lang="en-US" altLang="en-US" sz="2400" b="1">
                <a:solidFill>
                  <a:schemeClr val="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)</a:t>
            </a:r>
            <a:endParaRPr lang="en-US" altLang="en-US" sz="2400" b="1">
              <a:solidFill>
                <a:schemeClr val="hlink"/>
              </a:solidFill>
            </a:endParaRPr>
          </a:p>
        </p:txBody>
      </p:sp>
      <p:sp>
        <p:nvSpPr>
          <p:cNvPr id="25614" name="Rectangle 55">
            <a:extLst>
              <a:ext uri="{FF2B5EF4-FFF2-40B4-BE49-F238E27FC236}">
                <a16:creationId xmlns:a16="http://schemas.microsoft.com/office/drawing/2014/main" id="{F1BDD083-E89D-25B4-CF70-D9ACD3DFF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4800600"/>
            <a:ext cx="10461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Reject</a:t>
            </a:r>
          </a:p>
        </p:txBody>
      </p:sp>
      <p:sp>
        <p:nvSpPr>
          <p:cNvPr id="25615" name="Rectangle 57">
            <a:extLst>
              <a:ext uri="{FF2B5EF4-FFF2-40B4-BE49-F238E27FC236}">
                <a16:creationId xmlns:a16="http://schemas.microsoft.com/office/drawing/2014/main" id="{FB334D5A-9B7F-3790-8E90-C11551315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5160963"/>
            <a:ext cx="401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H</a:t>
            </a:r>
          </a:p>
        </p:txBody>
      </p:sp>
      <p:sp>
        <p:nvSpPr>
          <p:cNvPr id="25616" name="Rectangle 58">
            <a:extLst>
              <a:ext uri="{FF2B5EF4-FFF2-40B4-BE49-F238E27FC236}">
                <a16:creationId xmlns:a16="http://schemas.microsoft.com/office/drawing/2014/main" id="{0B332E57-FDD2-EDF6-522B-2CC26D0B9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5295900"/>
            <a:ext cx="293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0</a:t>
            </a:r>
          </a:p>
        </p:txBody>
      </p:sp>
      <p:sp>
        <p:nvSpPr>
          <p:cNvPr id="25617" name="Rectangle 60">
            <a:extLst>
              <a:ext uri="{FF2B5EF4-FFF2-40B4-BE49-F238E27FC236}">
                <a16:creationId xmlns:a16="http://schemas.microsoft.com/office/drawing/2014/main" id="{AD6B1766-9194-70F3-143D-FEB7B9ECA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800600"/>
            <a:ext cx="18907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Type I Error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(    )</a:t>
            </a:r>
          </a:p>
        </p:txBody>
      </p:sp>
      <p:sp>
        <p:nvSpPr>
          <p:cNvPr id="25618" name="Rectangle 63">
            <a:extLst>
              <a:ext uri="{FF2B5EF4-FFF2-40B4-BE49-F238E27FC236}">
                <a16:creationId xmlns:a16="http://schemas.microsoft.com/office/drawing/2014/main" id="{3860BDCD-3AAD-138D-3612-9EB45FD9B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181600"/>
            <a:ext cx="3730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chemeClr val="hlink"/>
                </a:solidFill>
                <a:latin typeface="Symbol" panose="05050102010706020507" pitchFamily="18" charset="2"/>
              </a:rPr>
              <a:t>a</a:t>
            </a:r>
            <a:endParaRPr lang="en-US" altLang="en-US" sz="2400" b="1">
              <a:solidFill>
                <a:schemeClr val="hlink"/>
              </a:solidFill>
              <a:latin typeface="Symbol" panose="05050102010706020507" pitchFamily="18" charset="2"/>
            </a:endParaRPr>
          </a:p>
        </p:txBody>
      </p:sp>
      <p:sp>
        <p:nvSpPr>
          <p:cNvPr id="25619" name="Rectangle 70">
            <a:extLst>
              <a:ext uri="{FF2B5EF4-FFF2-40B4-BE49-F238E27FC236}">
                <a16:creationId xmlns:a16="http://schemas.microsoft.com/office/drawing/2014/main" id="{77738F7E-D9D2-EAD5-14E3-5AC5CFB5C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752600"/>
            <a:ext cx="6096000" cy="47307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Possible Hypothesis Test Outcomes</a:t>
            </a:r>
          </a:p>
        </p:txBody>
      </p:sp>
      <p:sp>
        <p:nvSpPr>
          <p:cNvPr id="25620" name="Line 77">
            <a:extLst>
              <a:ext uri="{FF2B5EF4-FFF2-40B4-BE49-F238E27FC236}">
                <a16:creationId xmlns:a16="http://schemas.microsoft.com/office/drawing/2014/main" id="{2CBB8E02-8F98-14ED-3794-70BF4D65C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72135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1" name="Line 82">
            <a:extLst>
              <a:ext uri="{FF2B5EF4-FFF2-40B4-BE49-F238E27FC236}">
                <a16:creationId xmlns:a16="http://schemas.microsoft.com/office/drawing/2014/main" id="{7B1040AF-CF82-CAE3-A200-5A3BBB1C0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9825" y="2978150"/>
            <a:ext cx="0" cy="2743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2" name="Rectangle 89">
            <a:extLst>
              <a:ext uri="{FF2B5EF4-FFF2-40B4-BE49-F238E27FC236}">
                <a16:creationId xmlns:a16="http://schemas.microsoft.com/office/drawing/2014/main" id="{9659608D-77D3-15A3-1D3D-EDF2897AF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438400"/>
            <a:ext cx="6096000" cy="3276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3" name="Rectangle 92">
            <a:extLst>
              <a:ext uri="{FF2B5EF4-FFF2-40B4-BE49-F238E27FC236}">
                <a16:creationId xmlns:a16="http://schemas.microsoft.com/office/drawing/2014/main" id="{0DEAF8BC-E4BC-296C-4B7F-64C2BF697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048000"/>
            <a:ext cx="14287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H</a:t>
            </a:r>
            <a:r>
              <a:rPr lang="en-US" altLang="en-US" sz="2400" baseline="-25000"/>
              <a:t>0</a:t>
            </a:r>
            <a:r>
              <a:rPr lang="en-US" altLang="en-US" sz="2400"/>
              <a:t> False</a:t>
            </a:r>
          </a:p>
        </p:txBody>
      </p:sp>
      <p:sp>
        <p:nvSpPr>
          <p:cNvPr id="25624" name="Rectangle 93">
            <a:extLst>
              <a:ext uri="{FF2B5EF4-FFF2-40B4-BE49-F238E27FC236}">
                <a16:creationId xmlns:a16="http://schemas.microsoft.com/office/drawing/2014/main" id="{6428CC87-3A03-0463-9DE2-9DDEC3B0A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048000"/>
            <a:ext cx="13096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H</a:t>
            </a:r>
            <a:r>
              <a:rPr lang="en-US" altLang="en-US" sz="2400" baseline="-25000"/>
              <a:t>0</a:t>
            </a:r>
            <a:r>
              <a:rPr lang="en-US" altLang="en-US" sz="2400"/>
              <a:t> True</a:t>
            </a:r>
          </a:p>
        </p:txBody>
      </p:sp>
      <p:sp>
        <p:nvSpPr>
          <p:cNvPr id="25625" name="Line 94">
            <a:extLst>
              <a:ext uri="{FF2B5EF4-FFF2-40B4-BE49-F238E27FC236}">
                <a16:creationId xmlns:a16="http://schemas.microsoft.com/office/drawing/2014/main" id="{EF8F286E-4DDE-F9AA-71BF-EDBF6BB44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971800"/>
            <a:ext cx="609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Line 95">
            <a:extLst>
              <a:ext uri="{FF2B5EF4-FFF2-40B4-BE49-F238E27FC236}">
                <a16:creationId xmlns:a16="http://schemas.microsoft.com/office/drawing/2014/main" id="{5B8C0393-EE29-3509-5777-29E4EE643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438400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Line 96">
            <a:extLst>
              <a:ext uri="{FF2B5EF4-FFF2-40B4-BE49-F238E27FC236}">
                <a16:creationId xmlns:a16="http://schemas.microsoft.com/office/drawing/2014/main" id="{3F1FF24D-FB9C-B31C-7C83-40B156F1C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724400"/>
            <a:ext cx="609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Rectangle 97">
            <a:extLst>
              <a:ext uri="{FF2B5EF4-FFF2-40B4-BE49-F238E27FC236}">
                <a16:creationId xmlns:a16="http://schemas.microsoft.com/office/drawing/2014/main" id="{537A5EA3-EB24-BAF7-0F69-B3745F7DC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38600"/>
            <a:ext cx="1966913" cy="1193800"/>
          </a:xfrm>
          <a:prstGeom prst="rect">
            <a:avLst/>
          </a:prstGeom>
          <a:solidFill>
            <a:srgbClr val="D4E8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Key: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Outcome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(Probability)</a:t>
            </a:r>
          </a:p>
        </p:txBody>
      </p:sp>
      <p:sp>
        <p:nvSpPr>
          <p:cNvPr id="25629" name="Line 98">
            <a:extLst>
              <a:ext uri="{FF2B5EF4-FFF2-40B4-BE49-F238E27FC236}">
                <a16:creationId xmlns:a16="http://schemas.microsoft.com/office/drawing/2014/main" id="{36253F25-D0A4-1491-7E7A-32A8AB9EE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505200"/>
            <a:ext cx="609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Rectangle 99">
            <a:extLst>
              <a:ext uri="{FF2B5EF4-FFF2-40B4-BE49-F238E27FC236}">
                <a16:creationId xmlns:a16="http://schemas.microsoft.com/office/drawing/2014/main" id="{4E8DEB26-7975-9322-D582-E6AEBDB86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8" y="4800600"/>
            <a:ext cx="15017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No Error</a:t>
            </a:r>
            <a:r>
              <a:rPr lang="en-US" altLang="en-US" sz="2400" b="1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( 1 - </a:t>
            </a:r>
            <a:r>
              <a:rPr lang="el-GR" altLang="en-US" sz="2400" b="1">
                <a:solidFill>
                  <a:schemeClr val="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β</a:t>
            </a:r>
            <a:r>
              <a:rPr lang="en-US" altLang="en-US" sz="2400" b="1">
                <a:solidFill>
                  <a:schemeClr val="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)</a:t>
            </a:r>
            <a:endParaRPr lang="en-US" altLang="en-US" sz="2400" b="1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F88D06D-1D46-5EF4-5BA0-D00EA3B2D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93038" cy="10668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/>
              <a:t>Critical Value </a:t>
            </a:r>
            <a:br>
              <a:rPr lang="en-US" altLang="en-US"/>
            </a:br>
            <a:r>
              <a:rPr lang="en-US" altLang="en-US"/>
              <a:t>Approach to Testing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AADD3EE-B0E8-BF44-8DEC-6677661A0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495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/>
              <a:t>Convert sample statistic (e.g.:     ) to test statistic ( </a:t>
            </a:r>
            <a:r>
              <a:rPr lang="en-US" altLang="en-US" i="1"/>
              <a:t>Z  or  t  s</a:t>
            </a:r>
            <a:r>
              <a:rPr lang="en-US" altLang="en-US"/>
              <a:t>tatistic )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/>
              <a:t>Determine the critical value(s) for a specified</a:t>
            </a:r>
            <a:br>
              <a:rPr lang="en-US" altLang="en-US"/>
            </a:br>
            <a:r>
              <a:rPr lang="en-US" altLang="en-US"/>
              <a:t>level of significance  </a:t>
            </a:r>
            <a:r>
              <a:rPr lang="en-US" altLang="en-US">
                <a:sym typeface="Symbol" panose="05050102010706020507" pitchFamily="18" charset="2"/>
              </a:rPr>
              <a:t></a:t>
            </a:r>
            <a:r>
              <a:rPr lang="en-US" altLang="en-US"/>
              <a:t>  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altLang="en-US"/>
              <a:t>If the </a:t>
            </a:r>
            <a:r>
              <a:rPr lang="en-US" altLang="en-US">
                <a:solidFill>
                  <a:srgbClr val="C00000"/>
                </a:solidFill>
              </a:rPr>
              <a:t>test statistic </a:t>
            </a:r>
            <a:r>
              <a:rPr lang="en-US" altLang="en-US"/>
              <a:t>falls in the rejection region,   reject H</a:t>
            </a:r>
            <a:r>
              <a:rPr lang="en-US" altLang="en-US" baseline="-25000"/>
              <a:t>0</a:t>
            </a:r>
            <a:r>
              <a:rPr lang="en-US" altLang="en-US"/>
              <a:t> ;  otherwise do not reject H</a:t>
            </a:r>
            <a:r>
              <a:rPr lang="en-US" altLang="en-US" baseline="-25000"/>
              <a:t>0</a:t>
            </a:r>
            <a:r>
              <a:rPr lang="en-US" altLang="en-US" sz="3200"/>
              <a:t>  </a:t>
            </a:r>
          </a:p>
        </p:txBody>
      </p:sp>
      <p:graphicFrame>
        <p:nvGraphicFramePr>
          <p:cNvPr id="26628" name="Object 10">
            <a:extLst>
              <a:ext uri="{FF2B5EF4-FFF2-40B4-BE49-F238E27FC236}">
                <a16:creationId xmlns:a16="http://schemas.microsoft.com/office/drawing/2014/main" id="{DF957EF0-B8F6-2B91-64F3-261FE36249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0900" y="1828800"/>
          <a:ext cx="285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835" imgH="202936" progId="Equation.3">
                  <p:embed/>
                </p:oleObj>
              </mc:Choice>
              <mc:Fallback>
                <p:oleObj name="Equation" r:id="rId2" imgW="126835" imgH="20293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1828800"/>
                        <a:ext cx="285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7">
            <a:extLst>
              <a:ext uri="{FF2B5EF4-FFF2-40B4-BE49-F238E27FC236}">
                <a16:creationId xmlns:a16="http://schemas.microsoft.com/office/drawing/2014/main" id="{4AE0FBDF-3916-C056-DB50-892FDCAAA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91000"/>
            <a:ext cx="9906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7651" name="Text Box 16">
            <a:extLst>
              <a:ext uri="{FF2B5EF4-FFF2-40B4-BE49-F238E27FC236}">
                <a16:creationId xmlns:a16="http://schemas.microsoft.com/office/drawing/2014/main" id="{7076A008-48AA-95CC-166B-C73F5BDDA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1910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7652" name="Rectangle 41">
            <a:extLst>
              <a:ext uri="{FF2B5EF4-FFF2-40B4-BE49-F238E27FC236}">
                <a16:creationId xmlns:a16="http://schemas.microsoft.com/office/drawing/2014/main" id="{B45581F6-41B7-5528-47C0-DBF73360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28800"/>
            <a:ext cx="3429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en-US" sz="2400"/>
              <a:t>The cutoff value,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          or       , is called a </a:t>
            </a:r>
            <a:r>
              <a:rPr lang="en-US" altLang="en-US" sz="2400">
                <a:solidFill>
                  <a:schemeClr val="folHlink"/>
                </a:solidFill>
              </a:rPr>
              <a:t>critical value</a:t>
            </a:r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149BF208-06F4-3C9E-CAC8-A654B8F53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Lower Tail Tests</a:t>
            </a:r>
          </a:p>
        </p:txBody>
      </p:sp>
      <p:sp>
        <p:nvSpPr>
          <p:cNvPr id="27654" name="Freeform 4">
            <a:extLst>
              <a:ext uri="{FF2B5EF4-FFF2-40B4-BE49-F238E27FC236}">
                <a16:creationId xmlns:a16="http://schemas.microsoft.com/office/drawing/2014/main" id="{B9F7CA04-317C-4CC6-C3B9-B5F1B37EAA5D}"/>
              </a:ext>
            </a:extLst>
          </p:cNvPr>
          <p:cNvSpPr>
            <a:spLocks/>
          </p:cNvSpPr>
          <p:nvPr/>
        </p:nvSpPr>
        <p:spPr bwMode="auto">
          <a:xfrm>
            <a:off x="3886200" y="3733800"/>
            <a:ext cx="833438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Freeform 5">
            <a:extLst>
              <a:ext uri="{FF2B5EF4-FFF2-40B4-BE49-F238E27FC236}">
                <a16:creationId xmlns:a16="http://schemas.microsoft.com/office/drawing/2014/main" id="{88923DB5-B1EE-561D-2F0C-B31631D0417F}"/>
              </a:ext>
            </a:extLst>
          </p:cNvPr>
          <p:cNvSpPr>
            <a:spLocks/>
          </p:cNvSpPr>
          <p:nvPr/>
        </p:nvSpPr>
        <p:spPr bwMode="auto">
          <a:xfrm>
            <a:off x="3962400" y="25908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Freeform 6">
            <a:extLst>
              <a:ext uri="{FF2B5EF4-FFF2-40B4-BE49-F238E27FC236}">
                <a16:creationId xmlns:a16="http://schemas.microsoft.com/office/drawing/2014/main" id="{11D16154-F13F-8883-B7E6-C3A7B6379D04}"/>
              </a:ext>
            </a:extLst>
          </p:cNvPr>
          <p:cNvSpPr>
            <a:spLocks/>
          </p:cNvSpPr>
          <p:nvPr/>
        </p:nvSpPr>
        <p:spPr bwMode="auto">
          <a:xfrm>
            <a:off x="6324600" y="25908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7">
            <a:extLst>
              <a:ext uri="{FF2B5EF4-FFF2-40B4-BE49-F238E27FC236}">
                <a16:creationId xmlns:a16="http://schemas.microsoft.com/office/drawing/2014/main" id="{F0E99362-CD9E-373C-0EFE-19C012DE5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9624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8">
            <a:extLst>
              <a:ext uri="{FF2B5EF4-FFF2-40B4-BE49-F238E27FC236}">
                <a16:creationId xmlns:a16="http://schemas.microsoft.com/office/drawing/2014/main" id="{514E7C85-1C04-58DC-3059-3E008D971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4290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Rectangle 9">
            <a:extLst>
              <a:ext uri="{FF2B5EF4-FFF2-40B4-BE49-F238E27FC236}">
                <a16:creationId xmlns:a16="http://schemas.microsoft.com/office/drawing/2014/main" id="{45351AB6-95E0-18EC-D1ED-7303138C88C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57600" y="2971800"/>
            <a:ext cx="5302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7660" name="Line 11">
            <a:extLst>
              <a:ext uri="{FF2B5EF4-FFF2-40B4-BE49-F238E27FC236}">
                <a16:creationId xmlns:a16="http://schemas.microsoft.com/office/drawing/2014/main" id="{0EC9C6E5-8362-D21E-FD28-C36742051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5908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1" name="Line 12">
            <a:extLst>
              <a:ext uri="{FF2B5EF4-FFF2-40B4-BE49-F238E27FC236}">
                <a16:creationId xmlns:a16="http://schemas.microsoft.com/office/drawing/2014/main" id="{7A0172BC-5D4E-4DF9-57A8-F555B289D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038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14">
            <a:extLst>
              <a:ext uri="{FF2B5EF4-FFF2-40B4-BE49-F238E27FC236}">
                <a16:creationId xmlns:a16="http://schemas.microsoft.com/office/drawing/2014/main" id="{AE379DD8-3FD2-EE78-66D6-5F1156E23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343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-z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7663" name="Line 15">
            <a:extLst>
              <a:ext uri="{FF2B5EF4-FFF2-40B4-BE49-F238E27FC236}">
                <a16:creationId xmlns:a16="http://schemas.microsoft.com/office/drawing/2014/main" id="{EB414E82-79B3-97E2-DF1F-DCA5E9334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191000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Text Box 31">
            <a:extLst>
              <a:ext uri="{FF2B5EF4-FFF2-40B4-BE49-F238E27FC236}">
                <a16:creationId xmlns:a16="http://schemas.microsoft.com/office/drawing/2014/main" id="{E1BEF114-5D9A-0244-342A-6EAEC395F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84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x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7665" name="Line 32">
            <a:extLst>
              <a:ext uri="{FF2B5EF4-FFF2-40B4-BE49-F238E27FC236}">
                <a16:creationId xmlns:a16="http://schemas.microsoft.com/office/drawing/2014/main" id="{42F85716-49A8-7CD6-2AE5-BA083FA63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86092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37">
            <a:extLst>
              <a:ext uri="{FF2B5EF4-FFF2-40B4-BE49-F238E27FC236}">
                <a16:creationId xmlns:a16="http://schemas.microsoft.com/office/drawing/2014/main" id="{192CAC9F-1067-1082-C42E-1BCCE2F95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1910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Text Box 38">
            <a:extLst>
              <a:ext uri="{FF2B5EF4-FFF2-40B4-BE49-F238E27FC236}">
                <a16:creationId xmlns:a16="http://schemas.microsoft.com/office/drawing/2014/main" id="{5D153DF1-5A77-011B-4CF5-E2CAAEAD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362200"/>
            <a:ext cx="655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-</a:t>
            </a:r>
            <a:r>
              <a:rPr lang="en-US" altLang="en-US" sz="2400"/>
              <a:t>z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7668" name="Text Box 39">
            <a:extLst>
              <a:ext uri="{FF2B5EF4-FFF2-40B4-BE49-F238E27FC236}">
                <a16:creationId xmlns:a16="http://schemas.microsoft.com/office/drawing/2014/main" id="{45A1E7B0-1D22-C292-0451-EE109F8E9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622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7669" name="Line 40">
            <a:extLst>
              <a:ext uri="{FF2B5EF4-FFF2-40B4-BE49-F238E27FC236}">
                <a16:creationId xmlns:a16="http://schemas.microsoft.com/office/drawing/2014/main" id="{991BBA5E-9FF6-1153-A3CA-0FDFCB0CC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438400"/>
            <a:ext cx="2222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Text Box 42">
            <a:extLst>
              <a:ext uri="{FF2B5EF4-FFF2-40B4-BE49-F238E27FC236}">
                <a16:creationId xmlns:a16="http://schemas.microsoft.com/office/drawing/2014/main" id="{C7D8EB6C-2596-642B-05C9-EEE36B644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19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27671" name="Text Box 43">
            <a:extLst>
              <a:ext uri="{FF2B5EF4-FFF2-40B4-BE49-F238E27FC236}">
                <a16:creationId xmlns:a16="http://schemas.microsoft.com/office/drawing/2014/main" id="{6FDC101F-BD68-B4A0-347D-D9AD2340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84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7672" name="Rectangle 47">
            <a:extLst>
              <a:ext uri="{FF2B5EF4-FFF2-40B4-BE49-F238E27FC236}">
                <a16:creationId xmlns:a16="http://schemas.microsoft.com/office/drawing/2014/main" id="{56D11942-EA3E-28ED-5941-6502CF0B6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24000"/>
            <a:ext cx="1524000" cy="9382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H</a:t>
            </a:r>
            <a:r>
              <a:rPr lang="en-US" altLang="en-US" sz="2400" b="1" baseline="-25000">
                <a:solidFill>
                  <a:srgbClr val="008000"/>
                </a:solidFill>
              </a:rPr>
              <a:t>0</a:t>
            </a:r>
            <a:r>
              <a:rPr lang="en-US" altLang="en-US" sz="2400" b="1">
                <a:solidFill>
                  <a:srgbClr val="008000"/>
                </a:solidFill>
              </a:rPr>
              <a:t>: </a:t>
            </a:r>
            <a:r>
              <a:rPr lang="el-GR" altLang="en-US" sz="2400" b="1">
                <a:solidFill>
                  <a:srgbClr val="008000"/>
                </a:solidFill>
                <a:cs typeface="Arial" panose="020B0604020202020204" pitchFamily="34" charset="0"/>
              </a:rPr>
              <a:t>μ</a:t>
            </a:r>
            <a:r>
              <a:rPr lang="en-US" altLang="en-US" sz="2400" b="1">
                <a:solidFill>
                  <a:srgbClr val="008000"/>
                </a:solidFill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cs typeface="Arial" panose="020B0604020202020204" pitchFamily="34" charset="0"/>
              </a:rPr>
              <a:t>≥</a:t>
            </a:r>
            <a:r>
              <a:rPr lang="en-US" altLang="en-US" sz="2400" b="1">
                <a:solidFill>
                  <a:srgbClr val="008000"/>
                </a:solidFill>
              </a:rPr>
              <a:t> 3  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H</a:t>
            </a:r>
            <a:r>
              <a:rPr lang="en-US" altLang="en-US" sz="2400" b="1" baseline="-25000">
                <a:solidFill>
                  <a:srgbClr val="008000"/>
                </a:solidFill>
              </a:rPr>
              <a:t>a</a:t>
            </a:r>
            <a:r>
              <a:rPr lang="en-US" altLang="en-US" sz="2400" b="1">
                <a:solidFill>
                  <a:srgbClr val="008000"/>
                </a:solidFill>
              </a:rPr>
              <a:t>: </a:t>
            </a:r>
            <a:r>
              <a:rPr lang="el-GR" altLang="en-US" sz="2400" b="1">
                <a:solidFill>
                  <a:srgbClr val="008000"/>
                </a:solidFill>
                <a:cs typeface="Arial" panose="020B0604020202020204" pitchFamily="34" charset="0"/>
              </a:rPr>
              <a:t>μ</a:t>
            </a:r>
            <a:r>
              <a:rPr lang="en-US" altLang="en-US" sz="2400" b="1">
                <a:solidFill>
                  <a:srgbClr val="008000"/>
                </a:solidFill>
              </a:rPr>
              <a:t> &lt; 3</a:t>
            </a:r>
          </a:p>
        </p:txBody>
      </p:sp>
      <p:graphicFrame>
        <p:nvGraphicFramePr>
          <p:cNvPr id="27673" name="Object 50">
            <a:extLst>
              <a:ext uri="{FF2B5EF4-FFF2-40B4-BE49-F238E27FC236}">
                <a16:creationId xmlns:a16="http://schemas.microsoft.com/office/drawing/2014/main" id="{6BCA53C1-1852-C641-F8FE-8FAF245BE8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5181600"/>
          <a:ext cx="206057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900" imgH="419100" progId="Equation.3">
                  <p:embed/>
                </p:oleObj>
              </mc:Choice>
              <mc:Fallback>
                <p:oleObj name="Equation" r:id="rId2" imgW="977900" imgH="4191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181600"/>
                        <a:ext cx="2060575" cy="8842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4" name="Line 53">
            <a:extLst>
              <a:ext uri="{FF2B5EF4-FFF2-40B4-BE49-F238E27FC236}">
                <a16:creationId xmlns:a16="http://schemas.microsoft.com/office/drawing/2014/main" id="{891D3207-828E-12BE-3948-7365139C88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029200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D781FD34-1581-7255-31ED-0BAABA3E4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419600"/>
            <a:ext cx="9906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8675" name="Text Box 26">
            <a:extLst>
              <a:ext uri="{FF2B5EF4-FFF2-40B4-BE49-F238E27FC236}">
                <a16:creationId xmlns:a16="http://schemas.microsoft.com/office/drawing/2014/main" id="{0FB865A4-506B-E850-30BB-F738236F3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4196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2787E83B-BFD9-395B-C542-D55FE53FF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3429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en-US" sz="2300"/>
              <a:t>The cutoff value,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300"/>
              <a:t>          or       , is called a </a:t>
            </a:r>
            <a:r>
              <a:rPr lang="en-US" altLang="en-US" sz="2300">
                <a:solidFill>
                  <a:schemeClr val="folHlink"/>
                </a:solidFill>
              </a:rPr>
              <a:t>critical value</a:t>
            </a:r>
          </a:p>
        </p:txBody>
      </p:sp>
      <p:sp>
        <p:nvSpPr>
          <p:cNvPr id="28677" name="Freeform 5">
            <a:extLst>
              <a:ext uri="{FF2B5EF4-FFF2-40B4-BE49-F238E27FC236}">
                <a16:creationId xmlns:a16="http://schemas.microsoft.com/office/drawing/2014/main" id="{FDE701F9-9722-D06F-569F-0E2E3543E1C2}"/>
              </a:ext>
            </a:extLst>
          </p:cNvPr>
          <p:cNvSpPr>
            <a:spLocks/>
          </p:cNvSpPr>
          <p:nvPr/>
        </p:nvSpPr>
        <p:spPr bwMode="auto">
          <a:xfrm flipH="1">
            <a:off x="6934200" y="3962400"/>
            <a:ext cx="842963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DFB74D52-EE94-DA89-CDBC-381BB2DF1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Upper Tail Tests</a:t>
            </a:r>
          </a:p>
        </p:txBody>
      </p:sp>
      <p:sp>
        <p:nvSpPr>
          <p:cNvPr id="28679" name="Freeform 18">
            <a:extLst>
              <a:ext uri="{FF2B5EF4-FFF2-40B4-BE49-F238E27FC236}">
                <a16:creationId xmlns:a16="http://schemas.microsoft.com/office/drawing/2014/main" id="{8B3CAACD-81D7-6633-FD35-FA8774949882}"/>
              </a:ext>
            </a:extLst>
          </p:cNvPr>
          <p:cNvSpPr>
            <a:spLocks/>
          </p:cNvSpPr>
          <p:nvPr/>
        </p:nvSpPr>
        <p:spPr bwMode="auto">
          <a:xfrm>
            <a:off x="3124200" y="28194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Freeform 19">
            <a:extLst>
              <a:ext uri="{FF2B5EF4-FFF2-40B4-BE49-F238E27FC236}">
                <a16:creationId xmlns:a16="http://schemas.microsoft.com/office/drawing/2014/main" id="{5CEF2ACF-2F90-C0CD-6F7C-25BA4F0FFEF6}"/>
              </a:ext>
            </a:extLst>
          </p:cNvPr>
          <p:cNvSpPr>
            <a:spLocks/>
          </p:cNvSpPr>
          <p:nvPr/>
        </p:nvSpPr>
        <p:spPr bwMode="auto">
          <a:xfrm>
            <a:off x="5486400" y="28194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20">
            <a:extLst>
              <a:ext uri="{FF2B5EF4-FFF2-40B4-BE49-F238E27FC236}">
                <a16:creationId xmlns:a16="http://schemas.microsoft.com/office/drawing/2014/main" id="{C7311845-CCAA-977A-A5BF-F74869D03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1910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21">
            <a:extLst>
              <a:ext uri="{FF2B5EF4-FFF2-40B4-BE49-F238E27FC236}">
                <a16:creationId xmlns:a16="http://schemas.microsoft.com/office/drawing/2014/main" id="{F8EA0505-2810-9650-7C8B-DBBCBD8F60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35814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22">
            <a:extLst>
              <a:ext uri="{FF2B5EF4-FFF2-40B4-BE49-F238E27FC236}">
                <a16:creationId xmlns:a16="http://schemas.microsoft.com/office/drawing/2014/main" id="{B6277875-FBD4-569A-D5BE-26905F48FE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67600" y="3200400"/>
            <a:ext cx="5302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8684" name="Line 23">
            <a:extLst>
              <a:ext uri="{FF2B5EF4-FFF2-40B4-BE49-F238E27FC236}">
                <a16:creationId xmlns:a16="http://schemas.microsoft.com/office/drawing/2014/main" id="{03BF2556-43E2-7022-3B60-BF9ADA4B8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8194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5" name="Line 24">
            <a:extLst>
              <a:ext uri="{FF2B5EF4-FFF2-40B4-BE49-F238E27FC236}">
                <a16:creationId xmlns:a16="http://schemas.microsoft.com/office/drawing/2014/main" id="{CEEED4ED-0F9F-DE8E-2B7C-110FDE92B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267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25">
            <a:extLst>
              <a:ext uri="{FF2B5EF4-FFF2-40B4-BE49-F238E27FC236}">
                <a16:creationId xmlns:a16="http://schemas.microsoft.com/office/drawing/2014/main" id="{00CA1844-AF1C-BC0D-E510-2A22A1DFE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419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Text Box 29">
            <a:extLst>
              <a:ext uri="{FF2B5EF4-FFF2-40B4-BE49-F238E27FC236}">
                <a16:creationId xmlns:a16="http://schemas.microsoft.com/office/drawing/2014/main" id="{16A61E72-EE18-14DD-C37D-6D7A802C3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z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8688" name="Text Box 30">
            <a:extLst>
              <a:ext uri="{FF2B5EF4-FFF2-40B4-BE49-F238E27FC236}">
                <a16:creationId xmlns:a16="http://schemas.microsoft.com/office/drawing/2014/main" id="{21E96EEE-B784-A788-02A1-8D87DFED3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0133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x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8689" name="Line 31">
            <a:extLst>
              <a:ext uri="{FF2B5EF4-FFF2-40B4-BE49-F238E27FC236}">
                <a16:creationId xmlns:a16="http://schemas.microsoft.com/office/drawing/2014/main" id="{84D4698F-26DB-D485-C7EC-6C6DCE7C1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508952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32">
            <a:extLst>
              <a:ext uri="{FF2B5EF4-FFF2-40B4-BE49-F238E27FC236}">
                <a16:creationId xmlns:a16="http://schemas.microsoft.com/office/drawing/2014/main" id="{23923B99-662B-B813-C571-4A91957D2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419600"/>
            <a:ext cx="388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Text Box 34">
            <a:extLst>
              <a:ext uri="{FF2B5EF4-FFF2-40B4-BE49-F238E27FC236}">
                <a16:creationId xmlns:a16="http://schemas.microsoft.com/office/drawing/2014/main" id="{AA193C2A-D7EC-7BCE-A2A3-F2E89E76C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38400"/>
            <a:ext cx="655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z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8692" name="Text Box 35">
            <a:extLst>
              <a:ext uri="{FF2B5EF4-FFF2-40B4-BE49-F238E27FC236}">
                <a16:creationId xmlns:a16="http://schemas.microsoft.com/office/drawing/2014/main" id="{E13C745D-CD6E-6B25-F80F-8644F41EA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384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28693" name="Line 36">
            <a:extLst>
              <a:ext uri="{FF2B5EF4-FFF2-40B4-BE49-F238E27FC236}">
                <a16:creationId xmlns:a16="http://schemas.microsoft.com/office/drawing/2014/main" id="{8962DD65-F812-F0B1-7142-BB3FC0BED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514600"/>
            <a:ext cx="2222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Text Box 39">
            <a:extLst>
              <a:ext uri="{FF2B5EF4-FFF2-40B4-BE49-F238E27FC236}">
                <a16:creationId xmlns:a16="http://schemas.microsoft.com/office/drawing/2014/main" id="{22C5F02B-2A50-1259-3270-373DC2844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648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28695" name="Text Box 40">
            <a:extLst>
              <a:ext uri="{FF2B5EF4-FFF2-40B4-BE49-F238E27FC236}">
                <a16:creationId xmlns:a16="http://schemas.microsoft.com/office/drawing/2014/main" id="{77D3241E-B8F5-DEA1-C773-E50237880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9371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8696" name="Rectangle 42">
            <a:extLst>
              <a:ext uri="{FF2B5EF4-FFF2-40B4-BE49-F238E27FC236}">
                <a16:creationId xmlns:a16="http://schemas.microsoft.com/office/drawing/2014/main" id="{A2FDE7B4-C0CD-7181-D025-3EA0614A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752600"/>
            <a:ext cx="1600200" cy="9382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</a:rPr>
              <a:t>H</a:t>
            </a:r>
            <a:r>
              <a:rPr lang="en-US" altLang="en-US" sz="2400" b="1" baseline="-25000" dirty="0">
                <a:solidFill>
                  <a:srgbClr val="008000"/>
                </a:solidFill>
              </a:rPr>
              <a:t>0</a:t>
            </a:r>
            <a:r>
              <a:rPr lang="en-US" altLang="en-US" sz="2400" b="1" dirty="0">
                <a:solidFill>
                  <a:srgbClr val="008000"/>
                </a:solidFill>
              </a:rPr>
              <a:t>: </a:t>
            </a:r>
            <a:r>
              <a:rPr lang="el-GR" altLang="en-US" sz="2400" b="1" dirty="0">
                <a:solidFill>
                  <a:srgbClr val="008000"/>
                </a:solidFill>
              </a:rPr>
              <a:t>μ</a:t>
            </a:r>
            <a:r>
              <a:rPr lang="en-US" altLang="en-US" sz="2400" b="1" dirty="0">
                <a:solidFill>
                  <a:srgbClr val="008000"/>
                </a:solidFill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cs typeface="Arial" panose="020B0604020202020204" pitchFamily="34" charset="0"/>
              </a:rPr>
              <a:t>≤</a:t>
            </a:r>
            <a:r>
              <a:rPr lang="en-US" altLang="en-US" sz="2400" b="1" dirty="0">
                <a:solidFill>
                  <a:srgbClr val="008000"/>
                </a:solidFill>
              </a:rPr>
              <a:t> 3 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</a:rPr>
              <a:t>H</a:t>
            </a:r>
            <a:r>
              <a:rPr lang="en-US" altLang="en-US" sz="2400" b="1" baseline="-25000" dirty="0">
                <a:solidFill>
                  <a:srgbClr val="008000"/>
                </a:solidFill>
              </a:rPr>
              <a:t>a</a:t>
            </a:r>
            <a:r>
              <a:rPr lang="en-US" altLang="en-US" sz="2400" b="1" dirty="0">
                <a:solidFill>
                  <a:srgbClr val="008000"/>
                </a:solidFill>
              </a:rPr>
              <a:t>: </a:t>
            </a:r>
            <a:r>
              <a:rPr lang="el-GR" altLang="en-US" sz="2400" b="1" dirty="0">
                <a:solidFill>
                  <a:srgbClr val="008000"/>
                </a:solidFill>
                <a:cs typeface="Arial" panose="020B0604020202020204" pitchFamily="34" charset="0"/>
              </a:rPr>
              <a:t>μ</a:t>
            </a:r>
            <a:r>
              <a:rPr lang="en-US" altLang="en-US" sz="2400" b="1" dirty="0">
                <a:solidFill>
                  <a:srgbClr val="008000"/>
                </a:solidFill>
              </a:rPr>
              <a:t> &gt; 3</a:t>
            </a:r>
          </a:p>
        </p:txBody>
      </p:sp>
      <p:graphicFrame>
        <p:nvGraphicFramePr>
          <p:cNvPr id="28697" name="Object 44">
            <a:extLst>
              <a:ext uri="{FF2B5EF4-FFF2-40B4-BE49-F238E27FC236}">
                <a16:creationId xmlns:a16="http://schemas.microsoft.com/office/drawing/2014/main" id="{6248E766-A4C3-D9C0-1DBA-44FD1D8B6B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5562600"/>
          <a:ext cx="20875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600" imgH="419100" progId="Equation.3">
                  <p:embed/>
                </p:oleObj>
              </mc:Choice>
              <mc:Fallback>
                <p:oleObj name="Equation" r:id="rId2" imgW="990600" imgH="4191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62600"/>
                        <a:ext cx="2087563" cy="8842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8" name="Line 46">
            <a:extLst>
              <a:ext uri="{FF2B5EF4-FFF2-40B4-BE49-F238E27FC236}">
                <a16:creationId xmlns:a16="http://schemas.microsoft.com/office/drawing/2014/main" id="{C6A80437-49F9-4B81-AF88-3EE3BD4A6D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5257800"/>
            <a:ext cx="228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6">
            <a:extLst>
              <a:ext uri="{FF2B5EF4-FFF2-40B4-BE49-F238E27FC236}">
                <a16:creationId xmlns:a16="http://schemas.microsoft.com/office/drawing/2014/main" id="{4F1BEF3B-5105-30A2-95B2-5ECF7010A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4196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9699" name="Rectangle 61">
            <a:extLst>
              <a:ext uri="{FF2B5EF4-FFF2-40B4-BE49-F238E27FC236}">
                <a16:creationId xmlns:a16="http://schemas.microsoft.com/office/drawing/2014/main" id="{0A6EBF3D-37DD-17AD-9172-B7E42392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1371600" cy="1524000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0" name="Rectangle 62">
            <a:extLst>
              <a:ext uri="{FF2B5EF4-FFF2-40B4-BE49-F238E27FC236}">
                <a16:creationId xmlns:a16="http://schemas.microsoft.com/office/drawing/2014/main" id="{D5226025-527C-2E2E-A0CA-C068F221C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819400"/>
            <a:ext cx="914400" cy="609600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1" name="Text Box 50">
            <a:extLst>
              <a:ext uri="{FF2B5EF4-FFF2-40B4-BE49-F238E27FC236}">
                <a16:creationId xmlns:a16="http://schemas.microsoft.com/office/drawing/2014/main" id="{8AA59459-01E0-7B6E-9793-24F4D85AC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19600"/>
            <a:ext cx="990600" cy="304800"/>
          </a:xfrm>
          <a:prstGeom prst="rect">
            <a:avLst/>
          </a:prstGeom>
          <a:solidFill>
            <a:srgbClr val="FAFEB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9702" name="Text Box 17">
            <a:extLst>
              <a:ext uri="{FF2B5EF4-FFF2-40B4-BE49-F238E27FC236}">
                <a16:creationId xmlns:a16="http://schemas.microsoft.com/office/drawing/2014/main" id="{9B29CE0B-D195-EC6B-F2CB-348BA948C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19600"/>
            <a:ext cx="990600" cy="304800"/>
          </a:xfrm>
          <a:prstGeom prst="rect">
            <a:avLst/>
          </a:prstGeom>
          <a:solidFill>
            <a:srgbClr val="FAFEB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9703" name="Freeform 43">
            <a:extLst>
              <a:ext uri="{FF2B5EF4-FFF2-40B4-BE49-F238E27FC236}">
                <a16:creationId xmlns:a16="http://schemas.microsoft.com/office/drawing/2014/main" id="{08C0008D-0DED-07D0-6668-E8672A1C3A7E}"/>
              </a:ext>
            </a:extLst>
          </p:cNvPr>
          <p:cNvSpPr>
            <a:spLocks/>
          </p:cNvSpPr>
          <p:nvPr/>
        </p:nvSpPr>
        <p:spPr bwMode="auto">
          <a:xfrm flipH="1">
            <a:off x="7391400" y="3962400"/>
            <a:ext cx="842963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Rectangle 2">
            <a:extLst>
              <a:ext uri="{FF2B5EF4-FFF2-40B4-BE49-F238E27FC236}">
                <a16:creationId xmlns:a16="http://schemas.microsoft.com/office/drawing/2014/main" id="{1F62ECFA-C146-5B2D-37F1-1315D1A2D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28800"/>
            <a:ext cx="3581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300"/>
              <a:t>There are two cutoff values (</a:t>
            </a:r>
            <a:r>
              <a:rPr lang="en-US" altLang="en-US" sz="2300">
                <a:solidFill>
                  <a:schemeClr val="folHlink"/>
                </a:solidFill>
              </a:rPr>
              <a:t>critical values</a:t>
            </a:r>
            <a:r>
              <a:rPr lang="en-US" altLang="en-US" sz="2300"/>
              <a:t>):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              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    or</a:t>
            </a:r>
          </a:p>
        </p:txBody>
      </p:sp>
      <p:sp>
        <p:nvSpPr>
          <p:cNvPr id="29705" name="Rectangle 4">
            <a:extLst>
              <a:ext uri="{FF2B5EF4-FFF2-40B4-BE49-F238E27FC236}">
                <a16:creationId xmlns:a16="http://schemas.microsoft.com/office/drawing/2014/main" id="{5C72FBDB-D1B8-7ECF-F78F-B075C4866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Two Tailed Tests</a:t>
            </a:r>
          </a:p>
        </p:txBody>
      </p:sp>
      <p:sp>
        <p:nvSpPr>
          <p:cNvPr id="29706" name="Freeform 6">
            <a:extLst>
              <a:ext uri="{FF2B5EF4-FFF2-40B4-BE49-F238E27FC236}">
                <a16:creationId xmlns:a16="http://schemas.microsoft.com/office/drawing/2014/main" id="{2B61C72C-EB97-B9AA-97D9-BCC71AD6C2C9}"/>
              </a:ext>
            </a:extLst>
          </p:cNvPr>
          <p:cNvSpPr>
            <a:spLocks/>
          </p:cNvSpPr>
          <p:nvPr/>
        </p:nvSpPr>
        <p:spPr bwMode="auto">
          <a:xfrm>
            <a:off x="3505200" y="3962400"/>
            <a:ext cx="833438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Freeform 7">
            <a:extLst>
              <a:ext uri="{FF2B5EF4-FFF2-40B4-BE49-F238E27FC236}">
                <a16:creationId xmlns:a16="http://schemas.microsoft.com/office/drawing/2014/main" id="{D8B722D0-9D29-BB60-3E7D-D90C5F728503}"/>
              </a:ext>
            </a:extLst>
          </p:cNvPr>
          <p:cNvSpPr>
            <a:spLocks/>
          </p:cNvSpPr>
          <p:nvPr/>
        </p:nvSpPr>
        <p:spPr bwMode="auto">
          <a:xfrm>
            <a:off x="3581400" y="28194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Freeform 8">
            <a:extLst>
              <a:ext uri="{FF2B5EF4-FFF2-40B4-BE49-F238E27FC236}">
                <a16:creationId xmlns:a16="http://schemas.microsoft.com/office/drawing/2014/main" id="{62289B79-5CBB-CF4A-F9D0-62891BC8C988}"/>
              </a:ext>
            </a:extLst>
          </p:cNvPr>
          <p:cNvSpPr>
            <a:spLocks/>
          </p:cNvSpPr>
          <p:nvPr/>
        </p:nvSpPr>
        <p:spPr bwMode="auto">
          <a:xfrm>
            <a:off x="5943600" y="28194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9">
            <a:extLst>
              <a:ext uri="{FF2B5EF4-FFF2-40B4-BE49-F238E27FC236}">
                <a16:creationId xmlns:a16="http://schemas.microsoft.com/office/drawing/2014/main" id="{B2B391D5-000E-29B6-01A1-9D1D77244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1910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0">
            <a:extLst>
              <a:ext uri="{FF2B5EF4-FFF2-40B4-BE49-F238E27FC236}">
                <a16:creationId xmlns:a16="http://schemas.microsoft.com/office/drawing/2014/main" id="{D280B0D0-5255-F960-7805-8F9B82696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6576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1">
            <a:extLst>
              <a:ext uri="{FF2B5EF4-FFF2-40B4-BE49-F238E27FC236}">
                <a16:creationId xmlns:a16="http://schemas.microsoft.com/office/drawing/2014/main" id="{BD4B7477-5952-1D47-90C0-546038A96FC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00400" y="3200400"/>
            <a:ext cx="762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ym typeface="Symbol" panose="05050102010706020507" pitchFamily="18" charset="2"/>
              </a:rPr>
              <a:t></a:t>
            </a:r>
            <a:r>
              <a:rPr lang="en-US" altLang="en-US"/>
              <a:t>/2</a:t>
            </a:r>
          </a:p>
        </p:txBody>
      </p:sp>
      <p:sp>
        <p:nvSpPr>
          <p:cNvPr id="29712" name="Line 12">
            <a:extLst>
              <a:ext uri="{FF2B5EF4-FFF2-40B4-BE49-F238E27FC236}">
                <a16:creationId xmlns:a16="http://schemas.microsoft.com/office/drawing/2014/main" id="{05D33100-34A7-4B12-0848-35AFA8E9A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8194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3" name="Line 13">
            <a:extLst>
              <a:ext uri="{FF2B5EF4-FFF2-40B4-BE49-F238E27FC236}">
                <a16:creationId xmlns:a16="http://schemas.microsoft.com/office/drawing/2014/main" id="{DB973ED6-CFAF-9DED-F898-83A4F68D0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267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Text Box 14">
            <a:extLst>
              <a:ext uri="{FF2B5EF4-FFF2-40B4-BE49-F238E27FC236}">
                <a16:creationId xmlns:a16="http://schemas.microsoft.com/office/drawing/2014/main" id="{786F3AE1-9CA2-EAA3-9CC7-CEAE3C09E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5720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-z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  <a:r>
              <a:rPr lang="en-US" altLang="en-US" sz="2000" baseline="-25000">
                <a:cs typeface="Arial" panose="020B0604020202020204" pitchFamily="34" charset="0"/>
              </a:rPr>
              <a:t>/2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9715" name="Line 15">
            <a:extLst>
              <a:ext uri="{FF2B5EF4-FFF2-40B4-BE49-F238E27FC236}">
                <a16:creationId xmlns:a16="http://schemas.microsoft.com/office/drawing/2014/main" id="{04F95357-08B9-B7CA-9B93-1590AA29D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419600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Text Box 28">
            <a:extLst>
              <a:ext uri="{FF2B5EF4-FFF2-40B4-BE49-F238E27FC236}">
                <a16:creationId xmlns:a16="http://schemas.microsoft.com/office/drawing/2014/main" id="{2BB3942F-36D4-DEA3-0916-514F0C20E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99745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x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  <a:r>
              <a:rPr lang="en-US" altLang="en-US" sz="2000" baseline="-25000">
                <a:cs typeface="Arial" panose="020B0604020202020204" pitchFamily="34" charset="0"/>
              </a:rPr>
              <a:t>/2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9717" name="Line 29">
            <a:extLst>
              <a:ext uri="{FF2B5EF4-FFF2-40B4-BE49-F238E27FC236}">
                <a16:creationId xmlns:a16="http://schemas.microsoft.com/office/drawing/2014/main" id="{90AD6630-A4C9-6B99-0E6B-E48A9F7D7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07365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Line 34">
            <a:extLst>
              <a:ext uri="{FF2B5EF4-FFF2-40B4-BE49-F238E27FC236}">
                <a16:creationId xmlns:a16="http://schemas.microsoft.com/office/drawing/2014/main" id="{31FE3DB8-6D0C-0F14-CDAA-F617CB492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419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Text Box 35">
            <a:extLst>
              <a:ext uri="{FF2B5EF4-FFF2-40B4-BE49-F238E27FC236}">
                <a16:creationId xmlns:a16="http://schemas.microsoft.com/office/drawing/2014/main" id="{D3541518-1E9D-0605-95B5-AAD71B441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19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± </a:t>
            </a:r>
            <a:r>
              <a:rPr lang="en-US" altLang="en-US" sz="2400"/>
              <a:t>z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  <a:r>
              <a:rPr lang="en-US" altLang="en-US" sz="2400" baseline="-25000">
                <a:cs typeface="Arial" panose="020B0604020202020204" pitchFamily="34" charset="0"/>
              </a:rPr>
              <a:t>/2</a:t>
            </a:r>
            <a:endParaRPr lang="el-GR" altLang="en-US" sz="2400" baseline="-25000">
              <a:cs typeface="Arial" panose="020B0604020202020204" pitchFamily="34" charset="0"/>
            </a:endParaRPr>
          </a:p>
        </p:txBody>
      </p:sp>
      <p:sp>
        <p:nvSpPr>
          <p:cNvPr id="29720" name="Text Box 36">
            <a:extLst>
              <a:ext uri="{FF2B5EF4-FFF2-40B4-BE49-F238E27FC236}">
                <a16:creationId xmlns:a16="http://schemas.microsoft.com/office/drawing/2014/main" id="{9AB7424A-8AC9-47D6-F950-F57DD392A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88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  <a:r>
              <a:rPr lang="en-US" altLang="en-US" sz="2400" baseline="-25000">
                <a:cs typeface="Arial" panose="020B0604020202020204" pitchFamily="34" charset="0"/>
              </a:rPr>
              <a:t>/2</a:t>
            </a:r>
            <a:endParaRPr lang="el-GR" altLang="en-US" sz="2400" baseline="-25000">
              <a:cs typeface="Arial" panose="020B0604020202020204" pitchFamily="34" charset="0"/>
            </a:endParaRPr>
          </a:p>
        </p:txBody>
      </p:sp>
      <p:sp>
        <p:nvSpPr>
          <p:cNvPr id="29721" name="Line 37">
            <a:extLst>
              <a:ext uri="{FF2B5EF4-FFF2-40B4-BE49-F238E27FC236}">
                <a16:creationId xmlns:a16="http://schemas.microsoft.com/office/drawing/2014/main" id="{2F7BC6C6-6686-FFED-C7D9-F5E212E15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9624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Text Box 38">
            <a:extLst>
              <a:ext uri="{FF2B5EF4-FFF2-40B4-BE49-F238E27FC236}">
                <a16:creationId xmlns:a16="http://schemas.microsoft.com/office/drawing/2014/main" id="{27C40A48-00E7-EFFF-AFB8-3E773EB63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648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29723" name="Text Box 39">
            <a:extLst>
              <a:ext uri="{FF2B5EF4-FFF2-40B4-BE49-F238E27FC236}">
                <a16:creationId xmlns:a16="http://schemas.microsoft.com/office/drawing/2014/main" id="{2361108A-87D9-90DE-C459-06AC31889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768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r>
              <a:rPr lang="en-US" altLang="en-US" sz="2000" baseline="-25000">
                <a:cs typeface="Arial" panose="020B0604020202020204" pitchFamily="34" charset="0"/>
              </a:rPr>
              <a:t>0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9724" name="Rectangle 44">
            <a:extLst>
              <a:ext uri="{FF2B5EF4-FFF2-40B4-BE49-F238E27FC236}">
                <a16:creationId xmlns:a16="http://schemas.microsoft.com/office/drawing/2014/main" id="{5EBDBCF1-C624-C3B1-5693-1B007B368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752600"/>
            <a:ext cx="1524000" cy="9017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rgbClr val="008000"/>
                </a:solidFill>
              </a:rPr>
              <a:t>H</a:t>
            </a:r>
            <a:r>
              <a:rPr lang="en-US" altLang="en-US" sz="2400" b="1" baseline="-25000" dirty="0">
                <a:solidFill>
                  <a:srgbClr val="008000"/>
                </a:solidFill>
              </a:rPr>
              <a:t>0</a:t>
            </a:r>
            <a:r>
              <a:rPr lang="en-US" altLang="en-US" sz="2400" b="1" dirty="0">
                <a:solidFill>
                  <a:srgbClr val="008000"/>
                </a:solidFill>
              </a:rPr>
              <a:t>: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l-GR" altLang="en-US" sz="2400" b="1" dirty="0">
                <a:solidFill>
                  <a:srgbClr val="008000"/>
                </a:solidFill>
              </a:rPr>
              <a:t>μ</a:t>
            </a:r>
            <a:r>
              <a:rPr lang="en-US" altLang="en-US" sz="2400" b="1" dirty="0">
                <a:solidFill>
                  <a:srgbClr val="008000"/>
                </a:solidFill>
              </a:rPr>
              <a:t> = 3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400" b="1" i="1" dirty="0">
                <a:solidFill>
                  <a:srgbClr val="008000"/>
                </a:solidFill>
              </a:rPr>
              <a:t>H</a:t>
            </a:r>
            <a:r>
              <a:rPr lang="en-US" altLang="en-US" sz="2400" b="1" i="1" baseline="-25000" dirty="0">
                <a:solidFill>
                  <a:srgbClr val="008000"/>
                </a:solidFill>
              </a:rPr>
              <a:t>a</a:t>
            </a:r>
            <a:r>
              <a:rPr lang="en-US" altLang="en-US" sz="2400" b="1" dirty="0">
                <a:solidFill>
                  <a:srgbClr val="008000"/>
                </a:solidFill>
              </a:rPr>
              <a:t>: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l-GR" altLang="en-US" sz="2400" b="1" dirty="0">
                <a:solidFill>
                  <a:srgbClr val="008000"/>
                </a:solidFill>
              </a:rPr>
              <a:t>μ</a:t>
            </a:r>
            <a:r>
              <a:rPr lang="en-US" altLang="en-US" sz="2400" b="1" dirty="0">
                <a:solidFill>
                  <a:srgbClr val="008000"/>
                </a:solidFill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latin typeface="Symbol" panose="05050102010706020507" pitchFamily="18" charset="2"/>
              </a:rPr>
              <a:t>¹</a:t>
            </a:r>
            <a:r>
              <a:rPr lang="en-US" altLang="en-US" sz="2400" b="1" dirty="0">
                <a:solidFill>
                  <a:srgbClr val="008000"/>
                </a:solidFill>
              </a:rPr>
              <a:t> 3</a:t>
            </a:r>
          </a:p>
        </p:txBody>
      </p:sp>
      <p:sp>
        <p:nvSpPr>
          <p:cNvPr id="29725" name="Text Box 45">
            <a:extLst>
              <a:ext uri="{FF2B5EF4-FFF2-40B4-BE49-F238E27FC236}">
                <a16:creationId xmlns:a16="http://schemas.microsoft.com/office/drawing/2014/main" id="{9F1317C5-3D38-033F-5FC7-01790629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5720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z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  <a:r>
              <a:rPr lang="en-US" altLang="en-US" sz="2000" baseline="-25000">
                <a:cs typeface="Arial" panose="020B0604020202020204" pitchFamily="34" charset="0"/>
              </a:rPr>
              <a:t>/2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9726" name="Text Box 46">
            <a:extLst>
              <a:ext uri="{FF2B5EF4-FFF2-40B4-BE49-F238E27FC236}">
                <a16:creationId xmlns:a16="http://schemas.microsoft.com/office/drawing/2014/main" id="{3C909B51-528E-01DC-D4C1-5ED07ED7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99745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x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  <a:r>
              <a:rPr lang="en-US" altLang="en-US" sz="2000" baseline="-25000">
                <a:cs typeface="Arial" panose="020B0604020202020204" pitchFamily="34" charset="0"/>
              </a:rPr>
              <a:t>/2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29727" name="Line 47">
            <a:extLst>
              <a:ext uri="{FF2B5EF4-FFF2-40B4-BE49-F238E27FC236}">
                <a16:creationId xmlns:a16="http://schemas.microsoft.com/office/drawing/2014/main" id="{7E4CCE41-9037-BE9B-556F-D6B3E6382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07365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Line 48">
            <a:extLst>
              <a:ext uri="{FF2B5EF4-FFF2-40B4-BE49-F238E27FC236}">
                <a16:creationId xmlns:a16="http://schemas.microsoft.com/office/drawing/2014/main" id="{DD91DCDE-0972-179A-C6A6-2EFD4987A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267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Line 49">
            <a:extLst>
              <a:ext uri="{FF2B5EF4-FFF2-40B4-BE49-F238E27FC236}">
                <a16:creationId xmlns:a16="http://schemas.microsoft.com/office/drawing/2014/main" id="{B8238B08-F92A-849A-7304-7AF5641FE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419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Line 52">
            <a:extLst>
              <a:ext uri="{FF2B5EF4-FFF2-40B4-BE49-F238E27FC236}">
                <a16:creationId xmlns:a16="http://schemas.microsoft.com/office/drawing/2014/main" id="{95981F03-C91B-CF08-5441-96193CE7D3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36576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731" name="Object 53">
            <a:extLst>
              <a:ext uri="{FF2B5EF4-FFF2-40B4-BE49-F238E27FC236}">
                <a16:creationId xmlns:a16="http://schemas.microsoft.com/office/drawing/2014/main" id="{D01D9701-AC43-47B9-19E6-C784796A71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5088" y="5791200"/>
          <a:ext cx="238283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419100" progId="Equation.3">
                  <p:embed/>
                </p:oleObj>
              </mc:Choice>
              <mc:Fallback>
                <p:oleObj name="Equation" r:id="rId2" imgW="1130300" imgH="4191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5791200"/>
                        <a:ext cx="2382837" cy="884238"/>
                      </a:xfrm>
                      <a:prstGeom prst="rect">
                        <a:avLst/>
                      </a:prstGeom>
                      <a:solidFill>
                        <a:srgbClr val="FFFF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32" name="Text Box 54">
            <a:extLst>
              <a:ext uri="{FF2B5EF4-FFF2-40B4-BE49-F238E27FC236}">
                <a16:creationId xmlns:a16="http://schemas.microsoft.com/office/drawing/2014/main" id="{2BDDDDEF-D434-F6FC-1227-51A671D0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91000"/>
            <a:ext cx="762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Lower</a:t>
            </a:r>
          </a:p>
          <a:p>
            <a:pPr eaLnBrk="1" hangingPunct="1">
              <a:lnSpc>
                <a:spcPct val="2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Upper</a:t>
            </a:r>
          </a:p>
        </p:txBody>
      </p:sp>
      <p:sp>
        <p:nvSpPr>
          <p:cNvPr id="29733" name="Text Box 55">
            <a:extLst>
              <a:ext uri="{FF2B5EF4-FFF2-40B4-BE49-F238E27FC236}">
                <a16:creationId xmlns:a16="http://schemas.microsoft.com/office/drawing/2014/main" id="{BD6A9C0C-55FE-D540-8474-727886A89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95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l-GR" altLang="en-US" sz="2400" baseline="-25000">
                <a:cs typeface="Arial" panose="020B0604020202020204" pitchFamily="34" charset="0"/>
              </a:rPr>
              <a:t>α</a:t>
            </a:r>
            <a:r>
              <a:rPr lang="en-US" altLang="en-US" sz="2400" baseline="-25000">
                <a:cs typeface="Arial" panose="020B0604020202020204" pitchFamily="34" charset="0"/>
              </a:rPr>
              <a:t>/2</a:t>
            </a:r>
            <a:endParaRPr lang="el-GR" altLang="en-US" sz="2400" baseline="-25000">
              <a:cs typeface="Arial" panose="020B0604020202020204" pitchFamily="34" charset="0"/>
            </a:endParaRPr>
          </a:p>
        </p:txBody>
      </p:sp>
      <p:sp>
        <p:nvSpPr>
          <p:cNvPr id="29734" name="Line 56">
            <a:extLst>
              <a:ext uri="{FF2B5EF4-FFF2-40B4-BE49-F238E27FC236}">
                <a16:creationId xmlns:a16="http://schemas.microsoft.com/office/drawing/2014/main" id="{62AB5150-BBC6-321B-263D-FA041A6D7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572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Text Box 57">
            <a:extLst>
              <a:ext uri="{FF2B5EF4-FFF2-40B4-BE49-F238E27FC236}">
                <a16:creationId xmlns:a16="http://schemas.microsoft.com/office/drawing/2014/main" id="{DB02B0EA-39DC-4798-AD10-F2F6B93C6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2260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Lower</a:t>
            </a:r>
          </a:p>
        </p:txBody>
      </p:sp>
      <p:sp>
        <p:nvSpPr>
          <p:cNvPr id="29736" name="Text Box 58">
            <a:extLst>
              <a:ext uri="{FF2B5EF4-FFF2-40B4-BE49-F238E27FC236}">
                <a16:creationId xmlns:a16="http://schemas.microsoft.com/office/drawing/2014/main" id="{73C447EB-4685-34E2-602F-9107AAB43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2260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Upper</a:t>
            </a:r>
          </a:p>
        </p:txBody>
      </p:sp>
      <p:sp>
        <p:nvSpPr>
          <p:cNvPr id="29737" name="Line 59">
            <a:extLst>
              <a:ext uri="{FF2B5EF4-FFF2-40B4-BE49-F238E27FC236}">
                <a16:creationId xmlns:a16="http://schemas.microsoft.com/office/drawing/2014/main" id="{B78EA4AC-F1EE-8D06-E5B2-9BF6F4E474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54864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Line 60">
            <a:extLst>
              <a:ext uri="{FF2B5EF4-FFF2-40B4-BE49-F238E27FC236}">
                <a16:creationId xmlns:a16="http://schemas.microsoft.com/office/drawing/2014/main" id="{2B4380EE-899D-7982-5AFC-CACEC6BD2C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5410200"/>
            <a:ext cx="228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Rectangle 65">
            <a:extLst>
              <a:ext uri="{FF2B5EF4-FFF2-40B4-BE49-F238E27FC236}">
                <a16:creationId xmlns:a16="http://schemas.microsoft.com/office/drawing/2014/main" id="{CB41CC97-2B48-E85D-0829-46C15208878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72400" y="3200400"/>
            <a:ext cx="762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ym typeface="Symbol" panose="05050102010706020507" pitchFamily="18" charset="2"/>
              </a:rPr>
              <a:t></a:t>
            </a:r>
            <a:r>
              <a:rPr lang="en-US" altLang="en-US"/>
              <a:t>/2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15">
            <a:extLst>
              <a:ext uri="{FF2B5EF4-FFF2-40B4-BE49-F238E27FC236}">
                <a16:creationId xmlns:a16="http://schemas.microsoft.com/office/drawing/2014/main" id="{C2ACF9CD-02E0-F57C-907A-710F703888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7000" y="4019550"/>
            <a:ext cx="0" cy="2571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34B4C9C-F490-732C-5F76-9A2B85B3C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93038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/>
              <a:t>Critical Value </a:t>
            </a:r>
            <a:br>
              <a:rPr lang="en-US" altLang="en-US"/>
            </a:br>
            <a:r>
              <a:rPr lang="en-US" altLang="en-US"/>
              <a:t>Approach to Testing</a:t>
            </a:r>
          </a:p>
        </p:txBody>
      </p:sp>
      <p:sp>
        <p:nvSpPr>
          <p:cNvPr id="30724" name="Freeform 7">
            <a:extLst>
              <a:ext uri="{FF2B5EF4-FFF2-40B4-BE49-F238E27FC236}">
                <a16:creationId xmlns:a16="http://schemas.microsoft.com/office/drawing/2014/main" id="{C66A7571-D68D-F738-5F0A-B1C1622B0CC6}"/>
              </a:ext>
            </a:extLst>
          </p:cNvPr>
          <p:cNvSpPr>
            <a:spLocks/>
          </p:cNvSpPr>
          <p:nvPr/>
        </p:nvSpPr>
        <p:spPr bwMode="auto">
          <a:xfrm>
            <a:off x="2524125" y="4518025"/>
            <a:ext cx="1819275" cy="609600"/>
          </a:xfrm>
          <a:custGeom>
            <a:avLst/>
            <a:gdLst>
              <a:gd name="T0" fmla="*/ 0 w 1068"/>
              <a:gd name="T1" fmla="*/ 2147483646 h 429"/>
              <a:gd name="T2" fmla="*/ 2147483646 w 1068"/>
              <a:gd name="T3" fmla="*/ 2147483646 h 429"/>
              <a:gd name="T4" fmla="*/ 2147483646 w 1068"/>
              <a:gd name="T5" fmla="*/ 0 h 429"/>
              <a:gd name="T6" fmla="*/ 0 w 1068"/>
              <a:gd name="T7" fmla="*/ 0 h 429"/>
              <a:gd name="T8" fmla="*/ 0 w 106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Freeform 9">
            <a:extLst>
              <a:ext uri="{FF2B5EF4-FFF2-40B4-BE49-F238E27FC236}">
                <a16:creationId xmlns:a16="http://schemas.microsoft.com/office/drawing/2014/main" id="{C409B2BC-BFA5-C67E-16E6-EB7BCC28B220}"/>
              </a:ext>
            </a:extLst>
          </p:cNvPr>
          <p:cNvSpPr>
            <a:spLocks/>
          </p:cNvSpPr>
          <p:nvPr/>
        </p:nvSpPr>
        <p:spPr bwMode="auto">
          <a:xfrm>
            <a:off x="4267200" y="3076575"/>
            <a:ext cx="1981200" cy="914400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Rectangle 10">
            <a:extLst>
              <a:ext uri="{FF2B5EF4-FFF2-40B4-BE49-F238E27FC236}">
                <a16:creationId xmlns:a16="http://schemas.microsoft.com/office/drawing/2014/main" id="{378BF767-D329-E698-C343-CFF8EC456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4594225"/>
            <a:ext cx="14636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 Known</a:t>
            </a:r>
          </a:p>
        </p:txBody>
      </p:sp>
      <p:sp>
        <p:nvSpPr>
          <p:cNvPr id="30727" name="Freeform 11">
            <a:extLst>
              <a:ext uri="{FF2B5EF4-FFF2-40B4-BE49-F238E27FC236}">
                <a16:creationId xmlns:a16="http://schemas.microsoft.com/office/drawing/2014/main" id="{E9623603-BED0-C832-2F49-85E26D46A51C}"/>
              </a:ext>
            </a:extLst>
          </p:cNvPr>
          <p:cNvSpPr>
            <a:spLocks/>
          </p:cNvSpPr>
          <p:nvPr/>
        </p:nvSpPr>
        <p:spPr bwMode="auto">
          <a:xfrm>
            <a:off x="5791200" y="4516438"/>
            <a:ext cx="2057400" cy="609600"/>
          </a:xfrm>
          <a:custGeom>
            <a:avLst/>
            <a:gdLst>
              <a:gd name="T0" fmla="*/ 0 w 1241"/>
              <a:gd name="T1" fmla="*/ 2147483646 h 436"/>
              <a:gd name="T2" fmla="*/ 2147483646 w 1241"/>
              <a:gd name="T3" fmla="*/ 2147483646 h 436"/>
              <a:gd name="T4" fmla="*/ 2147483646 w 1241"/>
              <a:gd name="T5" fmla="*/ 0 h 436"/>
              <a:gd name="T6" fmla="*/ 0 w 1241"/>
              <a:gd name="T7" fmla="*/ 0 h 436"/>
              <a:gd name="T8" fmla="*/ 0 w 1241"/>
              <a:gd name="T9" fmla="*/ 2147483646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1"/>
              <a:gd name="T16" fmla="*/ 0 h 436"/>
              <a:gd name="T17" fmla="*/ 1241 w 124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Line 16">
            <a:extLst>
              <a:ext uri="{FF2B5EF4-FFF2-40B4-BE49-F238E27FC236}">
                <a16:creationId xmlns:a16="http://schemas.microsoft.com/office/drawing/2014/main" id="{FBE064EE-C093-B988-8BFE-6AB14BE7F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4713" y="42672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9" name="Line 17">
            <a:extLst>
              <a:ext uri="{FF2B5EF4-FFF2-40B4-BE49-F238E27FC236}">
                <a16:creationId xmlns:a16="http://schemas.microsoft.com/office/drawing/2014/main" id="{34A952F8-940E-F920-DBA7-58595C237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4713" y="4276725"/>
            <a:ext cx="0" cy="2317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0" name="Line 18">
            <a:extLst>
              <a:ext uri="{FF2B5EF4-FFF2-40B4-BE49-F238E27FC236}">
                <a16:creationId xmlns:a16="http://schemas.microsoft.com/office/drawing/2014/main" id="{A62B5A09-73AC-96F1-20C3-A2FF421DD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4825" y="4262438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Rectangle 23">
            <a:extLst>
              <a:ext uri="{FF2B5EF4-FFF2-40B4-BE49-F238E27FC236}">
                <a16:creationId xmlns:a16="http://schemas.microsoft.com/office/drawing/2014/main" id="{03B6EAA4-9AEE-4907-DF1E-5C427FACF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8" y="4611688"/>
            <a:ext cx="18192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 Unknown</a:t>
            </a:r>
          </a:p>
        </p:txBody>
      </p:sp>
      <p:sp>
        <p:nvSpPr>
          <p:cNvPr id="30732" name="Rectangle 24">
            <a:extLst>
              <a:ext uri="{FF2B5EF4-FFF2-40B4-BE49-F238E27FC236}">
                <a16:creationId xmlns:a16="http://schemas.microsoft.com/office/drawing/2014/main" id="{0A287704-4DC8-9D20-87DE-11F500E13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076575"/>
            <a:ext cx="2743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Hypothesis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Tests for 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3">
            <a:extLst>
              <a:ext uri="{FF2B5EF4-FFF2-40B4-BE49-F238E27FC236}">
                <a16:creationId xmlns:a16="http://schemas.microsoft.com/office/drawing/2014/main" id="{FAC8213A-EDD3-6911-52B8-B46C2A8F3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343400"/>
            <a:ext cx="2209800" cy="1905000"/>
          </a:xfrm>
          <a:prstGeom prst="rect">
            <a:avLst/>
          </a:prstGeom>
          <a:solidFill>
            <a:srgbClr val="FFFF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747" name="Line 3">
            <a:extLst>
              <a:ext uri="{FF2B5EF4-FFF2-40B4-BE49-F238E27FC236}">
                <a16:creationId xmlns:a16="http://schemas.microsoft.com/office/drawing/2014/main" id="{2A53CCE4-9C4A-C5F7-68A9-C31DCCDD5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5908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48" name="Freeform 8">
            <a:extLst>
              <a:ext uri="{FF2B5EF4-FFF2-40B4-BE49-F238E27FC236}">
                <a16:creationId xmlns:a16="http://schemas.microsoft.com/office/drawing/2014/main" id="{37C1EBFC-D371-8F7F-15AF-CE4A8F62A5D3}"/>
              </a:ext>
            </a:extLst>
          </p:cNvPr>
          <p:cNvSpPr>
            <a:spLocks/>
          </p:cNvSpPr>
          <p:nvPr/>
        </p:nvSpPr>
        <p:spPr bwMode="auto">
          <a:xfrm>
            <a:off x="2819400" y="3048000"/>
            <a:ext cx="1819275" cy="609600"/>
          </a:xfrm>
          <a:custGeom>
            <a:avLst/>
            <a:gdLst>
              <a:gd name="T0" fmla="*/ 0 w 1068"/>
              <a:gd name="T1" fmla="*/ 2147483646 h 429"/>
              <a:gd name="T2" fmla="*/ 2147483646 w 1068"/>
              <a:gd name="T3" fmla="*/ 2147483646 h 429"/>
              <a:gd name="T4" fmla="*/ 2147483646 w 1068"/>
              <a:gd name="T5" fmla="*/ 0 h 429"/>
              <a:gd name="T6" fmla="*/ 0 w 1068"/>
              <a:gd name="T7" fmla="*/ 0 h 429"/>
              <a:gd name="T8" fmla="*/ 0 w 106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B5D7F9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Freeform 10">
            <a:extLst>
              <a:ext uri="{FF2B5EF4-FFF2-40B4-BE49-F238E27FC236}">
                <a16:creationId xmlns:a16="http://schemas.microsoft.com/office/drawing/2014/main" id="{43992B6C-B6BB-41FB-4ABB-3C8369E776A9}"/>
              </a:ext>
            </a:extLst>
          </p:cNvPr>
          <p:cNvSpPr>
            <a:spLocks/>
          </p:cNvSpPr>
          <p:nvPr/>
        </p:nvSpPr>
        <p:spPr bwMode="auto">
          <a:xfrm>
            <a:off x="4876800" y="1752600"/>
            <a:ext cx="1981200" cy="914400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Rectangle 11">
            <a:extLst>
              <a:ext uri="{FF2B5EF4-FFF2-40B4-BE49-F238E27FC236}">
                <a16:creationId xmlns:a16="http://schemas.microsoft.com/office/drawing/2014/main" id="{A4CBB060-9687-353E-30D3-6D0B2016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124200"/>
            <a:ext cx="14636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 Known</a:t>
            </a:r>
          </a:p>
        </p:txBody>
      </p:sp>
      <p:sp>
        <p:nvSpPr>
          <p:cNvPr id="31751" name="Line 15">
            <a:extLst>
              <a:ext uri="{FF2B5EF4-FFF2-40B4-BE49-F238E27FC236}">
                <a16:creationId xmlns:a16="http://schemas.microsoft.com/office/drawing/2014/main" id="{C196C499-6B9A-B1DF-0440-BC1BBD8E3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2" name="Line 16">
            <a:extLst>
              <a:ext uri="{FF2B5EF4-FFF2-40B4-BE49-F238E27FC236}">
                <a16:creationId xmlns:a16="http://schemas.microsoft.com/office/drawing/2014/main" id="{68B301BB-224E-41FE-1CBB-716A443EF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3" name="Line 17">
            <a:extLst>
              <a:ext uri="{FF2B5EF4-FFF2-40B4-BE49-F238E27FC236}">
                <a16:creationId xmlns:a16="http://schemas.microsoft.com/office/drawing/2014/main" id="{C9759F3F-14BF-0E82-0B18-5E4162E4E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8194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4" name="Rectangle 23">
            <a:extLst>
              <a:ext uri="{FF2B5EF4-FFF2-40B4-BE49-F238E27FC236}">
                <a16:creationId xmlns:a16="http://schemas.microsoft.com/office/drawing/2014/main" id="{CC5CE5F9-8EFA-8D32-73F5-0BA63DED8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752600"/>
            <a:ext cx="2743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Hypothesis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Tests for </a:t>
            </a:r>
            <a:r>
              <a:rPr lang="el-GR" altLang="en-US" sz="2400" b="1"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</a:p>
        </p:txBody>
      </p:sp>
      <p:sp>
        <p:nvSpPr>
          <p:cNvPr id="31755" name="Text Box 26">
            <a:extLst>
              <a:ext uri="{FF2B5EF4-FFF2-40B4-BE49-F238E27FC236}">
                <a16:creationId xmlns:a16="http://schemas.microsoft.com/office/drawing/2014/main" id="{2098D404-B072-F61B-371C-DB2CB285C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33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 test statistic is:</a:t>
            </a:r>
          </a:p>
        </p:txBody>
      </p:sp>
      <p:sp>
        <p:nvSpPr>
          <p:cNvPr id="31756" name="Rectangle 28">
            <a:extLst>
              <a:ext uri="{FF2B5EF4-FFF2-40B4-BE49-F238E27FC236}">
                <a16:creationId xmlns:a16="http://schemas.microsoft.com/office/drawing/2014/main" id="{E991B333-D59C-DA62-02B7-2B334A0DB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Calculating the Test Statistic</a:t>
            </a:r>
          </a:p>
        </p:txBody>
      </p:sp>
      <p:graphicFrame>
        <p:nvGraphicFramePr>
          <p:cNvPr id="31757" name="Object 30">
            <a:hlinkClick r:id="" action="ppaction://ole?verb=0"/>
            <a:extLst>
              <a:ext uri="{FF2B5EF4-FFF2-40B4-BE49-F238E27FC236}">
                <a16:creationId xmlns:a16="http://schemas.microsoft.com/office/drawing/2014/main" id="{464BF7D3-DAE4-36DF-77E8-E79841C06602}"/>
              </a:ext>
            </a:extLst>
          </p:cNvPr>
          <p:cNvGraphicFramePr>
            <a:graphicFrameLocks/>
          </p:cNvGraphicFramePr>
          <p:nvPr/>
        </p:nvGraphicFramePr>
        <p:xfrm>
          <a:off x="1371600" y="4402138"/>
          <a:ext cx="190500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0080" imgH="525591" progId="Equation.3">
                  <p:embed/>
                </p:oleObj>
              </mc:Choice>
              <mc:Fallback>
                <p:oleObj name="Equation" r:id="rId2" imgW="640080" imgH="525591" progId="Equation.3">
                  <p:embed/>
                  <p:pic>
                    <p:nvPicPr>
                      <p:cNvPr id="0" name="Object 3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02138"/>
                        <a:ext cx="1905000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8" name="Freeform 32">
            <a:extLst>
              <a:ext uri="{FF2B5EF4-FFF2-40B4-BE49-F238E27FC236}">
                <a16:creationId xmlns:a16="http://schemas.microsoft.com/office/drawing/2014/main" id="{D99FB8BB-F0BE-4756-109A-2FBE1C0E8514}"/>
              </a:ext>
            </a:extLst>
          </p:cNvPr>
          <p:cNvSpPr>
            <a:spLocks/>
          </p:cNvSpPr>
          <p:nvPr/>
        </p:nvSpPr>
        <p:spPr bwMode="auto">
          <a:xfrm>
            <a:off x="304800" y="2895600"/>
            <a:ext cx="4419600" cy="3505200"/>
          </a:xfrm>
          <a:custGeom>
            <a:avLst/>
            <a:gdLst>
              <a:gd name="T0" fmla="*/ 2147483646 w 2784"/>
              <a:gd name="T1" fmla="*/ 0 h 2208"/>
              <a:gd name="T2" fmla="*/ 2147483646 w 2784"/>
              <a:gd name="T3" fmla="*/ 2147483646 h 2208"/>
              <a:gd name="T4" fmla="*/ 0 w 2784"/>
              <a:gd name="T5" fmla="*/ 2147483646 h 2208"/>
              <a:gd name="T6" fmla="*/ 0 w 2784"/>
              <a:gd name="T7" fmla="*/ 0 h 2208"/>
              <a:gd name="T8" fmla="*/ 2147483646 w 2784"/>
              <a:gd name="T9" fmla="*/ 0 h 2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4"/>
              <a:gd name="T16" fmla="*/ 0 h 2208"/>
              <a:gd name="T17" fmla="*/ 2784 w 2784"/>
              <a:gd name="T18" fmla="*/ 2208 h 2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4" h="2208">
                <a:moveTo>
                  <a:pt x="2784" y="0"/>
                </a:moveTo>
                <a:lnTo>
                  <a:pt x="2784" y="2208"/>
                </a:lnTo>
                <a:lnTo>
                  <a:pt x="0" y="2208"/>
                </a:lnTo>
                <a:lnTo>
                  <a:pt x="0" y="0"/>
                </a:lnTo>
                <a:lnTo>
                  <a:pt x="2784" y="0"/>
                </a:ln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8">
            <a:extLst>
              <a:ext uri="{FF2B5EF4-FFF2-40B4-BE49-F238E27FC236}">
                <a16:creationId xmlns:a16="http://schemas.microsoft.com/office/drawing/2014/main" id="{070561B9-9148-53B3-2E79-1E70947EB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2362200" cy="1828800"/>
          </a:xfrm>
          <a:prstGeom prst="rect">
            <a:avLst/>
          </a:prstGeom>
          <a:solidFill>
            <a:srgbClr val="FFFF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1" name="Freeform 2">
            <a:extLst>
              <a:ext uri="{FF2B5EF4-FFF2-40B4-BE49-F238E27FC236}">
                <a16:creationId xmlns:a16="http://schemas.microsoft.com/office/drawing/2014/main" id="{EFBDD585-0BE9-D460-9DB3-6DD975C11731}"/>
              </a:ext>
            </a:extLst>
          </p:cNvPr>
          <p:cNvSpPr>
            <a:spLocks/>
          </p:cNvSpPr>
          <p:nvPr/>
        </p:nvSpPr>
        <p:spPr bwMode="auto">
          <a:xfrm>
            <a:off x="5907088" y="4667250"/>
            <a:ext cx="2514600" cy="990600"/>
          </a:xfrm>
          <a:custGeom>
            <a:avLst/>
            <a:gdLst>
              <a:gd name="T0" fmla="*/ 0 w 1143"/>
              <a:gd name="T1" fmla="*/ 2147483646 h 743"/>
              <a:gd name="T2" fmla="*/ 2147483646 w 1143"/>
              <a:gd name="T3" fmla="*/ 2147483646 h 743"/>
              <a:gd name="T4" fmla="*/ 2147483646 w 1143"/>
              <a:gd name="T5" fmla="*/ 0 h 743"/>
              <a:gd name="T6" fmla="*/ 0 w 1143"/>
              <a:gd name="T7" fmla="*/ 0 h 743"/>
              <a:gd name="T8" fmla="*/ 0 w 1143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743"/>
              <a:gd name="T17" fmla="*/ 1143 w 1143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743">
                <a:moveTo>
                  <a:pt x="0" y="742"/>
                </a:moveTo>
                <a:lnTo>
                  <a:pt x="1142" y="742"/>
                </a:lnTo>
                <a:lnTo>
                  <a:pt x="1142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B5D7F9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8D0D129E-C1B1-1A77-634A-145D682C4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5908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3" name="Freeform 6">
            <a:extLst>
              <a:ext uri="{FF2B5EF4-FFF2-40B4-BE49-F238E27FC236}">
                <a16:creationId xmlns:a16="http://schemas.microsoft.com/office/drawing/2014/main" id="{C0FE6387-44DB-2DB7-0120-19FCABA1909E}"/>
              </a:ext>
            </a:extLst>
          </p:cNvPr>
          <p:cNvSpPr>
            <a:spLocks/>
          </p:cNvSpPr>
          <p:nvPr/>
        </p:nvSpPr>
        <p:spPr bwMode="auto">
          <a:xfrm>
            <a:off x="4876800" y="1752600"/>
            <a:ext cx="1981200" cy="914400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Freeform 8">
            <a:extLst>
              <a:ext uri="{FF2B5EF4-FFF2-40B4-BE49-F238E27FC236}">
                <a16:creationId xmlns:a16="http://schemas.microsoft.com/office/drawing/2014/main" id="{EF516CD6-4319-1CAE-7E40-1CF4245EA12B}"/>
              </a:ext>
            </a:extLst>
          </p:cNvPr>
          <p:cNvSpPr>
            <a:spLocks/>
          </p:cNvSpPr>
          <p:nvPr/>
        </p:nvSpPr>
        <p:spPr bwMode="auto">
          <a:xfrm>
            <a:off x="6096000" y="3048000"/>
            <a:ext cx="2057400" cy="609600"/>
          </a:xfrm>
          <a:custGeom>
            <a:avLst/>
            <a:gdLst>
              <a:gd name="T0" fmla="*/ 0 w 1241"/>
              <a:gd name="T1" fmla="*/ 2147483646 h 436"/>
              <a:gd name="T2" fmla="*/ 2147483646 w 1241"/>
              <a:gd name="T3" fmla="*/ 2147483646 h 436"/>
              <a:gd name="T4" fmla="*/ 2147483646 w 1241"/>
              <a:gd name="T5" fmla="*/ 0 h 436"/>
              <a:gd name="T6" fmla="*/ 0 w 1241"/>
              <a:gd name="T7" fmla="*/ 0 h 436"/>
              <a:gd name="T8" fmla="*/ 0 w 1241"/>
              <a:gd name="T9" fmla="*/ 2147483646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1"/>
              <a:gd name="T16" fmla="*/ 0 h 436"/>
              <a:gd name="T17" fmla="*/ 1241 w 124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Rectangle 9">
            <a:extLst>
              <a:ext uri="{FF2B5EF4-FFF2-40B4-BE49-F238E27FC236}">
                <a16:creationId xmlns:a16="http://schemas.microsoft.com/office/drawing/2014/main" id="{8B900327-D346-99F4-40D6-A1084B02C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4799013"/>
            <a:ext cx="22002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Large Sample</a:t>
            </a:r>
          </a:p>
        </p:txBody>
      </p:sp>
      <p:sp>
        <p:nvSpPr>
          <p:cNvPr id="32776" name="Rectangle 10">
            <a:extLst>
              <a:ext uri="{FF2B5EF4-FFF2-40B4-BE49-F238E27FC236}">
                <a16:creationId xmlns:a16="http://schemas.microsoft.com/office/drawing/2014/main" id="{966AD8C1-10F4-0F8C-CB34-D5B95F5C8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9307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7" name="Line 11">
            <a:extLst>
              <a:ext uri="{FF2B5EF4-FFF2-40B4-BE49-F238E27FC236}">
                <a16:creationId xmlns:a16="http://schemas.microsoft.com/office/drawing/2014/main" id="{E423C18C-EA81-63B0-563F-A6010F0D2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8" name="Line 12">
            <a:extLst>
              <a:ext uri="{FF2B5EF4-FFF2-40B4-BE49-F238E27FC236}">
                <a16:creationId xmlns:a16="http://schemas.microsoft.com/office/drawing/2014/main" id="{5D43B57B-55E6-ACC4-602C-1220D12A9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9" name="Line 13">
            <a:extLst>
              <a:ext uri="{FF2B5EF4-FFF2-40B4-BE49-F238E27FC236}">
                <a16:creationId xmlns:a16="http://schemas.microsoft.com/office/drawing/2014/main" id="{F11EFD26-8CFE-35E7-AC95-AF2A74054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8194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0" name="Line 14">
            <a:extLst>
              <a:ext uri="{FF2B5EF4-FFF2-40B4-BE49-F238E27FC236}">
                <a16:creationId xmlns:a16="http://schemas.microsoft.com/office/drawing/2014/main" id="{A92195F7-6EA8-390C-3BD7-786B988882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654425"/>
            <a:ext cx="0" cy="10128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1" name="Rectangle 18">
            <a:extLst>
              <a:ext uri="{FF2B5EF4-FFF2-40B4-BE49-F238E27FC236}">
                <a16:creationId xmlns:a16="http://schemas.microsoft.com/office/drawing/2014/main" id="{11D34D73-0619-16B1-B30F-5812F9736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124200"/>
            <a:ext cx="18192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 Unknown</a:t>
            </a:r>
          </a:p>
        </p:txBody>
      </p:sp>
      <p:sp>
        <p:nvSpPr>
          <p:cNvPr id="32782" name="Rectangle 19">
            <a:extLst>
              <a:ext uri="{FF2B5EF4-FFF2-40B4-BE49-F238E27FC236}">
                <a16:creationId xmlns:a16="http://schemas.microsoft.com/office/drawing/2014/main" id="{8B4E8462-EB4B-9591-B7E3-C7B608481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752600"/>
            <a:ext cx="2743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Hypothesis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Tests for </a:t>
            </a:r>
          </a:p>
        </p:txBody>
      </p:sp>
      <p:sp>
        <p:nvSpPr>
          <p:cNvPr id="32783" name="Text Box 21">
            <a:extLst>
              <a:ext uri="{FF2B5EF4-FFF2-40B4-BE49-F238E27FC236}">
                <a16:creationId xmlns:a16="http://schemas.microsoft.com/office/drawing/2014/main" id="{2100AD4D-9A99-DF2E-EBAA-3BDC1579F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 test statistic is:</a:t>
            </a:r>
          </a:p>
        </p:txBody>
      </p:sp>
      <p:sp>
        <p:nvSpPr>
          <p:cNvPr id="32784" name="Rectangle 22">
            <a:extLst>
              <a:ext uri="{FF2B5EF4-FFF2-40B4-BE49-F238E27FC236}">
                <a16:creationId xmlns:a16="http://schemas.microsoft.com/office/drawing/2014/main" id="{2361672F-4DA1-4F4F-59B6-4312AF4E4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Calculating the Test Statistic</a:t>
            </a:r>
          </a:p>
        </p:txBody>
      </p:sp>
      <p:graphicFrame>
        <p:nvGraphicFramePr>
          <p:cNvPr id="32785" name="Object 23">
            <a:hlinkClick r:id="" action="ppaction://ole?verb=0"/>
            <a:extLst>
              <a:ext uri="{FF2B5EF4-FFF2-40B4-BE49-F238E27FC236}">
                <a16:creationId xmlns:a16="http://schemas.microsoft.com/office/drawing/2014/main" id="{DF9A58ED-5708-AD61-42B8-25363A38F39D}"/>
              </a:ext>
            </a:extLst>
          </p:cNvPr>
          <p:cNvGraphicFramePr>
            <a:graphicFrameLocks/>
          </p:cNvGraphicFramePr>
          <p:nvPr/>
        </p:nvGraphicFramePr>
        <p:xfrm>
          <a:off x="593725" y="4403725"/>
          <a:ext cx="2222500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9797" imgH="525591" progId="Equation.3">
                  <p:embed/>
                </p:oleObj>
              </mc:Choice>
              <mc:Fallback>
                <p:oleObj name="Equation" r:id="rId2" imgW="769797" imgH="525591" progId="Equation.3">
                  <p:embed/>
                  <p:pic>
                    <p:nvPicPr>
                      <p:cNvPr id="0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403725"/>
                        <a:ext cx="2222500" cy="170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6" name="Text Box 26">
            <a:extLst>
              <a:ext uri="{FF2B5EF4-FFF2-40B4-BE49-F238E27FC236}">
                <a16:creationId xmlns:a16="http://schemas.microsoft.com/office/drawing/2014/main" id="{B2838AD6-FA3E-A41C-63F0-57BBE3775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3752850"/>
            <a:ext cx="1981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But is sometimes approximated using a z:</a:t>
            </a:r>
          </a:p>
        </p:txBody>
      </p:sp>
      <p:graphicFrame>
        <p:nvGraphicFramePr>
          <p:cNvPr id="32787" name="Object 27">
            <a:hlinkClick r:id="" action="ppaction://ole?verb=0"/>
            <a:extLst>
              <a:ext uri="{FF2B5EF4-FFF2-40B4-BE49-F238E27FC236}">
                <a16:creationId xmlns:a16="http://schemas.microsoft.com/office/drawing/2014/main" id="{1C578E38-3521-FEA2-AFD8-431C81E0594C}"/>
              </a:ext>
            </a:extLst>
          </p:cNvPr>
          <p:cNvGraphicFramePr>
            <a:graphicFrameLocks/>
          </p:cNvGraphicFramePr>
          <p:nvPr/>
        </p:nvGraphicFramePr>
        <p:xfrm>
          <a:off x="3695700" y="4660900"/>
          <a:ext cx="1447800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0080" imgH="525591" progId="Equation.3">
                  <p:embed/>
                </p:oleObj>
              </mc:Choice>
              <mc:Fallback>
                <p:oleObj name="Equation" r:id="rId4" imgW="640080" imgH="525591" progId="Equation.3">
                  <p:embed/>
                  <p:pic>
                    <p:nvPicPr>
                      <p:cNvPr id="0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4660900"/>
                        <a:ext cx="1447800" cy="132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8" name="Rectangle 29">
            <a:extLst>
              <a:ext uri="{FF2B5EF4-FFF2-40B4-BE49-F238E27FC236}">
                <a16:creationId xmlns:a16="http://schemas.microsoft.com/office/drawing/2014/main" id="{741E5FF5-DD10-5084-3084-A555D8004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313" y="4672013"/>
            <a:ext cx="1752600" cy="1295400"/>
          </a:xfrm>
          <a:prstGeom prst="rect">
            <a:avLst/>
          </a:prstGeom>
          <a:noFill/>
          <a:ln w="1905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89" name="Text Box 30">
            <a:extLst>
              <a:ext uri="{FF2B5EF4-FFF2-40B4-BE49-F238E27FC236}">
                <a16:creationId xmlns:a16="http://schemas.microsoft.com/office/drawing/2014/main" id="{93A6E625-1F78-2C5C-1444-0B26A4E23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32790" name="Line 14">
            <a:extLst>
              <a:ext uri="{FF2B5EF4-FFF2-40B4-BE49-F238E27FC236}">
                <a16:creationId xmlns:a16="http://schemas.microsoft.com/office/drawing/2014/main" id="{C9DCCADE-4520-EDEA-B2C0-112F16E37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656013"/>
            <a:ext cx="0" cy="10128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7">
            <a:extLst>
              <a:ext uri="{FF2B5EF4-FFF2-40B4-BE49-F238E27FC236}">
                <a16:creationId xmlns:a16="http://schemas.microsoft.com/office/drawing/2014/main" id="{11605364-B771-4DB1-91F8-115D49F72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343400"/>
            <a:ext cx="2362200" cy="1828800"/>
          </a:xfrm>
          <a:prstGeom prst="rect">
            <a:avLst/>
          </a:prstGeom>
          <a:solidFill>
            <a:srgbClr val="FFFF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795" name="Line 3">
            <a:extLst>
              <a:ext uri="{FF2B5EF4-FFF2-40B4-BE49-F238E27FC236}">
                <a16:creationId xmlns:a16="http://schemas.microsoft.com/office/drawing/2014/main" id="{C25AF2AA-7861-C295-F50A-762A94145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5908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796" name="Freeform 5">
            <a:extLst>
              <a:ext uri="{FF2B5EF4-FFF2-40B4-BE49-F238E27FC236}">
                <a16:creationId xmlns:a16="http://schemas.microsoft.com/office/drawing/2014/main" id="{B939E621-7230-45D2-EFB8-CCDF5801123A}"/>
              </a:ext>
            </a:extLst>
          </p:cNvPr>
          <p:cNvSpPr>
            <a:spLocks/>
          </p:cNvSpPr>
          <p:nvPr/>
        </p:nvSpPr>
        <p:spPr bwMode="auto">
          <a:xfrm>
            <a:off x="6383338" y="4500563"/>
            <a:ext cx="1905000" cy="904875"/>
          </a:xfrm>
          <a:custGeom>
            <a:avLst/>
            <a:gdLst>
              <a:gd name="T0" fmla="*/ 0 w 1143"/>
              <a:gd name="T1" fmla="*/ 2147483646 h 743"/>
              <a:gd name="T2" fmla="*/ 2147483646 w 1143"/>
              <a:gd name="T3" fmla="*/ 2147483646 h 743"/>
              <a:gd name="T4" fmla="*/ 2147483646 w 1143"/>
              <a:gd name="T5" fmla="*/ 0 h 743"/>
              <a:gd name="T6" fmla="*/ 0 w 1143"/>
              <a:gd name="T7" fmla="*/ 0 h 743"/>
              <a:gd name="T8" fmla="*/ 0 w 1143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743"/>
              <a:gd name="T17" fmla="*/ 1143 w 1143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743">
                <a:moveTo>
                  <a:pt x="0" y="742"/>
                </a:moveTo>
                <a:lnTo>
                  <a:pt x="1142" y="742"/>
                </a:lnTo>
                <a:lnTo>
                  <a:pt x="1142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B5D7F9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Freeform 6">
            <a:extLst>
              <a:ext uri="{FF2B5EF4-FFF2-40B4-BE49-F238E27FC236}">
                <a16:creationId xmlns:a16="http://schemas.microsoft.com/office/drawing/2014/main" id="{FF6FF6BA-14C7-505A-77E9-231DEB6C23E9}"/>
              </a:ext>
            </a:extLst>
          </p:cNvPr>
          <p:cNvSpPr>
            <a:spLocks/>
          </p:cNvSpPr>
          <p:nvPr/>
        </p:nvSpPr>
        <p:spPr bwMode="auto">
          <a:xfrm>
            <a:off x="4876800" y="1752600"/>
            <a:ext cx="1981200" cy="914400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Freeform 8">
            <a:extLst>
              <a:ext uri="{FF2B5EF4-FFF2-40B4-BE49-F238E27FC236}">
                <a16:creationId xmlns:a16="http://schemas.microsoft.com/office/drawing/2014/main" id="{838D402B-3356-CFED-19CE-B799C8174DC5}"/>
              </a:ext>
            </a:extLst>
          </p:cNvPr>
          <p:cNvSpPr>
            <a:spLocks/>
          </p:cNvSpPr>
          <p:nvPr/>
        </p:nvSpPr>
        <p:spPr bwMode="auto">
          <a:xfrm>
            <a:off x="6096000" y="3048000"/>
            <a:ext cx="2057400" cy="609600"/>
          </a:xfrm>
          <a:custGeom>
            <a:avLst/>
            <a:gdLst>
              <a:gd name="T0" fmla="*/ 0 w 1241"/>
              <a:gd name="T1" fmla="*/ 2147483646 h 436"/>
              <a:gd name="T2" fmla="*/ 2147483646 w 1241"/>
              <a:gd name="T3" fmla="*/ 2147483646 h 436"/>
              <a:gd name="T4" fmla="*/ 2147483646 w 1241"/>
              <a:gd name="T5" fmla="*/ 0 h 436"/>
              <a:gd name="T6" fmla="*/ 0 w 1241"/>
              <a:gd name="T7" fmla="*/ 0 h 436"/>
              <a:gd name="T8" fmla="*/ 0 w 1241"/>
              <a:gd name="T9" fmla="*/ 2147483646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1"/>
              <a:gd name="T16" fmla="*/ 0 h 436"/>
              <a:gd name="T17" fmla="*/ 1241 w 124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CCFFFF"/>
          </a:solidFill>
          <a:ln w="25400" cap="rnd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10">
            <a:extLst>
              <a:ext uri="{FF2B5EF4-FFF2-40B4-BE49-F238E27FC236}">
                <a16:creationId xmlns:a16="http://schemas.microsoft.com/office/drawing/2014/main" id="{692C382C-48E4-E174-89A7-79BCC63FF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9307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0" name="Line 11">
            <a:extLst>
              <a:ext uri="{FF2B5EF4-FFF2-40B4-BE49-F238E27FC236}">
                <a16:creationId xmlns:a16="http://schemas.microsoft.com/office/drawing/2014/main" id="{B125642B-1929-7B75-55FB-C7C3E8AF3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1" name="Line 12">
            <a:extLst>
              <a:ext uri="{FF2B5EF4-FFF2-40B4-BE49-F238E27FC236}">
                <a16:creationId xmlns:a16="http://schemas.microsoft.com/office/drawing/2014/main" id="{015DCD90-BF8E-135B-6718-3E5BAA20B6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2" name="Line 13">
            <a:extLst>
              <a:ext uri="{FF2B5EF4-FFF2-40B4-BE49-F238E27FC236}">
                <a16:creationId xmlns:a16="http://schemas.microsoft.com/office/drawing/2014/main" id="{F0C4CD50-B635-C816-43E1-2C1EAF9FD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8194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3" name="Line 17">
            <a:extLst>
              <a:ext uri="{FF2B5EF4-FFF2-40B4-BE49-F238E27FC236}">
                <a16:creationId xmlns:a16="http://schemas.microsoft.com/office/drawing/2014/main" id="{A2DF0994-95B6-44D9-ECBC-4BC297F07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657600"/>
            <a:ext cx="0" cy="8429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4" name="Rectangle 18">
            <a:extLst>
              <a:ext uri="{FF2B5EF4-FFF2-40B4-BE49-F238E27FC236}">
                <a16:creationId xmlns:a16="http://schemas.microsoft.com/office/drawing/2014/main" id="{E7F4EB70-718B-7E3A-EA1B-855EF224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124200"/>
            <a:ext cx="18192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 Unknown</a:t>
            </a:r>
          </a:p>
        </p:txBody>
      </p:sp>
      <p:sp>
        <p:nvSpPr>
          <p:cNvPr id="33805" name="Rectangle 19">
            <a:extLst>
              <a:ext uri="{FF2B5EF4-FFF2-40B4-BE49-F238E27FC236}">
                <a16:creationId xmlns:a16="http://schemas.microsoft.com/office/drawing/2014/main" id="{0F8A3B51-6BCC-87AC-7223-57CDC4E16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752600"/>
            <a:ext cx="2743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Hypothesis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ym typeface="Symbol" panose="05050102010706020507" pitchFamily="18" charset="2"/>
              </a:rPr>
              <a:t>Tests for </a:t>
            </a:r>
          </a:p>
        </p:txBody>
      </p:sp>
      <p:sp>
        <p:nvSpPr>
          <p:cNvPr id="33806" name="Rectangle 20">
            <a:extLst>
              <a:ext uri="{FF2B5EF4-FFF2-40B4-BE49-F238E27FC236}">
                <a16:creationId xmlns:a16="http://schemas.microsoft.com/office/drawing/2014/main" id="{C762A573-2875-199C-66CB-8939F3CC6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188" y="4538663"/>
            <a:ext cx="16970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Small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Samples</a:t>
            </a:r>
          </a:p>
        </p:txBody>
      </p:sp>
      <p:sp>
        <p:nvSpPr>
          <p:cNvPr id="33807" name="Text Box 21">
            <a:extLst>
              <a:ext uri="{FF2B5EF4-FFF2-40B4-BE49-F238E27FC236}">
                <a16:creationId xmlns:a16="http://schemas.microsoft.com/office/drawing/2014/main" id="{B4BD6BA4-C329-ACC3-7C81-EBCC0A267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 test statistic is:</a:t>
            </a:r>
          </a:p>
        </p:txBody>
      </p:sp>
      <p:sp>
        <p:nvSpPr>
          <p:cNvPr id="33808" name="Rectangle 22">
            <a:extLst>
              <a:ext uri="{FF2B5EF4-FFF2-40B4-BE49-F238E27FC236}">
                <a16:creationId xmlns:a16="http://schemas.microsoft.com/office/drawing/2014/main" id="{469DF63E-626B-3F51-3E0C-9BACE495F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Calculating the Test Statistic</a:t>
            </a:r>
          </a:p>
        </p:txBody>
      </p:sp>
      <p:graphicFrame>
        <p:nvGraphicFramePr>
          <p:cNvPr id="33809" name="Object 23">
            <a:hlinkClick r:id="" action="ppaction://ole?verb=0"/>
            <a:extLst>
              <a:ext uri="{FF2B5EF4-FFF2-40B4-BE49-F238E27FC236}">
                <a16:creationId xmlns:a16="http://schemas.microsoft.com/office/drawing/2014/main" id="{0EF707F3-8DFB-748B-2887-FF2EF490828C}"/>
              </a:ext>
            </a:extLst>
          </p:cNvPr>
          <p:cNvGraphicFramePr>
            <a:graphicFrameLocks/>
          </p:cNvGraphicFramePr>
          <p:nvPr/>
        </p:nvGraphicFramePr>
        <p:xfrm>
          <a:off x="1584325" y="4403725"/>
          <a:ext cx="2222500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9797" imgH="525591" progId="Equation.3">
                  <p:embed/>
                </p:oleObj>
              </mc:Choice>
              <mc:Fallback>
                <p:oleObj name="Equation" r:id="rId2" imgW="769797" imgH="525591" progId="Equation.3">
                  <p:embed/>
                  <p:pic>
                    <p:nvPicPr>
                      <p:cNvPr id="0" name="Objec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4403725"/>
                        <a:ext cx="2222500" cy="170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0" name="Text Box 29">
            <a:extLst>
              <a:ext uri="{FF2B5EF4-FFF2-40B4-BE49-F238E27FC236}">
                <a16:creationId xmlns:a16="http://schemas.microsoft.com/office/drawing/2014/main" id="{F202EA88-C9D5-C8FA-F23C-A78ACFBDD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4D1C27C-DA59-8FAA-8044-FFBE3F5C6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Module Goals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1390B52-17F4-1F38-9F2D-C8EE70311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848600" cy="453231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After completing this Module, you should be able to:</a:t>
            </a:r>
            <a:r>
              <a:rPr lang="en-US" altLang="en-US" sz="2400"/>
              <a:t>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SzPct val="80000"/>
            </a:pPr>
            <a:r>
              <a:rPr lang="en-US" altLang="en-US" sz="2400"/>
              <a:t>Formulate null and alternative hypotheses for applications involving a single population mean or proportion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SzPct val="80000"/>
            </a:pPr>
            <a:r>
              <a:rPr lang="en-US" altLang="en-US" sz="2400"/>
              <a:t>Formulate a decision rule for testing a hypothesis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SzPct val="80000"/>
            </a:pPr>
            <a:r>
              <a:rPr lang="en-US" altLang="en-US" sz="2400"/>
              <a:t>Know how to use the test statistic and critical value to test the null hypothesis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SzPct val="80000"/>
            </a:pPr>
            <a:r>
              <a:rPr lang="en-US" altLang="en-US" sz="2400"/>
              <a:t>Know what Type I and Type II errors are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SzPct val="80000"/>
            </a:pPr>
            <a:r>
              <a:rPr lang="en-US" altLang="en-US" sz="2400"/>
              <a:t>Compute the probability of a Type II error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2E170F6-3DC3-2DC4-DDDC-305ED85DA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793038" cy="762000"/>
          </a:xfrm>
        </p:spPr>
        <p:txBody>
          <a:bodyPr/>
          <a:lstStyle/>
          <a:p>
            <a:pPr eaLnBrk="1" hangingPunct="1"/>
            <a:r>
              <a:rPr lang="en-US" altLang="en-US" sz="3700"/>
              <a:t>Review: Steps in Hypothesis Testing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B7AEC87-E1B8-D2E5-1D36-E9DDB0A8F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724400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1. 	Specify the population value of interest</a:t>
            </a:r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2.	Formulate the appropriate Ho and Ha</a:t>
            </a:r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3. 	Specify the desired level of significance</a:t>
            </a:r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dirty="0"/>
              <a:t>4. 	Determine the rejection region</a:t>
            </a:r>
          </a:p>
          <a:p>
            <a:pPr marL="0" indent="0" eaLnBrk="1" hangingPunct="1">
              <a:spcBef>
                <a:spcPct val="40000"/>
              </a:spcBef>
              <a:buNone/>
            </a:pPr>
            <a:r>
              <a:rPr lang="en-US" altLang="en-US" dirty="0"/>
              <a:t>5.     Obtain sample evidence</a:t>
            </a:r>
          </a:p>
          <a:p>
            <a:pPr marL="0" indent="0" eaLnBrk="1" hangingPunct="1">
              <a:spcBef>
                <a:spcPct val="40000"/>
              </a:spcBef>
              <a:buNone/>
            </a:pPr>
            <a:r>
              <a:rPr lang="en-US" altLang="en-US" dirty="0"/>
              <a:t>6.     Compute test statistic(s)</a:t>
            </a:r>
          </a:p>
          <a:p>
            <a:pPr marL="0" indent="0" eaLnBrk="1" hangingPunct="1">
              <a:spcBef>
                <a:spcPct val="40000"/>
              </a:spcBef>
              <a:buNone/>
            </a:pPr>
            <a:r>
              <a:rPr lang="en-US" altLang="en-US" dirty="0"/>
              <a:t>7.     Reach a decision</a:t>
            </a:r>
          </a:p>
          <a:p>
            <a:pPr marL="0" indent="0" eaLnBrk="1" hangingPunct="1">
              <a:spcBef>
                <a:spcPct val="40000"/>
              </a:spcBef>
              <a:buNone/>
            </a:pPr>
            <a:r>
              <a:rPr lang="en-US" altLang="en-US" dirty="0"/>
              <a:t>8.     Interpret the result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F472ED55-981F-515E-6921-6C9C9271E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793038" cy="762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Hypothesis Testing Example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45E79C75-15E8-3781-1BCB-ABE4BC114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00200"/>
            <a:ext cx="7010400" cy="1295400"/>
          </a:xfrm>
          <a:prstGeom prst="rect">
            <a:avLst/>
          </a:prstGeom>
          <a:solidFill>
            <a:srgbClr val="FFFFD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CAEEF8DA-0F5C-FB40-1DFE-4EC9D8398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7010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2"/>
                </a:solidFill>
              </a:rPr>
              <a:t>Test the claim that the true mean # of TV sets in US homes is at least 3.</a:t>
            </a:r>
          </a:p>
        </p:txBody>
      </p:sp>
      <p:sp>
        <p:nvSpPr>
          <p:cNvPr id="35845" name="Text Box 7">
            <a:extLst>
              <a:ext uri="{FF2B5EF4-FFF2-40B4-BE49-F238E27FC236}">
                <a16:creationId xmlns:a16="http://schemas.microsoft.com/office/drawing/2014/main" id="{C7AAF8A9-FC6B-2A6D-0191-FA289F80B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355850"/>
            <a:ext cx="3049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2"/>
                </a:solidFill>
              </a:rPr>
              <a:t>(Assume </a:t>
            </a:r>
            <a:r>
              <a:rPr lang="el-GR" altLang="en-US" b="1">
                <a:solidFill>
                  <a:schemeClr val="bg2"/>
                </a:solidFill>
                <a:cs typeface="Arial" panose="020B0604020202020204" pitchFamily="34" charset="0"/>
                <a:sym typeface="Arial" panose="020B0604020202020204" pitchFamily="34" charset="0"/>
              </a:rPr>
              <a:t>σ</a:t>
            </a:r>
            <a:r>
              <a:rPr lang="en-US" altLang="en-US" b="1">
                <a:solidFill>
                  <a:schemeClr val="bg2"/>
                </a:solidFill>
                <a:sym typeface="Arial" panose="020B0604020202020204" pitchFamily="34" charset="0"/>
              </a:rPr>
              <a:t> = 0.8)</a:t>
            </a:r>
          </a:p>
        </p:txBody>
      </p:sp>
      <p:sp>
        <p:nvSpPr>
          <p:cNvPr id="35846" name="Rectangle 8">
            <a:extLst>
              <a:ext uri="{FF2B5EF4-FFF2-40B4-BE49-F238E27FC236}">
                <a16:creationId xmlns:a16="http://schemas.microsoft.com/office/drawing/2014/main" id="{3107EB6C-4DB2-E646-63AA-591B69E9D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124200"/>
            <a:ext cx="7391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1. 	Specify the population value of interest</a:t>
            </a:r>
          </a:p>
          <a:p>
            <a:pPr lvl="1" eaLnBrk="1" hangingPunct="1"/>
            <a:r>
              <a:rPr lang="en-US" altLang="en-US" dirty="0">
                <a:solidFill>
                  <a:schemeClr val="folHlink"/>
                </a:solidFill>
              </a:rPr>
              <a:t>The mean number of TVs in US homes</a:t>
            </a:r>
          </a:p>
          <a:p>
            <a:pPr eaLnBrk="1" hangingPunct="1"/>
            <a:r>
              <a:rPr lang="en-US" altLang="en-US" sz="2400" dirty="0"/>
              <a:t>2.	Formulate the appropriate null and alternative 	hypotheses</a:t>
            </a:r>
          </a:p>
          <a:p>
            <a:pPr lvl="1" eaLnBrk="1" hangingPunct="1"/>
            <a:r>
              <a:rPr lang="en-US" altLang="en-US" dirty="0">
                <a:solidFill>
                  <a:srgbClr val="C00000"/>
                </a:solidFill>
              </a:rPr>
              <a:t>H</a:t>
            </a:r>
            <a:r>
              <a:rPr lang="en-US" altLang="en-US" baseline="-25000" dirty="0">
                <a:solidFill>
                  <a:srgbClr val="C00000"/>
                </a:solidFill>
              </a:rPr>
              <a:t>0</a:t>
            </a:r>
            <a:r>
              <a:rPr lang="en-US" altLang="en-US" dirty="0">
                <a:solidFill>
                  <a:srgbClr val="C00000"/>
                </a:solidFill>
              </a:rPr>
              <a:t>: </a:t>
            </a:r>
            <a:r>
              <a:rPr lang="el-GR" altLang="en-US" dirty="0">
                <a:solidFill>
                  <a:srgbClr val="C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  3      H</a:t>
            </a:r>
            <a:r>
              <a:rPr lang="en-US" altLang="en-US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a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: </a:t>
            </a:r>
            <a:r>
              <a:rPr lang="el-GR" altLang="en-US" dirty="0">
                <a:solidFill>
                  <a:srgbClr val="C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r>
              <a:rPr lang="en-US" altLang="en-US" dirty="0">
                <a:solidFill>
                  <a:srgbClr val="C00000"/>
                </a:solidFill>
                <a:sym typeface="Symbol" panose="05050102010706020507" pitchFamily="18" charset="2"/>
              </a:rPr>
              <a:t> &lt; 3    (This is a lower tail test)</a:t>
            </a:r>
          </a:p>
          <a:p>
            <a:pPr eaLnBrk="1" hangingPunct="1"/>
            <a:r>
              <a:rPr lang="en-US" altLang="en-US" sz="2400" dirty="0"/>
              <a:t>3. 	Specify the desired level of significance</a:t>
            </a:r>
          </a:p>
          <a:p>
            <a:pPr lvl="1" eaLnBrk="1" hangingPunct="1"/>
            <a:r>
              <a:rPr lang="en-US" altLang="en-US" dirty="0">
                <a:solidFill>
                  <a:schemeClr val="folHlink"/>
                </a:solidFill>
              </a:rPr>
              <a:t>Suppose that </a:t>
            </a:r>
            <a:r>
              <a:rPr lang="en-US" altLang="en-US" dirty="0">
                <a:solidFill>
                  <a:schemeClr val="folHlink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>
                <a:solidFill>
                  <a:schemeClr val="folHlink"/>
                </a:solidFill>
              </a:rPr>
              <a:t> = .05 is chosen for this test</a:t>
            </a:r>
          </a:p>
        </p:txBody>
      </p:sp>
      <p:pic>
        <p:nvPicPr>
          <p:cNvPr id="35847" name="Picture 9" descr="HH00714_[1]">
            <a:extLst>
              <a:ext uri="{FF2B5EF4-FFF2-40B4-BE49-F238E27FC236}">
                <a16:creationId xmlns:a16="http://schemas.microsoft.com/office/drawing/2014/main" id="{4F9DE352-A0F6-0A08-EA93-611E66B04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71800"/>
            <a:ext cx="118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extLst>
              <a:ext uri="{FF2B5EF4-FFF2-40B4-BE49-F238E27FC236}">
                <a16:creationId xmlns:a16="http://schemas.microsoft.com/office/drawing/2014/main" id="{4208BB37-4910-1C41-9773-424BA6351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962400"/>
            <a:ext cx="9906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36867" name="Text Box 15">
            <a:extLst>
              <a:ext uri="{FF2B5EF4-FFF2-40B4-BE49-F238E27FC236}">
                <a16:creationId xmlns:a16="http://schemas.microsoft.com/office/drawing/2014/main" id="{85DB6815-A337-CD25-B1DD-70C9BFA0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24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36868" name="Rectangle 26">
            <a:extLst>
              <a:ext uri="{FF2B5EF4-FFF2-40B4-BE49-F238E27FC236}">
                <a16:creationId xmlns:a16="http://schemas.microsoft.com/office/drawing/2014/main" id="{F662F0A1-8574-F47C-826C-1E98CDF57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715000"/>
            <a:ext cx="7696200" cy="533400"/>
          </a:xfrm>
          <a:prstGeom prst="rect">
            <a:avLst/>
          </a:prstGeom>
          <a:solidFill>
            <a:srgbClr val="FFFFCC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FBB57D91-70A0-58AA-F095-C83404E89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6858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700"/>
              <a:t>4. 	Determine the rejection region</a:t>
            </a:r>
          </a:p>
        </p:txBody>
      </p:sp>
      <p:sp>
        <p:nvSpPr>
          <p:cNvPr id="36870" name="Freeform 5">
            <a:extLst>
              <a:ext uri="{FF2B5EF4-FFF2-40B4-BE49-F238E27FC236}">
                <a16:creationId xmlns:a16="http://schemas.microsoft.com/office/drawing/2014/main" id="{BB453A78-F34C-29A1-A86C-D13D32E7A68B}"/>
              </a:ext>
            </a:extLst>
          </p:cNvPr>
          <p:cNvSpPr>
            <a:spLocks/>
          </p:cNvSpPr>
          <p:nvPr/>
        </p:nvSpPr>
        <p:spPr bwMode="auto">
          <a:xfrm>
            <a:off x="2667000" y="3505200"/>
            <a:ext cx="833438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Freeform 6">
            <a:extLst>
              <a:ext uri="{FF2B5EF4-FFF2-40B4-BE49-F238E27FC236}">
                <a16:creationId xmlns:a16="http://schemas.microsoft.com/office/drawing/2014/main" id="{98D6047A-9242-5509-FBEE-50EDD59B4A13}"/>
              </a:ext>
            </a:extLst>
          </p:cNvPr>
          <p:cNvSpPr>
            <a:spLocks/>
          </p:cNvSpPr>
          <p:nvPr/>
        </p:nvSpPr>
        <p:spPr bwMode="auto">
          <a:xfrm>
            <a:off x="2743200" y="23622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Freeform 7">
            <a:extLst>
              <a:ext uri="{FF2B5EF4-FFF2-40B4-BE49-F238E27FC236}">
                <a16:creationId xmlns:a16="http://schemas.microsoft.com/office/drawing/2014/main" id="{6A4153D0-2F38-2103-201F-197F2EF487B4}"/>
              </a:ext>
            </a:extLst>
          </p:cNvPr>
          <p:cNvSpPr>
            <a:spLocks/>
          </p:cNvSpPr>
          <p:nvPr/>
        </p:nvSpPr>
        <p:spPr bwMode="auto">
          <a:xfrm>
            <a:off x="5105400" y="23622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8">
            <a:extLst>
              <a:ext uri="{FF2B5EF4-FFF2-40B4-BE49-F238E27FC236}">
                <a16:creationId xmlns:a16="http://schemas.microsoft.com/office/drawing/2014/main" id="{FA1C4F17-DAB7-D200-BC81-128B5439B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9">
            <a:extLst>
              <a:ext uri="{FF2B5EF4-FFF2-40B4-BE49-F238E27FC236}">
                <a16:creationId xmlns:a16="http://schemas.microsoft.com/office/drawing/2014/main" id="{F30CD3EC-BED9-AA3B-A756-9B90BFCCE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2004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10">
            <a:extLst>
              <a:ext uri="{FF2B5EF4-FFF2-40B4-BE49-F238E27FC236}">
                <a16:creationId xmlns:a16="http://schemas.microsoft.com/office/drawing/2014/main" id="{CEA45E79-94BC-05A6-ACD8-5B288E8D69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33600" y="28194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 </a:t>
            </a:r>
            <a:r>
              <a:rPr lang="en-US" altLang="en-US" sz="2000"/>
              <a:t>= .05</a:t>
            </a:r>
          </a:p>
        </p:txBody>
      </p:sp>
      <p:sp>
        <p:nvSpPr>
          <p:cNvPr id="36876" name="Line 11">
            <a:extLst>
              <a:ext uri="{FF2B5EF4-FFF2-40B4-BE49-F238E27FC236}">
                <a16:creationId xmlns:a16="http://schemas.microsoft.com/office/drawing/2014/main" id="{6D051260-56F1-BC5F-36EC-681D524F4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3622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7" name="Line 12">
            <a:extLst>
              <a:ext uri="{FF2B5EF4-FFF2-40B4-BE49-F238E27FC236}">
                <a16:creationId xmlns:a16="http://schemas.microsoft.com/office/drawing/2014/main" id="{28A6B500-1B21-E8FF-6084-8A05F0967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810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13">
            <a:extLst>
              <a:ext uri="{FF2B5EF4-FFF2-40B4-BE49-F238E27FC236}">
                <a16:creationId xmlns:a16="http://schemas.microsoft.com/office/drawing/2014/main" id="{E9F19BFC-A871-AF71-DD49-E567CD350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672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-z</a:t>
            </a:r>
            <a:r>
              <a:rPr lang="el-GR" altLang="en-US" sz="2000" b="1" baseline="-25000">
                <a:cs typeface="Arial" panose="020B0604020202020204" pitchFamily="34" charset="0"/>
              </a:rPr>
              <a:t>α</a:t>
            </a:r>
            <a:r>
              <a:rPr lang="en-US" altLang="en-US" sz="2000" b="1">
                <a:cs typeface="Arial" panose="020B0604020202020204" pitchFamily="34" charset="0"/>
              </a:rPr>
              <a:t>= -1.645</a:t>
            </a:r>
            <a:endParaRPr lang="el-GR" altLang="en-US" sz="2000" b="1">
              <a:cs typeface="Arial" panose="020B0604020202020204" pitchFamily="34" charset="0"/>
            </a:endParaRPr>
          </a:p>
        </p:txBody>
      </p:sp>
      <p:sp>
        <p:nvSpPr>
          <p:cNvPr id="36879" name="Line 14">
            <a:extLst>
              <a:ext uri="{FF2B5EF4-FFF2-40B4-BE49-F238E27FC236}">
                <a16:creationId xmlns:a16="http://schemas.microsoft.com/office/drawing/2014/main" id="{51A99FBF-D250-3AF2-C36F-775495025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962400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Line 18">
            <a:extLst>
              <a:ext uri="{FF2B5EF4-FFF2-40B4-BE49-F238E27FC236}">
                <a16:creationId xmlns:a16="http://schemas.microsoft.com/office/drawing/2014/main" id="{FBADC64A-00EE-D485-7BE3-B7C1BEEE55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624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Text Box 19">
            <a:extLst>
              <a:ext uri="{FF2B5EF4-FFF2-40B4-BE49-F238E27FC236}">
                <a16:creationId xmlns:a16="http://schemas.microsoft.com/office/drawing/2014/main" id="{F286B30D-C7F3-E99E-8721-E6F5803F5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343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36882" name="Text Box 22">
            <a:extLst>
              <a:ext uri="{FF2B5EF4-FFF2-40B4-BE49-F238E27FC236}">
                <a16:creationId xmlns:a16="http://schemas.microsoft.com/office/drawing/2014/main" id="{F63B525C-9528-23BC-3697-45541F960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800600"/>
            <a:ext cx="7696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This is a one-tailed test with </a:t>
            </a:r>
            <a:r>
              <a:rPr lang="en-US" altLang="en-US" sz="2400">
                <a:sym typeface="Symbol" panose="05050102010706020507" pitchFamily="18" charset="2"/>
              </a:rPr>
              <a:t> = .05.  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Since </a:t>
            </a:r>
            <a:r>
              <a:rPr lang="el-GR" altLang="en-US" sz="2400" b="1">
                <a:solidFill>
                  <a:schemeClr val="folHlin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σ</a:t>
            </a:r>
            <a:r>
              <a:rPr lang="en-US" altLang="en-US" sz="2400" b="1">
                <a:solidFill>
                  <a:schemeClr val="folHlink"/>
                </a:solidFill>
                <a:sym typeface="Symbol" panose="05050102010706020507" pitchFamily="18" charset="2"/>
              </a:rPr>
              <a:t> is known</a:t>
            </a:r>
            <a:r>
              <a:rPr lang="en-US" altLang="en-US" sz="2400">
                <a:sym typeface="Symbol" panose="05050102010706020507" pitchFamily="18" charset="2"/>
              </a:rPr>
              <a:t>, the cutoff value is a </a:t>
            </a:r>
            <a:r>
              <a:rPr lang="en-US" altLang="en-US" sz="2400">
                <a:solidFill>
                  <a:schemeClr val="folHlink"/>
                </a:solidFill>
                <a:sym typeface="Symbol" panose="05050102010706020507" pitchFamily="18" charset="2"/>
              </a:rPr>
              <a:t>z value</a:t>
            </a:r>
            <a:r>
              <a:rPr lang="en-US" altLang="en-US" sz="2400">
                <a:sym typeface="Symbol" panose="05050102010706020507" pitchFamily="18" charset="2"/>
              </a:rPr>
              <a:t>: 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  <a:sym typeface="Symbol" panose="05050102010706020507" pitchFamily="18" charset="2"/>
              </a:rPr>
              <a:t>Reject H</a:t>
            </a:r>
            <a:r>
              <a:rPr lang="en-US" altLang="en-US" sz="2400" baseline="-25000">
                <a:solidFill>
                  <a:schemeClr val="folHlink"/>
                </a:solidFill>
                <a:sym typeface="Symbol" panose="05050102010706020507" pitchFamily="18" charset="2"/>
              </a:rPr>
              <a:t>0</a:t>
            </a:r>
            <a:r>
              <a:rPr lang="en-US" altLang="en-US" sz="2400">
                <a:solidFill>
                  <a:schemeClr val="folHlink"/>
                </a:solidFill>
                <a:sym typeface="Symbol" panose="05050102010706020507" pitchFamily="18" charset="2"/>
              </a:rPr>
              <a:t> if  z &lt; z</a:t>
            </a:r>
            <a:r>
              <a:rPr lang="en-US" altLang="en-US" sz="2400" baseline="-25000">
                <a:solidFill>
                  <a:schemeClr val="folHlink"/>
                </a:solidFill>
                <a:sym typeface="Symbol" panose="05050102010706020507" pitchFamily="18" charset="2"/>
              </a:rPr>
              <a:t></a:t>
            </a:r>
            <a:r>
              <a:rPr lang="en-US" altLang="en-US" sz="2400">
                <a:solidFill>
                  <a:schemeClr val="folHlink"/>
                </a:solidFill>
                <a:sym typeface="Symbol" panose="05050102010706020507" pitchFamily="18" charset="2"/>
              </a:rPr>
              <a:t> = -1.645 ;  otherwise do not reject H</a:t>
            </a:r>
            <a:r>
              <a:rPr lang="en-US" altLang="en-US" sz="2400" baseline="-25000">
                <a:solidFill>
                  <a:schemeClr val="folHlink"/>
                </a:solidFill>
                <a:sym typeface="Symbol" panose="05050102010706020507" pitchFamily="18" charset="2"/>
              </a:rPr>
              <a:t>0</a:t>
            </a:r>
          </a:p>
        </p:txBody>
      </p:sp>
      <p:sp>
        <p:nvSpPr>
          <p:cNvPr id="36883" name="Rectangle 24">
            <a:extLst>
              <a:ext uri="{FF2B5EF4-FFF2-40B4-BE49-F238E27FC236}">
                <a16:creationId xmlns:a16="http://schemas.microsoft.com/office/drawing/2014/main" id="{F580DEB8-08DB-D486-C4A9-5956F386E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Hypothesis Testing Example</a:t>
            </a:r>
          </a:p>
        </p:txBody>
      </p:sp>
      <p:sp>
        <p:nvSpPr>
          <p:cNvPr id="36884" name="Text Box 25">
            <a:extLst>
              <a:ext uri="{FF2B5EF4-FFF2-40B4-BE49-F238E27FC236}">
                <a16:creationId xmlns:a16="http://schemas.microsoft.com/office/drawing/2014/main" id="{596AEBE2-3C8D-49F8-2C1F-E58D75DEA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pic>
        <p:nvPicPr>
          <p:cNvPr id="36885" name="Picture 27" descr="HH00714_[1]">
            <a:extLst>
              <a:ext uri="{FF2B5EF4-FFF2-40B4-BE49-F238E27FC236}">
                <a16:creationId xmlns:a16="http://schemas.microsoft.com/office/drawing/2014/main" id="{7CFA03B4-670F-2A67-8EC9-8296B739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5720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6" name="Rectangle 21">
            <a:extLst>
              <a:ext uri="{FF2B5EF4-FFF2-40B4-BE49-F238E27FC236}">
                <a16:creationId xmlns:a16="http://schemas.microsoft.com/office/drawing/2014/main" id="{3309B55B-9ECE-DAD1-EC34-664329BD8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282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=NORMSINV(0.05)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122">
            <a:extLst>
              <a:ext uri="{FF2B5EF4-FFF2-40B4-BE49-F238E27FC236}">
                <a16:creationId xmlns:a16="http://schemas.microsoft.com/office/drawing/2014/main" id="{FA895579-A349-C5E9-B653-983C04610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572000"/>
            <a:ext cx="990600" cy="5334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7891" name="Rectangle 4116">
            <a:extLst>
              <a:ext uri="{FF2B5EF4-FFF2-40B4-BE49-F238E27FC236}">
                <a16:creationId xmlns:a16="http://schemas.microsoft.com/office/drawing/2014/main" id="{C9430389-4B61-446E-3CD9-3A8EE6D15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7924800" cy="990600"/>
          </a:xfrm>
          <a:prstGeom prst="rect">
            <a:avLst/>
          </a:prstGeom>
          <a:solidFill>
            <a:srgbClr val="FFFFD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7892" name="Rectangle 4099">
            <a:extLst>
              <a:ext uri="{FF2B5EF4-FFF2-40B4-BE49-F238E27FC236}">
                <a16:creationId xmlns:a16="http://schemas.microsoft.com/office/drawing/2014/main" id="{BB066FA1-51EC-CABA-6D3C-35DB88CB4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22860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700"/>
              <a:t>5. 	Obtain sample evidence and compute the 	test statistic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700"/>
              <a:t>Suppose a sample is taken with the following results:  </a:t>
            </a:r>
            <a:r>
              <a:rPr lang="en-US" altLang="en-US" sz="2700">
                <a:solidFill>
                  <a:schemeClr val="folHlink"/>
                </a:solidFill>
              </a:rPr>
              <a:t>n = 100,  </a:t>
            </a:r>
            <a:r>
              <a:rPr lang="en-US" altLang="en-US" sz="1000">
                <a:solidFill>
                  <a:schemeClr val="folHlink"/>
                </a:solidFill>
              </a:rPr>
              <a:t> </a:t>
            </a:r>
            <a:r>
              <a:rPr lang="en-US" altLang="en-US" sz="2700">
                <a:solidFill>
                  <a:schemeClr val="folHlink"/>
                </a:solidFill>
              </a:rPr>
              <a:t>x = 2.84</a:t>
            </a:r>
            <a:r>
              <a:rPr lang="en-US" altLang="en-US">
                <a:solidFill>
                  <a:schemeClr val="folHlink"/>
                </a:solidFill>
              </a:rPr>
              <a:t>  </a:t>
            </a:r>
            <a:r>
              <a:rPr lang="en-US" altLang="en-US" sz="2000">
                <a:solidFill>
                  <a:schemeClr val="folHlink"/>
                </a:solidFill>
              </a:rPr>
              <a:t>(</a:t>
            </a:r>
            <a:r>
              <a:rPr lang="en-US" altLang="en-US" sz="2000">
                <a:solidFill>
                  <a:schemeClr val="folHlink"/>
                </a:solidFill>
                <a:sym typeface="Symbol" panose="05050102010706020507" pitchFamily="18" charset="2"/>
              </a:rPr>
              <a:t> = 0.8 is assumed known)</a:t>
            </a:r>
            <a:r>
              <a:rPr lang="en-US" altLang="en-US"/>
              <a:t> 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US" altLang="en-US" sz="2300"/>
              <a:t>Then the test statistic is:</a:t>
            </a:r>
          </a:p>
        </p:txBody>
      </p:sp>
      <p:graphicFrame>
        <p:nvGraphicFramePr>
          <p:cNvPr id="37893" name="Object 4114">
            <a:hlinkClick r:id="" action="ppaction://ole?verb=0"/>
            <a:extLst>
              <a:ext uri="{FF2B5EF4-FFF2-40B4-BE49-F238E27FC236}">
                <a16:creationId xmlns:a16="http://schemas.microsoft.com/office/drawing/2014/main" id="{C75AE503-1F7C-C55C-F7BD-AC3862937BA2}"/>
              </a:ext>
            </a:extLst>
          </p:cNvPr>
          <p:cNvGraphicFramePr>
            <a:graphicFrameLocks/>
          </p:cNvGraphicFramePr>
          <p:nvPr/>
        </p:nvGraphicFramePr>
        <p:xfrm>
          <a:off x="696913" y="4191000"/>
          <a:ext cx="6989762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5631" imgH="525591" progId="Equation.3">
                  <p:embed/>
                </p:oleObj>
              </mc:Choice>
              <mc:Fallback>
                <p:oleObj name="Equation" r:id="rId2" imgW="2575631" imgH="525591" progId="Equation.3">
                  <p:embed/>
                  <p:pic>
                    <p:nvPicPr>
                      <p:cNvPr id="0" name="Object 411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4191000"/>
                        <a:ext cx="6989762" cy="1865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DD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Line 4115">
            <a:extLst>
              <a:ext uri="{FF2B5EF4-FFF2-40B4-BE49-F238E27FC236}">
                <a16:creationId xmlns:a16="http://schemas.microsoft.com/office/drawing/2014/main" id="{40653F7B-3DA5-5B36-21AF-B1987A705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124200"/>
            <a:ext cx="233363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4118">
            <a:extLst>
              <a:ext uri="{FF2B5EF4-FFF2-40B4-BE49-F238E27FC236}">
                <a16:creationId xmlns:a16="http://schemas.microsoft.com/office/drawing/2014/main" id="{579F3139-F210-939B-97FA-EFE43666A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Hypothesis Testing Example</a:t>
            </a:r>
          </a:p>
        </p:txBody>
      </p:sp>
      <p:pic>
        <p:nvPicPr>
          <p:cNvPr id="37896" name="Picture 4120" descr="HH00714_[1]">
            <a:extLst>
              <a:ext uri="{FF2B5EF4-FFF2-40B4-BE49-F238E27FC236}">
                <a16:creationId xmlns:a16="http://schemas.microsoft.com/office/drawing/2014/main" id="{F495C912-224B-FB6C-8FF0-6AE67211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5486400"/>
            <a:ext cx="908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55">
            <a:extLst>
              <a:ext uri="{FF2B5EF4-FFF2-40B4-BE49-F238E27FC236}">
                <a16:creationId xmlns:a16="http://schemas.microsoft.com/office/drawing/2014/main" id="{5E83C354-BFFC-4C23-CF2C-CB4206038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648200"/>
            <a:ext cx="609600" cy="3810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8915" name="Text Box 1029">
            <a:extLst>
              <a:ext uri="{FF2B5EF4-FFF2-40B4-BE49-F238E27FC236}">
                <a16:creationId xmlns:a16="http://schemas.microsoft.com/office/drawing/2014/main" id="{A1CF74F5-5C76-46AF-5924-98CB36CB4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62400"/>
            <a:ext cx="9906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38916" name="Text Box 1040">
            <a:extLst>
              <a:ext uri="{FF2B5EF4-FFF2-40B4-BE49-F238E27FC236}">
                <a16:creationId xmlns:a16="http://schemas.microsoft.com/office/drawing/2014/main" id="{6D14BFA3-6C7B-A850-F051-D00972B1D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9624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38917" name="Freeform 1030">
            <a:extLst>
              <a:ext uri="{FF2B5EF4-FFF2-40B4-BE49-F238E27FC236}">
                <a16:creationId xmlns:a16="http://schemas.microsoft.com/office/drawing/2014/main" id="{6811F921-1F1C-3FC2-A8A7-82EDBBF3A7FB}"/>
              </a:ext>
            </a:extLst>
          </p:cNvPr>
          <p:cNvSpPr>
            <a:spLocks/>
          </p:cNvSpPr>
          <p:nvPr/>
        </p:nvSpPr>
        <p:spPr bwMode="auto">
          <a:xfrm>
            <a:off x="2286000" y="3505200"/>
            <a:ext cx="833438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Freeform 1031">
            <a:extLst>
              <a:ext uri="{FF2B5EF4-FFF2-40B4-BE49-F238E27FC236}">
                <a16:creationId xmlns:a16="http://schemas.microsoft.com/office/drawing/2014/main" id="{F1203967-B908-555C-6586-CCC729E416B7}"/>
              </a:ext>
            </a:extLst>
          </p:cNvPr>
          <p:cNvSpPr>
            <a:spLocks/>
          </p:cNvSpPr>
          <p:nvPr/>
        </p:nvSpPr>
        <p:spPr bwMode="auto">
          <a:xfrm>
            <a:off x="2362200" y="23622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Freeform 1032">
            <a:extLst>
              <a:ext uri="{FF2B5EF4-FFF2-40B4-BE49-F238E27FC236}">
                <a16:creationId xmlns:a16="http://schemas.microsoft.com/office/drawing/2014/main" id="{DEA49402-777F-7C4E-C240-64F1773302EC}"/>
              </a:ext>
            </a:extLst>
          </p:cNvPr>
          <p:cNvSpPr>
            <a:spLocks/>
          </p:cNvSpPr>
          <p:nvPr/>
        </p:nvSpPr>
        <p:spPr bwMode="auto">
          <a:xfrm>
            <a:off x="4724400" y="23622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Line 1033">
            <a:extLst>
              <a:ext uri="{FF2B5EF4-FFF2-40B4-BE49-F238E27FC236}">
                <a16:creationId xmlns:a16="http://schemas.microsoft.com/office/drawing/2014/main" id="{3E09CECB-1D47-2F89-C79E-7055D7D35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7338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1034">
            <a:extLst>
              <a:ext uri="{FF2B5EF4-FFF2-40B4-BE49-F238E27FC236}">
                <a16:creationId xmlns:a16="http://schemas.microsoft.com/office/drawing/2014/main" id="{E35789BC-99A9-2436-00D7-9BDB1DD9C9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2004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Rectangle 1035">
            <a:extLst>
              <a:ext uri="{FF2B5EF4-FFF2-40B4-BE49-F238E27FC236}">
                <a16:creationId xmlns:a16="http://schemas.microsoft.com/office/drawing/2014/main" id="{62C2E880-EA33-F059-A589-BAE7E4385AA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52600" y="28194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 </a:t>
            </a:r>
            <a:r>
              <a:rPr lang="en-US" altLang="en-US" sz="2000"/>
              <a:t>= .05</a:t>
            </a:r>
          </a:p>
        </p:txBody>
      </p:sp>
      <p:sp>
        <p:nvSpPr>
          <p:cNvPr id="38923" name="Line 1036">
            <a:extLst>
              <a:ext uri="{FF2B5EF4-FFF2-40B4-BE49-F238E27FC236}">
                <a16:creationId xmlns:a16="http://schemas.microsoft.com/office/drawing/2014/main" id="{CFAA19B9-D639-E919-3B04-F8665499C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3622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4" name="Line 1037">
            <a:extLst>
              <a:ext uri="{FF2B5EF4-FFF2-40B4-BE49-F238E27FC236}">
                <a16:creationId xmlns:a16="http://schemas.microsoft.com/office/drawing/2014/main" id="{BD8EBBCC-1551-7F08-D71F-6BAC5FD28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810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Text Box 1038">
            <a:extLst>
              <a:ext uri="{FF2B5EF4-FFF2-40B4-BE49-F238E27FC236}">
                <a16:creationId xmlns:a16="http://schemas.microsoft.com/office/drawing/2014/main" id="{F9EAF29F-8192-DF73-359F-23A47BA7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672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cs typeface="Arial" panose="020B0604020202020204" pitchFamily="34" charset="0"/>
              </a:rPr>
              <a:t>-1.645</a:t>
            </a:r>
            <a:endParaRPr lang="el-GR" altLang="en-US" sz="2000" b="1">
              <a:cs typeface="Arial" panose="020B0604020202020204" pitchFamily="34" charset="0"/>
            </a:endParaRPr>
          </a:p>
        </p:txBody>
      </p:sp>
      <p:sp>
        <p:nvSpPr>
          <p:cNvPr id="38926" name="Line 1039">
            <a:extLst>
              <a:ext uri="{FF2B5EF4-FFF2-40B4-BE49-F238E27FC236}">
                <a16:creationId xmlns:a16="http://schemas.microsoft.com/office/drawing/2014/main" id="{03BB4989-16DE-9427-7D39-32ECF36B8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962400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041">
            <a:extLst>
              <a:ext uri="{FF2B5EF4-FFF2-40B4-BE49-F238E27FC236}">
                <a16:creationId xmlns:a16="http://schemas.microsoft.com/office/drawing/2014/main" id="{34A05603-0BF7-3851-AAC3-4249921DB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Text Box 1042">
            <a:extLst>
              <a:ext uri="{FF2B5EF4-FFF2-40B4-BE49-F238E27FC236}">
                <a16:creationId xmlns:a16="http://schemas.microsoft.com/office/drawing/2014/main" id="{206BAB90-9B4B-97B1-91C7-04E2917B0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2672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0</a:t>
            </a:r>
            <a:endParaRPr lang="el-GR" altLang="en-US" sz="2000" b="1" baseline="-25000">
              <a:cs typeface="Arial" panose="020B0604020202020204" pitchFamily="34" charset="0"/>
            </a:endParaRPr>
          </a:p>
        </p:txBody>
      </p:sp>
      <p:sp>
        <p:nvSpPr>
          <p:cNvPr id="38929" name="Text Box 1045">
            <a:extLst>
              <a:ext uri="{FF2B5EF4-FFF2-40B4-BE49-F238E27FC236}">
                <a16:creationId xmlns:a16="http://schemas.microsoft.com/office/drawing/2014/main" id="{95321F84-AA98-36A4-A4E1-33BB0B5B2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609600"/>
          </a:xfrm>
          <a:noFill/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700"/>
              <a:t> 6. Reach a decision and interpret the result</a:t>
            </a:r>
          </a:p>
        </p:txBody>
      </p:sp>
      <p:sp>
        <p:nvSpPr>
          <p:cNvPr id="38930" name="Text Box 1046">
            <a:extLst>
              <a:ext uri="{FF2B5EF4-FFF2-40B4-BE49-F238E27FC236}">
                <a16:creationId xmlns:a16="http://schemas.microsoft.com/office/drawing/2014/main" id="{26E22D41-4902-E3AA-6707-3F4AF6FDE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6482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cs typeface="Arial" panose="020B0604020202020204" pitchFamily="34" charset="0"/>
              </a:rPr>
              <a:t>-2.0</a:t>
            </a:r>
            <a:endParaRPr lang="el-GR" altLang="en-US" sz="2000" b="1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38931" name="Line 1047">
            <a:extLst>
              <a:ext uri="{FF2B5EF4-FFF2-40B4-BE49-F238E27FC236}">
                <a16:creationId xmlns:a16="http://schemas.microsoft.com/office/drawing/2014/main" id="{BD675210-2487-BC34-AEC7-5FAB2A7B48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267200"/>
            <a:ext cx="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Text Box 1048">
            <a:extLst>
              <a:ext uri="{FF2B5EF4-FFF2-40B4-BE49-F238E27FC236}">
                <a16:creationId xmlns:a16="http://schemas.microsoft.com/office/drawing/2014/main" id="{E7B1031C-EA33-C072-1E23-B02F88433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105400"/>
            <a:ext cx="7086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Since  z = -2.0 &lt; -1.645,  we </a:t>
            </a:r>
            <a:r>
              <a:rPr lang="en-US" altLang="en-US" sz="2400" u="sng">
                <a:solidFill>
                  <a:schemeClr val="folHlink"/>
                </a:solidFill>
              </a:rPr>
              <a:t>reject the null hypothesis</a:t>
            </a:r>
            <a:r>
              <a:rPr lang="en-US" altLang="en-US" sz="2400"/>
              <a:t>  that the mean number of TVs in US homes is at least 3 </a:t>
            </a:r>
          </a:p>
        </p:txBody>
      </p:sp>
      <p:sp>
        <p:nvSpPr>
          <p:cNvPr id="38933" name="Rectangle 1050">
            <a:extLst>
              <a:ext uri="{FF2B5EF4-FFF2-40B4-BE49-F238E27FC236}">
                <a16:creationId xmlns:a16="http://schemas.microsoft.com/office/drawing/2014/main" id="{731157EC-56E6-40EE-DFC1-748ED0611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Hypothesis Testing Example</a:t>
            </a:r>
          </a:p>
        </p:txBody>
      </p:sp>
      <p:sp>
        <p:nvSpPr>
          <p:cNvPr id="38934" name="Text Box 1051">
            <a:extLst>
              <a:ext uri="{FF2B5EF4-FFF2-40B4-BE49-F238E27FC236}">
                <a16:creationId xmlns:a16="http://schemas.microsoft.com/office/drawing/2014/main" id="{49358596-1739-31DC-923B-C47EE109B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38935" name="Text Box 1052">
            <a:extLst>
              <a:ext uri="{FF2B5EF4-FFF2-40B4-BE49-F238E27FC236}">
                <a16:creationId xmlns:a16="http://schemas.microsoft.com/office/drawing/2014/main" id="{E3E37928-A2F1-6C4F-0433-50EB40487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581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cs typeface="Arial" panose="020B0604020202020204" pitchFamily="34" charset="0"/>
              </a:rPr>
              <a:t>z</a:t>
            </a:r>
            <a:endParaRPr lang="el-GR" altLang="en-US" sz="2000" b="1">
              <a:cs typeface="Arial" panose="020B0604020202020204" pitchFamily="34" charset="0"/>
            </a:endParaRPr>
          </a:p>
        </p:txBody>
      </p:sp>
      <p:pic>
        <p:nvPicPr>
          <p:cNvPr id="38936" name="Picture 1056" descr="HH00714_[1]">
            <a:extLst>
              <a:ext uri="{FF2B5EF4-FFF2-40B4-BE49-F238E27FC236}">
                <a16:creationId xmlns:a16="http://schemas.microsoft.com/office/drawing/2014/main" id="{5524F6B7-FDA7-5AF6-CF6F-7A2A2009B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5562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2">
            <a:extLst>
              <a:ext uri="{FF2B5EF4-FFF2-40B4-BE49-F238E27FC236}">
                <a16:creationId xmlns:a16="http://schemas.microsoft.com/office/drawing/2014/main" id="{A51CFF11-0B2A-8830-22FB-A67B2CBCD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00200"/>
            <a:ext cx="7086600" cy="2286000"/>
          </a:xfrm>
          <a:prstGeom prst="rect">
            <a:avLst/>
          </a:prstGeom>
          <a:solidFill>
            <a:srgbClr val="FAFEB4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4A3A7D7-D014-AF27-8E93-8E91B2A00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Example: Upper Tail z Test </a:t>
            </a:r>
            <a:br>
              <a:rPr lang="en-US" altLang="en-US"/>
            </a:br>
            <a:r>
              <a:rPr lang="en-US" altLang="en-US"/>
              <a:t>for Mean  (</a:t>
            </a:r>
            <a:r>
              <a:rPr lang="en-US" altLang="en-US">
                <a:sym typeface="Symbol" panose="05050102010706020507" pitchFamily="18" charset="2"/>
              </a:rPr>
              <a:t></a:t>
            </a:r>
            <a:r>
              <a:rPr lang="en-US" altLang="en-US"/>
              <a:t> Known)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05FBFF5-C5D5-8A51-867D-4A679E714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696200" cy="2286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A phone industry manager thinks that customer monthly cell phone bill have increased, and now average over $52 per month.  The company wishes to test this claim.  (Assume </a:t>
            </a:r>
            <a:r>
              <a:rPr lang="en-US" altLang="en-US">
                <a:sym typeface="Symbol" panose="05050102010706020507" pitchFamily="18" charset="2"/>
              </a:rPr>
              <a:t> = 10 is known)</a:t>
            </a:r>
          </a:p>
        </p:txBody>
      </p:sp>
      <p:sp>
        <p:nvSpPr>
          <p:cNvPr id="39941" name="Text Box 8">
            <a:extLst>
              <a:ext uri="{FF2B5EF4-FFF2-40B4-BE49-F238E27FC236}">
                <a16:creationId xmlns:a16="http://schemas.microsoft.com/office/drawing/2014/main" id="{7DB00BF3-0D12-2EE1-4F28-CF11D540E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572000"/>
            <a:ext cx="7772400" cy="1565275"/>
          </a:xfrm>
          <a:prstGeom prst="rect">
            <a:avLst/>
          </a:prstGeom>
          <a:solidFill>
            <a:srgbClr val="E1FFF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0</a:t>
            </a:r>
            <a:r>
              <a:rPr lang="en-US" altLang="en-US" sz="2400"/>
              <a:t>: </a:t>
            </a:r>
            <a:r>
              <a:rPr lang="el-GR" altLang="en-US" sz="2400"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cs typeface="Arial" panose="020B0604020202020204" pitchFamily="34" charset="0"/>
                <a:sym typeface="Symbol" panose="05050102010706020507" pitchFamily="18" charset="2"/>
              </a:rPr>
              <a:t>≤ 52     the average is not over $52 per month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a</a:t>
            </a:r>
            <a:r>
              <a:rPr lang="en-US" altLang="en-US" sz="2400"/>
              <a:t>: </a:t>
            </a:r>
            <a:r>
              <a:rPr lang="el-GR" altLang="en-US" sz="2400">
                <a:cs typeface="Arial" panose="020B0604020202020204" pitchFamily="34" charset="0"/>
                <a:sym typeface="Symbol" panose="05050102010706020507" pitchFamily="18" charset="2"/>
              </a:rPr>
              <a:t>μ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rgbClr val="C00000"/>
                </a:solidFill>
                <a:sym typeface="Symbol" panose="05050102010706020507" pitchFamily="18" charset="2"/>
              </a:rPr>
              <a:t>&gt;</a:t>
            </a:r>
            <a:r>
              <a:rPr lang="en-US" altLang="en-US" sz="2400">
                <a:sym typeface="Symbol" panose="05050102010706020507" pitchFamily="18" charset="2"/>
              </a:rPr>
              <a:t> 52     the average </a:t>
            </a:r>
            <a:r>
              <a:rPr lang="en-US" altLang="en-US" sz="2400" b="1">
                <a:solidFill>
                  <a:schemeClr val="folHlink"/>
                </a:solidFill>
                <a:sym typeface="Symbol" panose="05050102010706020507" pitchFamily="18" charset="2"/>
              </a:rPr>
              <a:t>is</a:t>
            </a:r>
            <a:r>
              <a:rPr lang="en-US" altLang="en-US" sz="2400">
                <a:sym typeface="Symbol" panose="05050102010706020507" pitchFamily="18" charset="2"/>
              </a:rPr>
              <a:t> greater than $52 per month</a:t>
            </a:r>
          </a:p>
          <a:p>
            <a:pPr eaLnBrk="1" hangingPunct="1">
              <a:lnSpc>
                <a:spcPct val="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		</a:t>
            </a:r>
            <a:r>
              <a:rPr lang="en-US" altLang="en-US" sz="2000">
                <a:sym typeface="Symbol" panose="05050102010706020507" pitchFamily="18" charset="2"/>
              </a:rPr>
              <a:t>(i.e., sufficient evidence exists to support the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		manager’s claim)</a:t>
            </a:r>
            <a:endParaRPr lang="en-US" altLang="en-US" sz="200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9942" name="Rectangle 11">
            <a:extLst>
              <a:ext uri="{FF2B5EF4-FFF2-40B4-BE49-F238E27FC236}">
                <a16:creationId xmlns:a16="http://schemas.microsoft.com/office/drawing/2014/main" id="{B1471C16-CCAF-A9A2-9ABD-C666985C9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114800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Form hypothesis test:</a:t>
            </a:r>
          </a:p>
        </p:txBody>
      </p:sp>
      <p:pic>
        <p:nvPicPr>
          <p:cNvPr id="39943" name="Picture 13" descr="j0174123">
            <a:extLst>
              <a:ext uri="{FF2B5EF4-FFF2-40B4-BE49-F238E27FC236}">
                <a16:creationId xmlns:a16="http://schemas.microsoft.com/office/drawing/2014/main" id="{A518C842-8F8E-8CAD-9FFC-C3AB18770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352800"/>
            <a:ext cx="11938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extLst>
              <a:ext uri="{FF2B5EF4-FFF2-40B4-BE49-F238E27FC236}">
                <a16:creationId xmlns:a16="http://schemas.microsoft.com/office/drawing/2014/main" id="{35CAB673-B212-FCC2-8193-B859B29C6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9906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0963" name="Text Box 14">
            <a:extLst>
              <a:ext uri="{FF2B5EF4-FFF2-40B4-BE49-F238E27FC236}">
                <a16:creationId xmlns:a16="http://schemas.microsoft.com/office/drawing/2014/main" id="{CC3B3FE5-68A3-E367-F82D-EE53F406F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6482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0964" name="Rectangle 28">
            <a:extLst>
              <a:ext uri="{FF2B5EF4-FFF2-40B4-BE49-F238E27FC236}">
                <a16:creationId xmlns:a16="http://schemas.microsoft.com/office/drawing/2014/main" id="{5988373A-37E3-D587-ADD4-1C2AB9C46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362200"/>
            <a:ext cx="4114800" cy="533400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AF6E8C10-E325-AC08-23BD-20E7A7824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1752600"/>
          </a:xfrm>
        </p:spPr>
        <p:txBody>
          <a:bodyPr/>
          <a:lstStyle/>
          <a:p>
            <a:pPr eaLnBrk="1" hangingPunct="1"/>
            <a:r>
              <a:rPr lang="en-US" altLang="en-US" sz="2700"/>
              <a:t>Suppose that </a:t>
            </a:r>
            <a:r>
              <a:rPr lang="en-US" altLang="en-US" sz="2700">
                <a:sym typeface="Symbol" panose="05050102010706020507" pitchFamily="18" charset="2"/>
              </a:rPr>
              <a:t> = .10 is chosen for this test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400"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700">
                <a:sym typeface="Symbol" panose="05050102010706020507" pitchFamily="18" charset="2"/>
              </a:rPr>
              <a:t>Find the rejection region:</a:t>
            </a:r>
          </a:p>
        </p:txBody>
      </p:sp>
      <p:sp>
        <p:nvSpPr>
          <p:cNvPr id="40966" name="Freeform 5">
            <a:extLst>
              <a:ext uri="{FF2B5EF4-FFF2-40B4-BE49-F238E27FC236}">
                <a16:creationId xmlns:a16="http://schemas.microsoft.com/office/drawing/2014/main" id="{FE28F4AB-968C-CB50-5549-57BF095E74F0}"/>
              </a:ext>
            </a:extLst>
          </p:cNvPr>
          <p:cNvSpPr>
            <a:spLocks/>
          </p:cNvSpPr>
          <p:nvPr/>
        </p:nvSpPr>
        <p:spPr bwMode="auto">
          <a:xfrm>
            <a:off x="5942013" y="4003675"/>
            <a:ext cx="1150937" cy="414338"/>
          </a:xfrm>
          <a:custGeom>
            <a:avLst/>
            <a:gdLst>
              <a:gd name="T0" fmla="*/ 2147483646 w 725"/>
              <a:gd name="T1" fmla="*/ 2147483646 h 261"/>
              <a:gd name="T2" fmla="*/ 2147483646 w 725"/>
              <a:gd name="T3" fmla="*/ 2147483646 h 261"/>
              <a:gd name="T4" fmla="*/ 2147483646 w 725"/>
              <a:gd name="T5" fmla="*/ 2147483646 h 261"/>
              <a:gd name="T6" fmla="*/ 2147483646 w 725"/>
              <a:gd name="T7" fmla="*/ 2147483646 h 261"/>
              <a:gd name="T8" fmla="*/ 2147483646 w 725"/>
              <a:gd name="T9" fmla="*/ 2147483646 h 261"/>
              <a:gd name="T10" fmla="*/ 0 w 725"/>
              <a:gd name="T11" fmla="*/ 0 h 261"/>
              <a:gd name="T12" fmla="*/ 0 w 725"/>
              <a:gd name="T13" fmla="*/ 2147483646 h 261"/>
              <a:gd name="T14" fmla="*/ 2147483646 w 725"/>
              <a:gd name="T15" fmla="*/ 2147483646 h 261"/>
              <a:gd name="T16" fmla="*/ 2147483646 w 725"/>
              <a:gd name="T17" fmla="*/ 2147483646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5"/>
              <a:gd name="T28" fmla="*/ 0 h 261"/>
              <a:gd name="T29" fmla="*/ 725 w 725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5" h="261">
                <a:moveTo>
                  <a:pt x="717" y="257"/>
                </a:moveTo>
                <a:lnTo>
                  <a:pt x="725" y="222"/>
                </a:lnTo>
                <a:lnTo>
                  <a:pt x="490" y="208"/>
                </a:lnTo>
                <a:lnTo>
                  <a:pt x="339" y="170"/>
                </a:lnTo>
                <a:lnTo>
                  <a:pt x="192" y="120"/>
                </a:lnTo>
                <a:lnTo>
                  <a:pt x="0" y="0"/>
                </a:lnTo>
                <a:lnTo>
                  <a:pt x="0" y="261"/>
                </a:lnTo>
                <a:lnTo>
                  <a:pt x="717" y="261"/>
                </a:lnTo>
                <a:lnTo>
                  <a:pt x="717" y="25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Freeform 6">
            <a:extLst>
              <a:ext uri="{FF2B5EF4-FFF2-40B4-BE49-F238E27FC236}">
                <a16:creationId xmlns:a16="http://schemas.microsoft.com/office/drawing/2014/main" id="{AD6AB78C-916B-D9DE-C6B9-3C9773448504}"/>
              </a:ext>
            </a:extLst>
          </p:cNvPr>
          <p:cNvSpPr>
            <a:spLocks/>
          </p:cNvSpPr>
          <p:nvPr/>
        </p:nvSpPr>
        <p:spPr bwMode="auto">
          <a:xfrm>
            <a:off x="2438400" y="30480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Freeform 7">
            <a:extLst>
              <a:ext uri="{FF2B5EF4-FFF2-40B4-BE49-F238E27FC236}">
                <a16:creationId xmlns:a16="http://schemas.microsoft.com/office/drawing/2014/main" id="{787CAE5E-1517-0584-1EB0-ABC667AE4E44}"/>
              </a:ext>
            </a:extLst>
          </p:cNvPr>
          <p:cNvSpPr>
            <a:spLocks/>
          </p:cNvSpPr>
          <p:nvPr/>
        </p:nvSpPr>
        <p:spPr bwMode="auto">
          <a:xfrm>
            <a:off x="4800600" y="30480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8">
            <a:extLst>
              <a:ext uri="{FF2B5EF4-FFF2-40B4-BE49-F238E27FC236}">
                <a16:creationId xmlns:a16="http://schemas.microsoft.com/office/drawing/2014/main" id="{EC3B7486-0A90-9A4C-CCCB-D53314A1F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196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9">
            <a:extLst>
              <a:ext uri="{FF2B5EF4-FFF2-40B4-BE49-F238E27FC236}">
                <a16:creationId xmlns:a16="http://schemas.microsoft.com/office/drawing/2014/main" id="{C948BD11-A58C-B5FB-906E-1003E41563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38100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0">
            <a:extLst>
              <a:ext uri="{FF2B5EF4-FFF2-40B4-BE49-F238E27FC236}">
                <a16:creationId xmlns:a16="http://schemas.microsoft.com/office/drawing/2014/main" id="{39F00456-BC71-1F14-D54E-1F8D0B35D0E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81800" y="3429000"/>
            <a:ext cx="1219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Symbol" panose="05050102010706020507" pitchFamily="18" charset="2"/>
                <a:sym typeface="Symbol" panose="05050102010706020507" pitchFamily="18" charset="2"/>
              </a:rPr>
              <a:t> </a:t>
            </a:r>
            <a:r>
              <a:rPr lang="en-US" altLang="en-US" sz="2400" b="1"/>
              <a:t>= .10</a:t>
            </a:r>
          </a:p>
        </p:txBody>
      </p:sp>
      <p:sp>
        <p:nvSpPr>
          <p:cNvPr id="40972" name="Line 11">
            <a:extLst>
              <a:ext uri="{FF2B5EF4-FFF2-40B4-BE49-F238E27FC236}">
                <a16:creationId xmlns:a16="http://schemas.microsoft.com/office/drawing/2014/main" id="{30D2291C-FFCA-524B-48BE-BF7222433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3" name="Line 12">
            <a:extLst>
              <a:ext uri="{FF2B5EF4-FFF2-40B4-BE49-F238E27FC236}">
                <a16:creationId xmlns:a16="http://schemas.microsoft.com/office/drawing/2014/main" id="{4C32A21C-FE90-ACDD-0112-CD5A1B005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495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3">
            <a:extLst>
              <a:ext uri="{FF2B5EF4-FFF2-40B4-BE49-F238E27FC236}">
                <a16:creationId xmlns:a16="http://schemas.microsoft.com/office/drawing/2014/main" id="{112B8B48-4073-C17B-FA04-EB20D943B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6482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5">
            <a:extLst>
              <a:ext uri="{FF2B5EF4-FFF2-40B4-BE49-F238E27FC236}">
                <a16:creationId xmlns:a16="http://schemas.microsoft.com/office/drawing/2014/main" id="{40A7B31D-E378-C087-07B2-B76DB27C0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800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z</a:t>
            </a:r>
            <a:r>
              <a:rPr lang="el-GR" altLang="en-US" sz="2000" b="1" baseline="-25000">
                <a:solidFill>
                  <a:schemeClr val="folHlink"/>
                </a:solidFill>
                <a:cs typeface="Arial" panose="020B0604020202020204" pitchFamily="34" charset="0"/>
              </a:rPr>
              <a:t>α</a:t>
            </a:r>
            <a:r>
              <a:rPr lang="en-US" altLang="en-US" sz="2000" b="1">
                <a:solidFill>
                  <a:schemeClr val="folHlink"/>
                </a:solidFill>
                <a:cs typeface="Arial" panose="020B0604020202020204" pitchFamily="34" charset="0"/>
              </a:rPr>
              <a:t>=1.28</a:t>
            </a:r>
            <a:endParaRPr lang="el-GR" altLang="en-US" sz="2000" b="1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40976" name="Line 17">
            <a:extLst>
              <a:ext uri="{FF2B5EF4-FFF2-40B4-BE49-F238E27FC236}">
                <a16:creationId xmlns:a16="http://schemas.microsoft.com/office/drawing/2014/main" id="{6F1D00E4-8312-F766-195A-9046C1739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648200"/>
            <a:ext cx="388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Text Box 18">
            <a:extLst>
              <a:ext uri="{FF2B5EF4-FFF2-40B4-BE49-F238E27FC236}">
                <a16:creationId xmlns:a16="http://schemas.microsoft.com/office/drawing/2014/main" id="{DCE3778B-CCAA-DB7C-E61F-578A95EFC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76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40978" name="Line 20">
            <a:extLst>
              <a:ext uri="{FF2B5EF4-FFF2-40B4-BE49-F238E27FC236}">
                <a16:creationId xmlns:a16="http://schemas.microsoft.com/office/drawing/2014/main" id="{47A811C1-0D8D-C133-BCA6-D57C6E456C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2743200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21">
            <a:extLst>
              <a:ext uri="{FF2B5EF4-FFF2-40B4-BE49-F238E27FC236}">
                <a16:creationId xmlns:a16="http://schemas.microsoft.com/office/drawing/2014/main" id="{09CE15F8-949C-3FD3-2029-5289295D5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895600"/>
            <a:ext cx="1676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Text Box 22">
            <a:extLst>
              <a:ext uri="{FF2B5EF4-FFF2-40B4-BE49-F238E27FC236}">
                <a16:creationId xmlns:a16="http://schemas.microsoft.com/office/drawing/2014/main" id="{F02D89EF-2234-C083-2CF4-8A627EF9B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5146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Reject H</a:t>
            </a:r>
            <a:r>
              <a:rPr lang="en-US" altLang="en-US" sz="2000" b="1" baseline="-250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40981" name="Text Box 23">
            <a:extLst>
              <a:ext uri="{FF2B5EF4-FFF2-40B4-BE49-F238E27FC236}">
                <a16:creationId xmlns:a16="http://schemas.microsoft.com/office/drawing/2014/main" id="{F4211977-B908-FFC8-38DB-82D4E7779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715000"/>
            <a:ext cx="3200400" cy="466725"/>
          </a:xfrm>
          <a:prstGeom prst="rect">
            <a:avLst/>
          </a:prstGeom>
          <a:solidFill>
            <a:srgbClr val="FFFF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Reject H</a:t>
            </a:r>
            <a:r>
              <a:rPr lang="en-US" altLang="en-US" sz="2400" baseline="-25000"/>
              <a:t>0</a:t>
            </a:r>
            <a:r>
              <a:rPr lang="en-US" altLang="en-US" sz="2400"/>
              <a:t> if z &gt; 1.28</a:t>
            </a:r>
          </a:p>
        </p:txBody>
      </p:sp>
      <p:sp>
        <p:nvSpPr>
          <p:cNvPr id="40982" name="Rectangle 24">
            <a:extLst>
              <a:ext uri="{FF2B5EF4-FFF2-40B4-BE49-F238E27FC236}">
                <a16:creationId xmlns:a16="http://schemas.microsoft.com/office/drawing/2014/main" id="{E8B60F06-531C-D7B7-61A2-6722AB21B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04800"/>
            <a:ext cx="77930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>
                <a:solidFill>
                  <a:schemeClr val="tx2"/>
                </a:solidFill>
                <a:latin typeface="Tahoma" panose="020B0604030504040204" pitchFamily="34" charset="0"/>
              </a:rPr>
              <a:t>Example: Find Rejection Region</a:t>
            </a:r>
          </a:p>
        </p:txBody>
      </p:sp>
      <p:sp>
        <p:nvSpPr>
          <p:cNvPr id="40983" name="Line 26">
            <a:extLst>
              <a:ext uri="{FF2B5EF4-FFF2-40B4-BE49-F238E27FC236}">
                <a16:creationId xmlns:a16="http://schemas.microsoft.com/office/drawing/2014/main" id="{A4E30C12-86BE-35FE-5E3F-AFDBB68B2F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5257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Text Box 27">
            <a:extLst>
              <a:ext uri="{FF2B5EF4-FFF2-40B4-BE49-F238E27FC236}">
                <a16:creationId xmlns:a16="http://schemas.microsoft.com/office/drawing/2014/main" id="{2613E04E-DE71-8A4A-063E-0838F1820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40986" name="Rectangle 25">
            <a:extLst>
              <a:ext uri="{FF2B5EF4-FFF2-40B4-BE49-F238E27FC236}">
                <a16:creationId xmlns:a16="http://schemas.microsoft.com/office/drawing/2014/main" id="{7EF2AB98-E634-0887-05EE-59E70AA3A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00400"/>
            <a:ext cx="2655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=NORMSINV(0.1)</a:t>
            </a:r>
          </a:p>
        </p:txBody>
      </p:sp>
      <p:cxnSp>
        <p:nvCxnSpPr>
          <p:cNvPr id="40987" name="Straight Arrow Connector 27">
            <a:extLst>
              <a:ext uri="{FF2B5EF4-FFF2-40B4-BE49-F238E27FC236}">
                <a16:creationId xmlns:a16="http://schemas.microsoft.com/office/drawing/2014/main" id="{F3E77DA0-BD43-8D6D-373D-32C2F877ED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3429000"/>
            <a:ext cx="2438400" cy="1524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>
            <a:extLst>
              <a:ext uri="{FF2B5EF4-FFF2-40B4-BE49-F238E27FC236}">
                <a16:creationId xmlns:a16="http://schemas.microsoft.com/office/drawing/2014/main" id="{BD807046-2621-FBC4-AE60-9610602D2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800600"/>
            <a:ext cx="914400" cy="533400"/>
          </a:xfrm>
          <a:prstGeom prst="rect">
            <a:avLst/>
          </a:prstGeom>
          <a:solidFill>
            <a:srgbClr val="E1FFF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8521584-008A-B268-1448-54B43F74C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7924800" cy="990600"/>
          </a:xfrm>
          <a:prstGeom prst="rect">
            <a:avLst/>
          </a:prstGeom>
          <a:solidFill>
            <a:srgbClr val="FFFFCC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6E47F71-A3CA-BE24-B612-CF75C8CA8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1982788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folHlink"/>
                </a:solidFill>
              </a:rPr>
              <a:t>Obtain sample evidence and compute the test statistic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/>
              <a:t>Suppose a sample is taken with the following results: Then the </a:t>
            </a:r>
            <a:r>
              <a:rPr lang="en-US" altLang="en-US">
                <a:solidFill>
                  <a:srgbClr val="C00000"/>
                </a:solidFill>
              </a:rPr>
              <a:t>test statistic </a:t>
            </a:r>
            <a:r>
              <a:rPr lang="en-US" altLang="en-US"/>
              <a:t>is:</a:t>
            </a:r>
          </a:p>
        </p:txBody>
      </p:sp>
      <p:graphicFrame>
        <p:nvGraphicFramePr>
          <p:cNvPr id="41989" name="Object 4">
            <a:hlinkClick r:id="" action="ppaction://ole?verb=0"/>
            <a:extLst>
              <a:ext uri="{FF2B5EF4-FFF2-40B4-BE49-F238E27FC236}">
                <a16:creationId xmlns:a16="http://schemas.microsoft.com/office/drawing/2014/main" id="{5DD6B65E-DF4F-A860-AE36-8E17D3ECD11A}"/>
              </a:ext>
            </a:extLst>
          </p:cNvPr>
          <p:cNvGraphicFramePr>
            <a:graphicFrameLocks/>
          </p:cNvGraphicFramePr>
          <p:nvPr/>
        </p:nvGraphicFramePr>
        <p:xfrm>
          <a:off x="1981200" y="4419600"/>
          <a:ext cx="5800725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0154" imgH="525591" progId="Equation.3">
                  <p:embed/>
                </p:oleObj>
              </mc:Choice>
              <mc:Fallback>
                <p:oleObj name="Equation" r:id="rId2" imgW="2080154" imgH="525591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419600"/>
                        <a:ext cx="5800725" cy="1865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Line 5">
            <a:extLst>
              <a:ext uri="{FF2B5EF4-FFF2-40B4-BE49-F238E27FC236}">
                <a16:creationId xmlns:a16="http://schemas.microsoft.com/office/drawing/2014/main" id="{3C80E356-7F4A-B86B-2F91-1846636044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276600"/>
            <a:ext cx="1524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6">
            <a:extLst>
              <a:ext uri="{FF2B5EF4-FFF2-40B4-BE49-F238E27FC236}">
                <a16:creationId xmlns:a16="http://schemas.microsoft.com/office/drawing/2014/main" id="{AD562791-67F4-2BCC-1CA6-5C1B9B2B6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Example: Test Statistic</a:t>
            </a:r>
          </a:p>
        </p:txBody>
      </p:sp>
      <p:sp>
        <p:nvSpPr>
          <p:cNvPr id="41992" name="Text Box 8">
            <a:extLst>
              <a:ext uri="{FF2B5EF4-FFF2-40B4-BE49-F238E27FC236}">
                <a16:creationId xmlns:a16="http://schemas.microsoft.com/office/drawing/2014/main" id="{3520751D-588F-5850-9E7F-DB3BBBC49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id="{E80C4F67-A81C-DD01-F0E5-95E8E5D47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343400"/>
            <a:ext cx="9906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3011" name="Text Box 14">
            <a:extLst>
              <a:ext uri="{FF2B5EF4-FFF2-40B4-BE49-F238E27FC236}">
                <a16:creationId xmlns:a16="http://schemas.microsoft.com/office/drawing/2014/main" id="{0CA22DDF-BE82-8B62-34C6-B82E06850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343400"/>
            <a:ext cx="1524000" cy="304800"/>
          </a:xfrm>
          <a:prstGeom prst="rect">
            <a:avLst/>
          </a:prstGeom>
          <a:solidFill>
            <a:srgbClr val="FFFFA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3012" name="Rectangle 26">
            <a:extLst>
              <a:ext uri="{FF2B5EF4-FFF2-40B4-BE49-F238E27FC236}">
                <a16:creationId xmlns:a16="http://schemas.microsoft.com/office/drawing/2014/main" id="{EC70C042-FDCA-486A-8C79-2BA743920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800600"/>
            <a:ext cx="914400" cy="3810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3" name="Rectangle 2">
            <a:extLst>
              <a:ext uri="{FF2B5EF4-FFF2-40B4-BE49-F238E27FC236}">
                <a16:creationId xmlns:a16="http://schemas.microsoft.com/office/drawing/2014/main" id="{92548625-D21C-232C-1E1D-5E4CCB3CA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Decision</a:t>
            </a:r>
          </a:p>
        </p:txBody>
      </p:sp>
      <p:sp>
        <p:nvSpPr>
          <p:cNvPr id="43014" name="Freeform 5">
            <a:extLst>
              <a:ext uri="{FF2B5EF4-FFF2-40B4-BE49-F238E27FC236}">
                <a16:creationId xmlns:a16="http://schemas.microsoft.com/office/drawing/2014/main" id="{60CBBA2D-FD48-869C-88C3-555E03772D45}"/>
              </a:ext>
            </a:extLst>
          </p:cNvPr>
          <p:cNvSpPr>
            <a:spLocks/>
          </p:cNvSpPr>
          <p:nvPr/>
        </p:nvSpPr>
        <p:spPr bwMode="auto">
          <a:xfrm>
            <a:off x="5865813" y="3698875"/>
            <a:ext cx="1150937" cy="414338"/>
          </a:xfrm>
          <a:custGeom>
            <a:avLst/>
            <a:gdLst>
              <a:gd name="T0" fmla="*/ 2147483646 w 725"/>
              <a:gd name="T1" fmla="*/ 2147483646 h 261"/>
              <a:gd name="T2" fmla="*/ 2147483646 w 725"/>
              <a:gd name="T3" fmla="*/ 2147483646 h 261"/>
              <a:gd name="T4" fmla="*/ 2147483646 w 725"/>
              <a:gd name="T5" fmla="*/ 2147483646 h 261"/>
              <a:gd name="T6" fmla="*/ 2147483646 w 725"/>
              <a:gd name="T7" fmla="*/ 2147483646 h 261"/>
              <a:gd name="T8" fmla="*/ 2147483646 w 725"/>
              <a:gd name="T9" fmla="*/ 2147483646 h 261"/>
              <a:gd name="T10" fmla="*/ 0 w 725"/>
              <a:gd name="T11" fmla="*/ 0 h 261"/>
              <a:gd name="T12" fmla="*/ 0 w 725"/>
              <a:gd name="T13" fmla="*/ 2147483646 h 261"/>
              <a:gd name="T14" fmla="*/ 2147483646 w 725"/>
              <a:gd name="T15" fmla="*/ 2147483646 h 261"/>
              <a:gd name="T16" fmla="*/ 2147483646 w 725"/>
              <a:gd name="T17" fmla="*/ 2147483646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5"/>
              <a:gd name="T28" fmla="*/ 0 h 261"/>
              <a:gd name="T29" fmla="*/ 725 w 725"/>
              <a:gd name="T30" fmla="*/ 261 h 2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5" h="261">
                <a:moveTo>
                  <a:pt x="717" y="257"/>
                </a:moveTo>
                <a:lnTo>
                  <a:pt x="725" y="222"/>
                </a:lnTo>
                <a:lnTo>
                  <a:pt x="490" y="208"/>
                </a:lnTo>
                <a:lnTo>
                  <a:pt x="339" y="170"/>
                </a:lnTo>
                <a:lnTo>
                  <a:pt x="192" y="120"/>
                </a:lnTo>
                <a:lnTo>
                  <a:pt x="0" y="0"/>
                </a:lnTo>
                <a:lnTo>
                  <a:pt x="0" y="261"/>
                </a:lnTo>
                <a:lnTo>
                  <a:pt x="717" y="261"/>
                </a:lnTo>
                <a:lnTo>
                  <a:pt x="717" y="25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Freeform 6">
            <a:extLst>
              <a:ext uri="{FF2B5EF4-FFF2-40B4-BE49-F238E27FC236}">
                <a16:creationId xmlns:a16="http://schemas.microsoft.com/office/drawing/2014/main" id="{AFA8DDEA-C518-37D3-E792-0BBB697F3976}"/>
              </a:ext>
            </a:extLst>
          </p:cNvPr>
          <p:cNvSpPr>
            <a:spLocks/>
          </p:cNvSpPr>
          <p:nvPr/>
        </p:nvSpPr>
        <p:spPr bwMode="auto">
          <a:xfrm>
            <a:off x="2362200" y="27432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Freeform 7">
            <a:extLst>
              <a:ext uri="{FF2B5EF4-FFF2-40B4-BE49-F238E27FC236}">
                <a16:creationId xmlns:a16="http://schemas.microsoft.com/office/drawing/2014/main" id="{C93273DA-763E-EE08-6DA3-069CB40877D1}"/>
              </a:ext>
            </a:extLst>
          </p:cNvPr>
          <p:cNvSpPr>
            <a:spLocks/>
          </p:cNvSpPr>
          <p:nvPr/>
        </p:nvSpPr>
        <p:spPr bwMode="auto">
          <a:xfrm>
            <a:off x="4724400" y="27432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8">
            <a:extLst>
              <a:ext uri="{FF2B5EF4-FFF2-40B4-BE49-F238E27FC236}">
                <a16:creationId xmlns:a16="http://schemas.microsoft.com/office/drawing/2014/main" id="{BE1CA32B-9129-E1A1-7CA9-7E7BCD037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1148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9">
            <a:extLst>
              <a:ext uri="{FF2B5EF4-FFF2-40B4-BE49-F238E27FC236}">
                <a16:creationId xmlns:a16="http://schemas.microsoft.com/office/drawing/2014/main" id="{51F16F2F-1E3E-3E01-0224-D125F93DDF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35052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Rectangle 10">
            <a:extLst>
              <a:ext uri="{FF2B5EF4-FFF2-40B4-BE49-F238E27FC236}">
                <a16:creationId xmlns:a16="http://schemas.microsoft.com/office/drawing/2014/main" id="{FC702017-AFC0-CE6E-EE34-7D8752E799E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05600" y="3124200"/>
            <a:ext cx="12192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Symbol" panose="05050102010706020507" pitchFamily="18" charset="2"/>
                <a:sym typeface="Symbol" panose="05050102010706020507" pitchFamily="18" charset="2"/>
              </a:rPr>
              <a:t> </a:t>
            </a:r>
            <a:r>
              <a:rPr lang="en-US" altLang="en-US" sz="2400" b="1"/>
              <a:t>= .10</a:t>
            </a:r>
          </a:p>
        </p:txBody>
      </p:sp>
      <p:sp>
        <p:nvSpPr>
          <p:cNvPr id="43020" name="Line 11">
            <a:extLst>
              <a:ext uri="{FF2B5EF4-FFF2-40B4-BE49-F238E27FC236}">
                <a16:creationId xmlns:a16="http://schemas.microsoft.com/office/drawing/2014/main" id="{C748C3B0-E757-AAD4-E967-451DD256C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7432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21" name="Line 12">
            <a:extLst>
              <a:ext uri="{FF2B5EF4-FFF2-40B4-BE49-F238E27FC236}">
                <a16:creationId xmlns:a16="http://schemas.microsoft.com/office/drawing/2014/main" id="{118A84FD-01DA-F9A2-99AB-4209925440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191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3">
            <a:extLst>
              <a:ext uri="{FF2B5EF4-FFF2-40B4-BE49-F238E27FC236}">
                <a16:creationId xmlns:a16="http://schemas.microsoft.com/office/drawing/2014/main" id="{460E9CAC-EA4C-8896-4AD8-06465E920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3434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Text Box 15">
            <a:extLst>
              <a:ext uri="{FF2B5EF4-FFF2-40B4-BE49-F238E27FC236}">
                <a16:creationId xmlns:a16="http://schemas.microsoft.com/office/drawing/2014/main" id="{E54A3B5C-E517-AEEA-97EE-D9A0AAA39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19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cs typeface="Arial" panose="020B0604020202020204" pitchFamily="34" charset="0"/>
              </a:rPr>
              <a:t>1.28</a:t>
            </a:r>
            <a:endParaRPr lang="el-GR" altLang="en-US" sz="2000" b="1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43024" name="Line 16">
            <a:extLst>
              <a:ext uri="{FF2B5EF4-FFF2-40B4-BE49-F238E27FC236}">
                <a16:creationId xmlns:a16="http://schemas.microsoft.com/office/drawing/2014/main" id="{8A67BF65-3A2D-B5BD-0E80-60DC443B9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343400"/>
            <a:ext cx="388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Text Box 17">
            <a:extLst>
              <a:ext uri="{FF2B5EF4-FFF2-40B4-BE49-F238E27FC236}">
                <a16:creationId xmlns:a16="http://schemas.microsoft.com/office/drawing/2014/main" id="{3DFB8007-338D-8C3C-6228-BB2875A12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43026" name="Line 18">
            <a:extLst>
              <a:ext uri="{FF2B5EF4-FFF2-40B4-BE49-F238E27FC236}">
                <a16:creationId xmlns:a16="http://schemas.microsoft.com/office/drawing/2014/main" id="{995DDFC1-202B-042D-F792-D3325B9D0F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2438400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19">
            <a:extLst>
              <a:ext uri="{FF2B5EF4-FFF2-40B4-BE49-F238E27FC236}">
                <a16:creationId xmlns:a16="http://schemas.microsoft.com/office/drawing/2014/main" id="{D7CA6CFD-380F-1E6A-EF08-A8DCCE87F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590800"/>
            <a:ext cx="1676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Text Box 20">
            <a:extLst>
              <a:ext uri="{FF2B5EF4-FFF2-40B4-BE49-F238E27FC236}">
                <a16:creationId xmlns:a16="http://schemas.microsoft.com/office/drawing/2014/main" id="{1DD097B7-03A3-B687-4AF4-42FD17368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09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Reject H</a:t>
            </a:r>
            <a:r>
              <a:rPr lang="en-US" altLang="en-US" sz="2000" b="1" baseline="-25000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43029" name="Text Box 21">
            <a:extLst>
              <a:ext uri="{FF2B5EF4-FFF2-40B4-BE49-F238E27FC236}">
                <a16:creationId xmlns:a16="http://schemas.microsoft.com/office/drawing/2014/main" id="{2D18B5E5-01C7-6B5D-9DE7-81612A3F2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81600"/>
            <a:ext cx="6477000" cy="1206500"/>
          </a:xfrm>
          <a:prstGeom prst="rect">
            <a:avLst/>
          </a:prstGeom>
          <a:solidFill>
            <a:srgbClr val="FFFFC3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Do not reject H</a:t>
            </a:r>
            <a:r>
              <a:rPr lang="en-US" altLang="en-US" sz="2400" b="1" baseline="-25000">
                <a:solidFill>
                  <a:schemeClr val="folHlink"/>
                </a:solidFill>
              </a:rPr>
              <a:t>0</a:t>
            </a:r>
            <a:r>
              <a:rPr lang="en-US" altLang="en-US" sz="2400" b="1">
                <a:solidFill>
                  <a:schemeClr val="folHlink"/>
                </a:solidFill>
              </a:rPr>
              <a:t> since z = 0.88 </a:t>
            </a:r>
            <a:r>
              <a:rPr lang="en-US" altLang="en-US" sz="2400" b="1">
                <a:solidFill>
                  <a:schemeClr val="folHlink"/>
                </a:solidFill>
                <a:cs typeface="Arial" panose="020B0604020202020204" pitchFamily="34" charset="0"/>
              </a:rPr>
              <a:t>≤</a:t>
            </a:r>
            <a:r>
              <a:rPr lang="en-US" altLang="en-US" sz="2400" b="1">
                <a:solidFill>
                  <a:schemeClr val="folHlink"/>
                </a:solidFill>
              </a:rPr>
              <a:t> 1.28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i.e.: there is not sufficient evidence that the</a:t>
            </a:r>
          </a:p>
          <a:p>
            <a:pPr eaLnBrk="1" hangingPunct="1">
              <a:lnSpc>
                <a:spcPct val="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       mean bill is over $52</a:t>
            </a:r>
          </a:p>
        </p:txBody>
      </p:sp>
      <p:sp>
        <p:nvSpPr>
          <p:cNvPr id="43030" name="Line 22">
            <a:extLst>
              <a:ext uri="{FF2B5EF4-FFF2-40B4-BE49-F238E27FC236}">
                <a16:creationId xmlns:a16="http://schemas.microsoft.com/office/drawing/2014/main" id="{7BA55180-67D0-CA04-E738-69FBFF46AE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4114800"/>
            <a:ext cx="0" cy="685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Text Box 23">
            <a:extLst>
              <a:ext uri="{FF2B5EF4-FFF2-40B4-BE49-F238E27FC236}">
                <a16:creationId xmlns:a16="http://schemas.microsoft.com/office/drawing/2014/main" id="{2EE0EF3E-180E-ABE7-81C8-E967BCFCD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8006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z </a:t>
            </a:r>
            <a:r>
              <a:rPr lang="en-US" altLang="en-US" sz="2000" b="1">
                <a:solidFill>
                  <a:schemeClr val="folHlink"/>
                </a:solidFill>
                <a:cs typeface="Arial" panose="020B0604020202020204" pitchFamily="34" charset="0"/>
              </a:rPr>
              <a:t>= .88</a:t>
            </a:r>
            <a:endParaRPr lang="el-GR" altLang="en-US" sz="2000" b="1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43032" name="Text Box 24">
            <a:extLst>
              <a:ext uri="{FF2B5EF4-FFF2-40B4-BE49-F238E27FC236}">
                <a16:creationId xmlns:a16="http://schemas.microsoft.com/office/drawing/2014/main" id="{417D1FC8-694F-F23F-6FBD-E24B120B7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315200" cy="609600"/>
          </a:xfrm>
          <a:noFill/>
        </p:spPr>
        <p:txBody>
          <a:bodyPr/>
          <a:lstStyle/>
          <a:p>
            <a:pPr marL="0" indent="0" defTabSz="91440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folHlink"/>
                </a:solidFill>
              </a:rPr>
              <a:t>Reach a decision and interpret the result:</a:t>
            </a:r>
          </a:p>
        </p:txBody>
      </p:sp>
      <p:sp>
        <p:nvSpPr>
          <p:cNvPr id="43033" name="Text Box 25">
            <a:extLst>
              <a:ext uri="{FF2B5EF4-FFF2-40B4-BE49-F238E27FC236}">
                <a16:creationId xmlns:a16="http://schemas.microsoft.com/office/drawing/2014/main" id="{832E07C7-5986-820E-AB3B-B3E01F16C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19200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92">
            <a:extLst>
              <a:ext uri="{FF2B5EF4-FFF2-40B4-BE49-F238E27FC236}">
                <a16:creationId xmlns:a16="http://schemas.microsoft.com/office/drawing/2014/main" id="{3ED07045-92A4-197A-F2A5-26090E125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495800"/>
            <a:ext cx="609600" cy="381000"/>
          </a:xfrm>
          <a:prstGeom prst="rect">
            <a:avLst/>
          </a:prstGeom>
          <a:solidFill>
            <a:srgbClr val="B5D7F9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35" name="Rectangle 1090">
            <a:extLst>
              <a:ext uri="{FF2B5EF4-FFF2-40B4-BE49-F238E27FC236}">
                <a16:creationId xmlns:a16="http://schemas.microsoft.com/office/drawing/2014/main" id="{A47AA302-D2B6-F6F6-1521-1483F86BD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810000"/>
            <a:ext cx="990600" cy="228600"/>
          </a:xfrm>
          <a:prstGeom prst="rect">
            <a:avLst/>
          </a:prstGeom>
          <a:solidFill>
            <a:srgbClr val="FD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36" name="Rectangle 1089">
            <a:extLst>
              <a:ext uri="{FF2B5EF4-FFF2-40B4-BE49-F238E27FC236}">
                <a16:creationId xmlns:a16="http://schemas.microsoft.com/office/drawing/2014/main" id="{D231F43C-3BB9-3D46-B715-8E96C0C30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886200"/>
            <a:ext cx="1066800" cy="228600"/>
          </a:xfrm>
          <a:prstGeom prst="rect">
            <a:avLst/>
          </a:prstGeom>
          <a:solidFill>
            <a:srgbClr val="FD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37" name="Rectangle 1028">
            <a:extLst>
              <a:ext uri="{FF2B5EF4-FFF2-40B4-BE49-F238E27FC236}">
                <a16:creationId xmlns:a16="http://schemas.microsoft.com/office/drawing/2014/main" id="{C6EEC53D-3382-4C46-FBE7-FFDA52D1C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267200"/>
            <a:ext cx="2667000" cy="762000"/>
          </a:xfrm>
          <a:prstGeom prst="rect">
            <a:avLst/>
          </a:prstGeom>
          <a:solidFill>
            <a:srgbClr val="E4E4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38" name="Rectangle 1030">
            <a:extLst>
              <a:ext uri="{FF2B5EF4-FFF2-40B4-BE49-F238E27FC236}">
                <a16:creationId xmlns:a16="http://schemas.microsoft.com/office/drawing/2014/main" id="{35B49B5F-D047-E2D2-F049-183F3860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638800"/>
            <a:ext cx="2057400" cy="457200"/>
          </a:xfrm>
          <a:prstGeom prst="rect">
            <a:avLst/>
          </a:prstGeom>
          <a:solidFill>
            <a:srgbClr val="FD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39" name="Rectangle 1031">
            <a:extLst>
              <a:ext uri="{FF2B5EF4-FFF2-40B4-BE49-F238E27FC236}">
                <a16:creationId xmlns:a16="http://schemas.microsoft.com/office/drawing/2014/main" id="{AE973A86-44E1-4A2D-C573-588556DD49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124200"/>
            <a:ext cx="3124200" cy="32004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400" b="1" i="1">
                <a:latin typeface="Symbol" panose="05050102010706020507" pitchFamily="18" charset="2"/>
              </a:rPr>
              <a:t>a</a:t>
            </a:r>
            <a:r>
              <a:rPr lang="en-US" altLang="en-US" sz="2400" b="1">
                <a:latin typeface="Symbol" panose="05050102010706020507" pitchFamily="18" charset="2"/>
              </a:rPr>
              <a:t> </a:t>
            </a:r>
            <a:r>
              <a:rPr lang="en-US" altLang="en-US" sz="2300"/>
              <a:t>= </a:t>
            </a:r>
            <a:r>
              <a:rPr lang="en-US" altLang="en-US" sz="2300" b="1"/>
              <a:t>0.05</a:t>
            </a:r>
          </a:p>
          <a:p>
            <a:pPr eaLnBrk="1" hangingPunct="1">
              <a:spcBef>
                <a:spcPct val="40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300" b="1"/>
              <a:t>n</a:t>
            </a:r>
            <a:r>
              <a:rPr lang="en-US" altLang="en-US" sz="2300" b="1" i="1"/>
              <a:t> </a:t>
            </a:r>
            <a:r>
              <a:rPr lang="en-US" altLang="en-US" sz="2300" b="1"/>
              <a:t>= 25</a:t>
            </a:r>
          </a:p>
          <a:p>
            <a:pPr eaLnBrk="1" hangingPunct="1">
              <a:spcBef>
                <a:spcPct val="40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300" b="1">
                <a:sym typeface="Symbol" panose="05050102010706020507" pitchFamily="18" charset="2"/>
              </a:rPr>
              <a:t> is unknown, so </a:t>
            </a:r>
          </a:p>
          <a:p>
            <a:pPr eaLnBrk="1" hangingPunct="1">
              <a:lnSpc>
                <a:spcPct val="70000"/>
              </a:lnSpc>
              <a:spcBef>
                <a:spcPct val="40000"/>
              </a:spcBef>
              <a:buSzTx/>
              <a:buFont typeface="Wingdings" panose="05000000000000000000" pitchFamily="2" charset="2"/>
              <a:buNone/>
            </a:pPr>
            <a:r>
              <a:rPr lang="en-US" altLang="en-US" sz="2300" b="1">
                <a:sym typeface="Symbol" panose="05050102010706020507" pitchFamily="18" charset="2"/>
              </a:rPr>
              <a:t>    use a </a:t>
            </a:r>
            <a:r>
              <a:rPr lang="en-US" altLang="en-US" sz="2300" b="1">
                <a:solidFill>
                  <a:schemeClr val="hlink"/>
                </a:solidFill>
                <a:sym typeface="Symbol" panose="05050102010706020507" pitchFamily="18" charset="2"/>
              </a:rPr>
              <a:t>t statistic</a:t>
            </a:r>
          </a:p>
          <a:p>
            <a:pPr eaLnBrk="1" hangingPunct="1">
              <a:spcBef>
                <a:spcPct val="40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 sz="2300" b="1"/>
              <a:t>Critical Value: 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300" b="1"/>
              <a:t>     t</a:t>
            </a:r>
            <a:r>
              <a:rPr lang="en-US" altLang="en-US" sz="2300" b="1" baseline="-25000"/>
              <a:t>24 </a:t>
            </a:r>
            <a:r>
              <a:rPr lang="en-US" altLang="en-US" sz="2300" b="1"/>
              <a:t>= ± 2.0639</a:t>
            </a:r>
            <a:endParaRPr lang="en-US" altLang="en-US" sz="2300"/>
          </a:p>
        </p:txBody>
      </p:sp>
      <p:sp>
        <p:nvSpPr>
          <p:cNvPr id="44040" name="Rectangle 1032">
            <a:extLst>
              <a:ext uri="{FF2B5EF4-FFF2-40B4-BE49-F238E27FC236}">
                <a16:creationId xmlns:a16="http://schemas.microsoft.com/office/drawing/2014/main" id="{50C8171F-282F-F345-836F-CA520FD14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Example Solution: Two-Tail Test</a:t>
            </a:r>
          </a:p>
        </p:txBody>
      </p:sp>
      <p:sp>
        <p:nvSpPr>
          <p:cNvPr id="44041" name="Rectangle 1036">
            <a:extLst>
              <a:ext uri="{FF2B5EF4-FFF2-40B4-BE49-F238E27FC236}">
                <a16:creationId xmlns:a16="http://schemas.microsoft.com/office/drawing/2014/main" id="{EC080D52-57D7-75E0-5A53-49B0FB0B8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638800"/>
            <a:ext cx="5562600" cy="708025"/>
          </a:xfrm>
          <a:prstGeom prst="rect">
            <a:avLst/>
          </a:prstGeom>
          <a:solidFill>
            <a:srgbClr val="FFFFC3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Do not reject H</a:t>
            </a:r>
            <a:r>
              <a:rPr lang="en-US" altLang="en-US" sz="2000" b="1" baseline="-25000"/>
              <a:t>0</a:t>
            </a:r>
            <a:r>
              <a:rPr lang="en-US" altLang="en-US" sz="2000" b="1"/>
              <a:t>:</a:t>
            </a:r>
            <a:r>
              <a:rPr lang="en-US" altLang="en-US" sz="2000"/>
              <a:t> not sufficient evidence that true mean is different than168</a:t>
            </a:r>
          </a:p>
        </p:txBody>
      </p:sp>
      <p:sp>
        <p:nvSpPr>
          <p:cNvPr id="44042" name="Text Box 1059">
            <a:extLst>
              <a:ext uri="{FF2B5EF4-FFF2-40B4-BE49-F238E27FC236}">
                <a16:creationId xmlns:a16="http://schemas.microsoft.com/office/drawing/2014/main" id="{0427D906-0982-16B8-62AE-EC7D71E6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276600"/>
            <a:ext cx="990600" cy="304800"/>
          </a:xfrm>
          <a:prstGeom prst="rect">
            <a:avLst/>
          </a:prstGeom>
          <a:solidFill>
            <a:srgbClr val="FAFEB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4043" name="Text Box 1060">
            <a:extLst>
              <a:ext uri="{FF2B5EF4-FFF2-40B4-BE49-F238E27FC236}">
                <a16:creationId xmlns:a16="http://schemas.microsoft.com/office/drawing/2014/main" id="{03C213CC-6170-C81F-FEE7-D7A68B7E6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76600"/>
            <a:ext cx="990600" cy="304800"/>
          </a:xfrm>
          <a:prstGeom prst="rect">
            <a:avLst/>
          </a:prstGeom>
          <a:solidFill>
            <a:srgbClr val="FAFEB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4044" name="Freeform 1061">
            <a:extLst>
              <a:ext uri="{FF2B5EF4-FFF2-40B4-BE49-F238E27FC236}">
                <a16:creationId xmlns:a16="http://schemas.microsoft.com/office/drawing/2014/main" id="{8766D458-8A08-C31D-D3E1-D700AB9B95EC}"/>
              </a:ext>
            </a:extLst>
          </p:cNvPr>
          <p:cNvSpPr>
            <a:spLocks/>
          </p:cNvSpPr>
          <p:nvPr/>
        </p:nvSpPr>
        <p:spPr bwMode="auto">
          <a:xfrm flipH="1">
            <a:off x="7848600" y="2819400"/>
            <a:ext cx="842963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Freeform 1062">
            <a:extLst>
              <a:ext uri="{FF2B5EF4-FFF2-40B4-BE49-F238E27FC236}">
                <a16:creationId xmlns:a16="http://schemas.microsoft.com/office/drawing/2014/main" id="{AE0542DF-B3CB-3FA7-6A7A-0785E9851D51}"/>
              </a:ext>
            </a:extLst>
          </p:cNvPr>
          <p:cNvSpPr>
            <a:spLocks/>
          </p:cNvSpPr>
          <p:nvPr/>
        </p:nvSpPr>
        <p:spPr bwMode="auto">
          <a:xfrm>
            <a:off x="3962400" y="2819400"/>
            <a:ext cx="833438" cy="228600"/>
          </a:xfrm>
          <a:custGeom>
            <a:avLst/>
            <a:gdLst>
              <a:gd name="T0" fmla="*/ 2147483646 w 582"/>
              <a:gd name="T1" fmla="*/ 2147483646 h 183"/>
              <a:gd name="T2" fmla="*/ 0 w 582"/>
              <a:gd name="T3" fmla="*/ 2147483646 h 183"/>
              <a:gd name="T4" fmla="*/ 2147483646 w 582"/>
              <a:gd name="T5" fmla="*/ 2147483646 h 183"/>
              <a:gd name="T6" fmla="*/ 2147483646 w 582"/>
              <a:gd name="T7" fmla="*/ 2147483646 h 183"/>
              <a:gd name="T8" fmla="*/ 2147483646 w 582"/>
              <a:gd name="T9" fmla="*/ 2147483646 h 183"/>
              <a:gd name="T10" fmla="*/ 2147483646 w 582"/>
              <a:gd name="T11" fmla="*/ 0 h 183"/>
              <a:gd name="T12" fmla="*/ 2147483646 w 582"/>
              <a:gd name="T13" fmla="*/ 2147483646 h 183"/>
              <a:gd name="T14" fmla="*/ 2147483646 w 582"/>
              <a:gd name="T15" fmla="*/ 2147483646 h 183"/>
              <a:gd name="T16" fmla="*/ 2147483646 w 582"/>
              <a:gd name="T17" fmla="*/ 2147483646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Freeform 1063">
            <a:extLst>
              <a:ext uri="{FF2B5EF4-FFF2-40B4-BE49-F238E27FC236}">
                <a16:creationId xmlns:a16="http://schemas.microsoft.com/office/drawing/2014/main" id="{2EB68AAF-057B-944F-1C79-E8E82BEEDD31}"/>
              </a:ext>
            </a:extLst>
          </p:cNvPr>
          <p:cNvSpPr>
            <a:spLocks/>
          </p:cNvSpPr>
          <p:nvPr/>
        </p:nvSpPr>
        <p:spPr bwMode="auto">
          <a:xfrm>
            <a:off x="4038600" y="1676400"/>
            <a:ext cx="2362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Freeform 1064">
            <a:extLst>
              <a:ext uri="{FF2B5EF4-FFF2-40B4-BE49-F238E27FC236}">
                <a16:creationId xmlns:a16="http://schemas.microsoft.com/office/drawing/2014/main" id="{57E0954A-615B-7B8C-CD74-CE195A9D0E10}"/>
              </a:ext>
            </a:extLst>
          </p:cNvPr>
          <p:cNvSpPr>
            <a:spLocks/>
          </p:cNvSpPr>
          <p:nvPr/>
        </p:nvSpPr>
        <p:spPr bwMode="auto">
          <a:xfrm>
            <a:off x="6400800" y="1676400"/>
            <a:ext cx="22098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065">
            <a:extLst>
              <a:ext uri="{FF2B5EF4-FFF2-40B4-BE49-F238E27FC236}">
                <a16:creationId xmlns:a16="http://schemas.microsoft.com/office/drawing/2014/main" id="{F2BB5251-5A24-5960-CE0B-5BA91555FE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0480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1066">
            <a:extLst>
              <a:ext uri="{FF2B5EF4-FFF2-40B4-BE49-F238E27FC236}">
                <a16:creationId xmlns:a16="http://schemas.microsoft.com/office/drawing/2014/main" id="{C96546C5-5A0B-710B-043B-3FF4EEDF9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5146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1068">
            <a:extLst>
              <a:ext uri="{FF2B5EF4-FFF2-40B4-BE49-F238E27FC236}">
                <a16:creationId xmlns:a16="http://schemas.microsoft.com/office/drawing/2014/main" id="{055AEDA3-53E3-85A7-384D-377DE4191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6764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2" name="Line 1069">
            <a:extLst>
              <a:ext uri="{FF2B5EF4-FFF2-40B4-BE49-F238E27FC236}">
                <a16:creationId xmlns:a16="http://schemas.microsoft.com/office/drawing/2014/main" id="{B4BC10AC-18BF-493B-0D0C-8D27E15180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124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Text Box 1070">
            <a:extLst>
              <a:ext uri="{FF2B5EF4-FFF2-40B4-BE49-F238E27FC236}">
                <a16:creationId xmlns:a16="http://schemas.microsoft.com/office/drawing/2014/main" id="{36237CCC-2F77-E434-1569-B4C519E75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4290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-t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  <a:r>
              <a:rPr lang="en-US" altLang="en-US" sz="2000" baseline="-25000">
                <a:cs typeface="Arial" panose="020B0604020202020204" pitchFamily="34" charset="0"/>
              </a:rPr>
              <a:t>/2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44054" name="Line 1071">
            <a:extLst>
              <a:ext uri="{FF2B5EF4-FFF2-40B4-BE49-F238E27FC236}">
                <a16:creationId xmlns:a16="http://schemas.microsoft.com/office/drawing/2014/main" id="{7A575581-1658-F858-9C98-5F9FB3EA8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276600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Text Box 1072">
            <a:extLst>
              <a:ext uri="{FF2B5EF4-FFF2-40B4-BE49-F238E27FC236}">
                <a16:creationId xmlns:a16="http://schemas.microsoft.com/office/drawing/2014/main" id="{08EA61F4-86F6-6733-63FD-ED7952C9F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766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44056" name="Line 1074">
            <a:extLst>
              <a:ext uri="{FF2B5EF4-FFF2-40B4-BE49-F238E27FC236}">
                <a16:creationId xmlns:a16="http://schemas.microsoft.com/office/drawing/2014/main" id="{7E2F3918-E0A0-E1D0-24D1-38A0CD5D5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276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Text Box 1075">
            <a:extLst>
              <a:ext uri="{FF2B5EF4-FFF2-40B4-BE49-F238E27FC236}">
                <a16:creationId xmlns:a16="http://schemas.microsoft.com/office/drawing/2014/main" id="{2B1C0F28-8674-E60D-B816-4A81ACF52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505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>
              <a:cs typeface="Arial" panose="020B0604020202020204" pitchFamily="34" charset="0"/>
            </a:endParaRPr>
          </a:p>
        </p:txBody>
      </p:sp>
      <p:sp>
        <p:nvSpPr>
          <p:cNvPr id="44058" name="Text Box 1076">
            <a:extLst>
              <a:ext uri="{FF2B5EF4-FFF2-40B4-BE49-F238E27FC236}">
                <a16:creationId xmlns:a16="http://schemas.microsoft.com/office/drawing/2014/main" id="{EBE3CA36-B308-3D80-21BD-97E6338D6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3528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</a:t>
            </a:r>
            <a:r>
              <a:rPr lang="el-GR" altLang="en-US" sz="2000" baseline="-25000">
                <a:cs typeface="Arial" panose="020B0604020202020204" pitchFamily="34" charset="0"/>
              </a:rPr>
              <a:t>α</a:t>
            </a:r>
            <a:r>
              <a:rPr lang="en-US" altLang="en-US" sz="2000" baseline="-25000">
                <a:cs typeface="Arial" panose="020B0604020202020204" pitchFamily="34" charset="0"/>
              </a:rPr>
              <a:t>/2</a:t>
            </a:r>
            <a:endParaRPr lang="el-GR" altLang="en-US" sz="2000" baseline="-25000">
              <a:cs typeface="Arial" panose="020B0604020202020204" pitchFamily="34" charset="0"/>
            </a:endParaRPr>
          </a:p>
        </p:txBody>
      </p:sp>
      <p:sp>
        <p:nvSpPr>
          <p:cNvPr id="44059" name="Line 1078">
            <a:extLst>
              <a:ext uri="{FF2B5EF4-FFF2-40B4-BE49-F238E27FC236}">
                <a16:creationId xmlns:a16="http://schemas.microsoft.com/office/drawing/2014/main" id="{189C1AFA-0C3D-88A6-908E-D571849AE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124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Line 1079">
            <a:extLst>
              <a:ext uri="{FF2B5EF4-FFF2-40B4-BE49-F238E27FC236}">
                <a16:creationId xmlns:a16="http://schemas.microsoft.com/office/drawing/2014/main" id="{FDF2A8DF-BBA1-94A8-5BA0-2C7F914F1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276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Line 1081">
            <a:extLst>
              <a:ext uri="{FF2B5EF4-FFF2-40B4-BE49-F238E27FC236}">
                <a16:creationId xmlns:a16="http://schemas.microsoft.com/office/drawing/2014/main" id="{9922130B-80E5-602F-F1EF-D95359C63A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25146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Rectangle 1083">
            <a:extLst>
              <a:ext uri="{FF2B5EF4-FFF2-40B4-BE49-F238E27FC236}">
                <a16:creationId xmlns:a16="http://schemas.microsoft.com/office/drawing/2014/main" id="{DFFE06EB-FEA4-5E0A-4AEB-82A5125C7F1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43400" y="3810000"/>
            <a:ext cx="1219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-2.0639</a:t>
            </a:r>
          </a:p>
        </p:txBody>
      </p:sp>
      <p:sp>
        <p:nvSpPr>
          <p:cNvPr id="44064" name="Rectangle 1084">
            <a:extLst>
              <a:ext uri="{FF2B5EF4-FFF2-40B4-BE49-F238E27FC236}">
                <a16:creationId xmlns:a16="http://schemas.microsoft.com/office/drawing/2014/main" id="{00E5EBCB-CDC0-E769-7E42-56F1C9E8A0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67600" y="3733800"/>
            <a:ext cx="1219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2.0639</a:t>
            </a:r>
          </a:p>
        </p:txBody>
      </p:sp>
      <p:graphicFrame>
        <p:nvGraphicFramePr>
          <p:cNvPr id="44065" name="Object 1085">
            <a:hlinkClick r:id="" action="ppaction://ole?verb=0"/>
            <a:extLst>
              <a:ext uri="{FF2B5EF4-FFF2-40B4-BE49-F238E27FC236}">
                <a16:creationId xmlns:a16="http://schemas.microsoft.com/office/drawing/2014/main" id="{57EE5158-1BA9-F32B-BED1-A941189DFCEA}"/>
              </a:ext>
            </a:extLst>
          </p:cNvPr>
          <p:cNvGraphicFramePr>
            <a:graphicFrameLocks/>
          </p:cNvGraphicFramePr>
          <p:nvPr/>
        </p:nvGraphicFramePr>
        <p:xfrm>
          <a:off x="3536950" y="4333875"/>
          <a:ext cx="46164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0689" imgH="525591" progId="Equation.3">
                  <p:embed/>
                </p:oleObj>
              </mc:Choice>
              <mc:Fallback>
                <p:oleObj name="Equation" r:id="rId2" imgW="2270689" imgH="525591" progId="Equation.3">
                  <p:embed/>
                  <p:pic>
                    <p:nvPicPr>
                      <p:cNvPr id="0" name="Object 108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333875"/>
                        <a:ext cx="461645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6" name="Rectangle 1086">
            <a:extLst>
              <a:ext uri="{FF2B5EF4-FFF2-40B4-BE49-F238E27FC236}">
                <a16:creationId xmlns:a16="http://schemas.microsoft.com/office/drawing/2014/main" id="{709FEC10-D5FA-B381-49E1-64851CEE5D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58000" y="3886200"/>
            <a:ext cx="762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1.46</a:t>
            </a:r>
          </a:p>
        </p:txBody>
      </p:sp>
      <p:sp>
        <p:nvSpPr>
          <p:cNvPr id="44067" name="Line 1087">
            <a:extLst>
              <a:ext uri="{FF2B5EF4-FFF2-40B4-BE49-F238E27FC236}">
                <a16:creationId xmlns:a16="http://schemas.microsoft.com/office/drawing/2014/main" id="{5A1BADC2-D952-3AAC-1FE1-FA6E490B17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3276600"/>
            <a:ext cx="0" cy="6096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Line 1088">
            <a:extLst>
              <a:ext uri="{FF2B5EF4-FFF2-40B4-BE49-F238E27FC236}">
                <a16:creationId xmlns:a16="http://schemas.microsoft.com/office/drawing/2014/main" id="{05B93042-BE9C-17D6-3744-153520835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724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Rectangle 1093">
            <a:extLst>
              <a:ext uri="{FF2B5EF4-FFF2-40B4-BE49-F238E27FC236}">
                <a16:creationId xmlns:a16="http://schemas.microsoft.com/office/drawing/2014/main" id="{9570D1E9-19F7-49F3-CCE4-A74139AE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05000"/>
            <a:ext cx="2057400" cy="10017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H</a:t>
            </a:r>
            <a:r>
              <a:rPr lang="en-US" altLang="en-US" b="1" baseline="-25000"/>
              <a:t>0</a:t>
            </a:r>
            <a:r>
              <a:rPr lang="en-US" altLang="en-US" b="1"/>
              <a:t>: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l-GR" altLang="en-US" b="1">
                <a:cs typeface="Arial" panose="020B0604020202020204" pitchFamily="34" charset="0"/>
              </a:rPr>
              <a:t>μ</a:t>
            </a:r>
            <a:r>
              <a:rPr lang="en-US" altLang="en-US" b="1">
                <a:latin typeface="Symbol" panose="05050102010706020507" pitchFamily="18" charset="2"/>
              </a:rPr>
              <a:t> </a:t>
            </a:r>
            <a:r>
              <a:rPr lang="en-US" altLang="en-US" b="1"/>
              <a:t>= 168</a:t>
            </a:r>
            <a:r>
              <a:rPr lang="en-US" altLang="en-US" b="1">
                <a:latin typeface="Times New Roman" panose="02020603050405020304" pitchFamily="18" charset="0"/>
              </a:rPr>
              <a:t>   </a:t>
            </a:r>
            <a:r>
              <a:rPr lang="en-US" altLang="en-US" b="1"/>
              <a:t>H</a:t>
            </a:r>
            <a:r>
              <a:rPr lang="en-US" altLang="en-US" b="1" baseline="-25000"/>
              <a:t>a</a:t>
            </a:r>
            <a:r>
              <a:rPr lang="en-US" altLang="en-US" b="1"/>
              <a:t>: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l-GR" altLang="en-US" b="1">
                <a:cs typeface="Arial" panose="020B0604020202020204" pitchFamily="34" charset="0"/>
              </a:rPr>
              <a:t>μ</a:t>
            </a:r>
            <a:r>
              <a:rPr lang="en-US" altLang="en-US" b="1">
                <a:latin typeface="Symbol" panose="05050102010706020507" pitchFamily="18" charset="2"/>
              </a:rPr>
              <a:t> ¹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n-US" altLang="en-US" b="1"/>
              <a:t>168</a:t>
            </a:r>
          </a:p>
        </p:txBody>
      </p:sp>
      <p:sp>
        <p:nvSpPr>
          <p:cNvPr id="44070" name="Rectangle 37">
            <a:extLst>
              <a:ext uri="{FF2B5EF4-FFF2-40B4-BE49-F238E27FC236}">
                <a16:creationId xmlns:a16="http://schemas.microsoft.com/office/drawing/2014/main" id="{15844B7C-6B49-282F-18BA-4B3D7EF4B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84" y="1447800"/>
            <a:ext cx="29037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=TINV.2T(0.05,24)=2.063899 </a:t>
            </a:r>
          </a:p>
        </p:txBody>
      </p:sp>
      <p:cxnSp>
        <p:nvCxnSpPr>
          <p:cNvPr id="44071" name="Straight Arrow Connector 39">
            <a:extLst>
              <a:ext uri="{FF2B5EF4-FFF2-40B4-BE49-F238E27FC236}">
                <a16:creationId xmlns:a16="http://schemas.microsoft.com/office/drawing/2014/main" id="{E928DE6C-6355-C4C5-E8A9-60084A711F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9200" y="1752600"/>
            <a:ext cx="0" cy="2133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659359FC-7E30-E9D5-C14B-B9528C286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Hypothesis?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43DA72F0-7FFB-15BD-E63E-2D14071F9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419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3100"/>
              <a:t>A hypothesis is a </a:t>
            </a:r>
            <a:r>
              <a:rPr lang="en-US" altLang="en-US" sz="3100">
                <a:solidFill>
                  <a:srgbClr val="C00000"/>
                </a:solidFill>
              </a:rPr>
              <a:t>claim</a:t>
            </a:r>
            <a:r>
              <a:rPr lang="en-US" altLang="en-US" sz="3100"/>
              <a:t> (assumption) about a population parameter: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30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700"/>
          </a:p>
          <a:p>
            <a:pPr lvl="1" eaLnBrk="1" hangingPunct="1"/>
            <a:endParaRPr lang="en-US" altLang="en-US" sz="270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F925AF71-06CF-D13D-1E5D-9BD50DB1F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429000"/>
            <a:ext cx="6629400" cy="8286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Claim:  The mean monthly cell phone bill of this city is  </a:t>
            </a:r>
            <a:r>
              <a:rPr lang="en-US" altLang="en-US" sz="2400" b="1">
                <a:sym typeface="Symbol" panose="05050102010706020507" pitchFamily="18" charset="2"/>
              </a:rPr>
              <a:t> =</a:t>
            </a:r>
            <a:r>
              <a:rPr lang="en-US" altLang="en-US" sz="2400" b="1"/>
              <a:t> $42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3B8E35-F090-4CBF-314F-E4EDE1FE743E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6E425DA-4AB1-2E19-79A3-D891A5EA12E8}"/>
              </a:ext>
            </a:extLst>
          </p:cNvPr>
          <p:cNvSpPr txBox="1">
            <a:spLocks noChangeAspect="1"/>
          </p:cNvSpPr>
          <p:nvPr/>
        </p:nvSpPr>
        <p:spPr>
          <a:xfrm>
            <a:off x="1295400" y="2286000"/>
            <a:ext cx="6301564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marL="54864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5">
                    <a:lumMod val="10000"/>
                  </a:schemeClr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rPr>
              <a:t>End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886F169F-77C8-D2D1-D225-92B2D033D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77200" cy="4114800"/>
          </a:xfrm>
        </p:spPr>
        <p:txBody>
          <a:bodyPr/>
          <a:lstStyle/>
          <a:p>
            <a:pPr lvl="1" eaLnBrk="1" hangingPunct="1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700"/>
              <a:t>The average number of TV sets in U.S. Homes is at least three :</a:t>
            </a:r>
            <a:endParaRPr lang="en-US" altLang="en-US" sz="23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1A6D8EA-36B1-DEE1-F045-330568849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Null Hypothesis, </a:t>
            </a:r>
            <a:r>
              <a:rPr lang="en-US" altLang="en-US">
                <a:solidFill>
                  <a:srgbClr val="C00000"/>
                </a:solidFill>
              </a:rPr>
              <a:t>H</a:t>
            </a:r>
            <a:r>
              <a:rPr lang="en-US" altLang="en-US" baseline="-2500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8436" name="Oval 7">
            <a:extLst>
              <a:ext uri="{FF2B5EF4-FFF2-40B4-BE49-F238E27FC236}">
                <a16:creationId xmlns:a16="http://schemas.microsoft.com/office/drawing/2014/main" id="{F12FC5DA-26EB-D6A6-5C5C-FB0238AAC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460625"/>
            <a:ext cx="1981200" cy="1371600"/>
          </a:xfrm>
          <a:prstGeom prst="ellipse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8437" name="Object 11">
            <a:extLst>
              <a:ext uri="{FF2B5EF4-FFF2-40B4-BE49-F238E27FC236}">
                <a16:creationId xmlns:a16="http://schemas.microsoft.com/office/drawing/2014/main" id="{05D8DCFD-D9CC-1061-5BB6-49A63F6DD7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2865438"/>
          <a:ext cx="15240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30" imgH="228501" progId="Equation.3">
                  <p:embed/>
                </p:oleObj>
              </mc:Choice>
              <mc:Fallback>
                <p:oleObj name="Equation" r:id="rId2" imgW="622030" imgH="22850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65438"/>
                        <a:ext cx="152400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E31732B-E046-E963-8011-FB7934713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93038" cy="838200"/>
          </a:xfrm>
        </p:spPr>
        <p:txBody>
          <a:bodyPr/>
          <a:lstStyle/>
          <a:p>
            <a:pPr eaLnBrk="1" hangingPunct="1"/>
            <a:r>
              <a:rPr lang="en-US" altLang="en-US"/>
              <a:t>The Null Hypothesis, </a:t>
            </a:r>
            <a:r>
              <a:rPr lang="en-US" altLang="en-US">
                <a:solidFill>
                  <a:srgbClr val="C00000"/>
                </a:solidFill>
              </a:rPr>
              <a:t>H</a:t>
            </a:r>
            <a:r>
              <a:rPr lang="en-US" altLang="en-US" baseline="-2500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78C5EAC-809F-8814-A7F7-587E25D36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495800"/>
          </a:xfrm>
        </p:spPr>
        <p:txBody>
          <a:bodyPr/>
          <a:lstStyle/>
          <a:p>
            <a:pPr eaLnBrk="1" hangingPunct="1"/>
            <a:r>
              <a:rPr lang="en-US" altLang="en-US" sz="3100"/>
              <a:t>Begin with the assumption that the null hypothesis is </a:t>
            </a:r>
            <a:r>
              <a:rPr lang="en-US" altLang="en-US" sz="3100">
                <a:solidFill>
                  <a:srgbClr val="C00000"/>
                </a:solidFill>
              </a:rPr>
              <a:t>true</a:t>
            </a:r>
          </a:p>
          <a:p>
            <a:pPr lvl="1" eaLnBrk="1" hangingPunct="1"/>
            <a:r>
              <a:rPr lang="en-US" altLang="en-US" sz="3100"/>
              <a:t>Similar to the notion of </a:t>
            </a:r>
            <a:r>
              <a:rPr lang="en-US" altLang="en-US" sz="3100">
                <a:solidFill>
                  <a:srgbClr val="C00000"/>
                </a:solidFill>
              </a:rPr>
              <a:t>innocent until</a:t>
            </a:r>
            <a:br>
              <a:rPr lang="en-US" altLang="en-US" sz="3100">
                <a:solidFill>
                  <a:srgbClr val="C00000"/>
                </a:solidFill>
              </a:rPr>
            </a:br>
            <a:r>
              <a:rPr lang="en-US" altLang="en-US" sz="3100">
                <a:solidFill>
                  <a:srgbClr val="C00000"/>
                </a:solidFill>
              </a:rPr>
              <a:t> proven guilty</a:t>
            </a:r>
          </a:p>
          <a:p>
            <a:pPr eaLnBrk="1" hangingPunct="1"/>
            <a:r>
              <a:rPr lang="en-US" altLang="en-US" sz="3100"/>
              <a:t>Refers to the status quo</a:t>
            </a:r>
          </a:p>
          <a:p>
            <a:pPr eaLnBrk="1" hangingPunct="1"/>
            <a:r>
              <a:rPr lang="en-US" altLang="en-US" sz="3100"/>
              <a:t>Always contains “=” , “≤” or “</a:t>
            </a:r>
            <a:r>
              <a:rPr lang="en-US" altLang="en-US" sz="3100" b="1">
                <a:sym typeface="Symbol" panose="05050102010706020507" pitchFamily="18" charset="2"/>
              </a:rPr>
              <a:t></a:t>
            </a:r>
            <a:r>
              <a:rPr lang="en-US" altLang="en-US" sz="3100">
                <a:sym typeface="Symbol" panose="05050102010706020507" pitchFamily="18" charset="2"/>
              </a:rPr>
              <a:t>” </a:t>
            </a:r>
            <a:r>
              <a:rPr lang="en-US" altLang="en-US" sz="3100"/>
              <a:t>sign</a:t>
            </a:r>
          </a:p>
          <a:p>
            <a:pPr eaLnBrk="1" hangingPunct="1"/>
            <a:r>
              <a:rPr lang="en-US" altLang="en-US" sz="3100"/>
              <a:t>May or may not be rejected for based on the evidence collected during testing.</a:t>
            </a:r>
          </a:p>
        </p:txBody>
      </p:sp>
      <p:graphicFrame>
        <p:nvGraphicFramePr>
          <p:cNvPr id="19460" name="Object 4">
            <a:hlinkClick r:id="" action="ppaction://ole?verb=0"/>
            <a:extLst>
              <a:ext uri="{FF2B5EF4-FFF2-40B4-BE49-F238E27FC236}">
                <a16:creationId xmlns:a16="http://schemas.microsoft.com/office/drawing/2014/main" id="{501BDDE5-607D-1CAB-4B5F-FD4A998BBF38}"/>
              </a:ext>
            </a:extLst>
          </p:cNvPr>
          <p:cNvGraphicFramePr>
            <a:graphicFrameLocks/>
          </p:cNvGraphicFramePr>
          <p:nvPr/>
        </p:nvGraphicFramePr>
        <p:xfrm>
          <a:off x="7696200" y="3200400"/>
          <a:ext cx="1295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52600" imgH="1600200" progId="MS_ClipArt_Gallery.2">
                  <p:embed/>
                </p:oleObj>
              </mc:Choice>
              <mc:Fallback>
                <p:oleObj name="Clip" r:id="rId2" imgW="1752600" imgH="160020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200400"/>
                        <a:ext cx="1295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5">
            <a:extLst>
              <a:ext uri="{FF2B5EF4-FFF2-40B4-BE49-F238E27FC236}">
                <a16:creationId xmlns:a16="http://schemas.microsoft.com/office/drawing/2014/main" id="{0178B2AE-7D18-06BE-CA6C-A924607BF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3013" y="1219200"/>
            <a:ext cx="1474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285DA85-79E9-93A9-D2E1-79C9C5500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Alternative Hypothesis, </a:t>
            </a:r>
            <a:r>
              <a:rPr lang="en-US" altLang="en-US">
                <a:solidFill>
                  <a:srgbClr val="C00000"/>
                </a:solidFill>
              </a:rPr>
              <a:t>H</a:t>
            </a:r>
            <a:r>
              <a:rPr lang="en-US" altLang="en-US" baseline="-2500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A90C322-B773-1328-65C4-DA81AF444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391400" cy="4532313"/>
          </a:xfrm>
        </p:spPr>
        <p:txBody>
          <a:bodyPr/>
          <a:lstStyle/>
          <a:p>
            <a:pPr eaLnBrk="1" hangingPunct="1"/>
            <a:r>
              <a:rPr lang="en-US" altLang="en-US"/>
              <a:t>Is the opposite of the null hypothesis</a:t>
            </a:r>
          </a:p>
          <a:p>
            <a:pPr lvl="1" eaLnBrk="1" hangingPunct="1"/>
            <a:r>
              <a:rPr lang="en-US" altLang="en-US"/>
              <a:t>e.g.: The average number of TV sets in U.S. homes is less than 3  ( 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n-US" altLang="en-US">
                <a:sym typeface="Symbol" panose="05050102010706020507" pitchFamily="18" charset="2"/>
              </a:rPr>
              <a:t> &lt; 3 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/>
              <a:t>Challenges the status quo Ho</a:t>
            </a:r>
          </a:p>
          <a:p>
            <a:pPr eaLnBrk="1" hangingPunct="1"/>
            <a:r>
              <a:rPr lang="en-US" altLang="en-US"/>
              <a:t>Never contains the </a:t>
            </a:r>
            <a:r>
              <a:rPr lang="en-US" altLang="en-US" sz="3100"/>
              <a:t>“=” , “≤” or “</a:t>
            </a:r>
            <a:r>
              <a:rPr lang="en-US" altLang="en-US" sz="3100" b="1">
                <a:sym typeface="Symbol" panose="05050102010706020507" pitchFamily="18" charset="2"/>
              </a:rPr>
              <a:t></a:t>
            </a:r>
            <a:r>
              <a:rPr lang="en-US" altLang="en-US" sz="3100">
                <a:sym typeface="Symbol" panose="05050102010706020507" pitchFamily="18" charset="2"/>
              </a:rPr>
              <a:t>” </a:t>
            </a:r>
            <a:r>
              <a:rPr lang="en-US" altLang="en-US"/>
              <a:t>sign</a:t>
            </a:r>
          </a:p>
          <a:p>
            <a:pPr eaLnBrk="1" hangingPunct="1"/>
            <a:r>
              <a:rPr lang="en-US" altLang="en-US"/>
              <a:t>May or may not be accepted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507DB7A-73CF-A631-C309-F1339A447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Level of Significance, </a:t>
            </a:r>
            <a:r>
              <a:rPr lang="en-US" altLang="en-US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/>
              <a:t> 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A95F61F-AEE9-45DC-0AB0-E3980741D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5720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en-US" b="1"/>
              <a:t>Defines unlikely values of sample statistic if null hypothesis is true</a:t>
            </a: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en-US" sz="2800"/>
              <a:t>Defines </a:t>
            </a:r>
            <a:r>
              <a:rPr lang="en-US" altLang="en-US" sz="2800">
                <a:solidFill>
                  <a:schemeClr val="folHlink"/>
                </a:solidFill>
              </a:rPr>
              <a:t>rejection region</a:t>
            </a:r>
            <a:r>
              <a:rPr lang="en-US" altLang="en-US" sz="2800"/>
              <a:t> of the sampling distribution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en-US"/>
              <a:t>Is designated by  </a:t>
            </a:r>
            <a:r>
              <a:rPr lang="en-US" altLang="en-US" sz="3200" b="1">
                <a:solidFill>
                  <a:srgbClr val="C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/>
              <a:t>, (level of significance)</a:t>
            </a: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en-US" sz="2800"/>
              <a:t>Typical values are </a:t>
            </a:r>
            <a:r>
              <a:rPr lang="en-US" altLang="en-US" sz="2800">
                <a:solidFill>
                  <a:srgbClr val="C00000"/>
                </a:solidFill>
              </a:rPr>
              <a:t>.01, .05, or .10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en-US"/>
              <a:t>Is selected by the researcher at the beginning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en-US" altLang="en-US"/>
              <a:t>Provides the critical value(s) of the test</a:t>
            </a:r>
            <a:r>
              <a:rPr lang="en-US" altLang="en-US" sz="320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6">
            <a:extLst>
              <a:ext uri="{FF2B5EF4-FFF2-40B4-BE49-F238E27FC236}">
                <a16:creationId xmlns:a16="http://schemas.microsoft.com/office/drawing/2014/main" id="{75273722-D113-F2C6-60D6-97BC7C8DE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524000"/>
            <a:ext cx="37338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31" name="Freeform 58">
            <a:extLst>
              <a:ext uri="{FF2B5EF4-FFF2-40B4-BE49-F238E27FC236}">
                <a16:creationId xmlns:a16="http://schemas.microsoft.com/office/drawing/2014/main" id="{88379866-326E-BF7E-7590-202D4AE22E88}"/>
              </a:ext>
            </a:extLst>
          </p:cNvPr>
          <p:cNvSpPr>
            <a:spLocks/>
          </p:cNvSpPr>
          <p:nvPr/>
        </p:nvSpPr>
        <p:spPr bwMode="auto">
          <a:xfrm flipH="1">
            <a:off x="6096000" y="5638800"/>
            <a:ext cx="914400" cy="455613"/>
          </a:xfrm>
          <a:custGeom>
            <a:avLst/>
            <a:gdLst>
              <a:gd name="T0" fmla="*/ 0 w 574"/>
              <a:gd name="T1" fmla="*/ 2147483646 h 287"/>
              <a:gd name="T2" fmla="*/ 2147483646 w 574"/>
              <a:gd name="T3" fmla="*/ 2147483646 h 287"/>
              <a:gd name="T4" fmla="*/ 2147483646 w 574"/>
              <a:gd name="T5" fmla="*/ 2147483646 h 287"/>
              <a:gd name="T6" fmla="*/ 2147483646 w 574"/>
              <a:gd name="T7" fmla="*/ 2147483646 h 287"/>
              <a:gd name="T8" fmla="*/ 2147483646 w 574"/>
              <a:gd name="T9" fmla="*/ 2147483646 h 287"/>
              <a:gd name="T10" fmla="*/ 2147483646 w 574"/>
              <a:gd name="T11" fmla="*/ 0 h 287"/>
              <a:gd name="T12" fmla="*/ 2147483646 w 574"/>
              <a:gd name="T13" fmla="*/ 2147483646 h 287"/>
              <a:gd name="T14" fmla="*/ 0 w 574"/>
              <a:gd name="T15" fmla="*/ 2147483646 h 287"/>
              <a:gd name="T16" fmla="*/ 0 w 574"/>
              <a:gd name="T17" fmla="*/ 2147483646 h 2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4"/>
              <a:gd name="T28" fmla="*/ 0 h 287"/>
              <a:gd name="T29" fmla="*/ 574 w 574"/>
              <a:gd name="T30" fmla="*/ 287 h 2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4" h="287">
                <a:moveTo>
                  <a:pt x="0" y="282"/>
                </a:moveTo>
                <a:lnTo>
                  <a:pt x="48" y="240"/>
                </a:lnTo>
                <a:lnTo>
                  <a:pt x="246" y="207"/>
                </a:lnTo>
                <a:lnTo>
                  <a:pt x="345" y="174"/>
                </a:lnTo>
                <a:lnTo>
                  <a:pt x="456" y="105"/>
                </a:lnTo>
                <a:lnTo>
                  <a:pt x="574" y="0"/>
                </a:lnTo>
                <a:lnTo>
                  <a:pt x="574" y="287"/>
                </a:lnTo>
                <a:lnTo>
                  <a:pt x="0" y="287"/>
                </a:lnTo>
                <a:lnTo>
                  <a:pt x="0" y="282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76B9483A-E516-EFC7-266C-0E3D6D9BB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Level of Significance </a:t>
            </a:r>
            <a:br>
              <a:rPr lang="en-US" altLang="en-US"/>
            </a:br>
            <a:r>
              <a:rPr lang="en-US" altLang="en-US"/>
              <a:t>and the Rejection Region</a:t>
            </a:r>
          </a:p>
        </p:txBody>
      </p:sp>
      <p:sp>
        <p:nvSpPr>
          <p:cNvPr id="22533" name="Freeform 3">
            <a:extLst>
              <a:ext uri="{FF2B5EF4-FFF2-40B4-BE49-F238E27FC236}">
                <a16:creationId xmlns:a16="http://schemas.microsoft.com/office/drawing/2014/main" id="{FA1C0FA8-AB1E-51E5-5F1A-7BC56A78BAB2}"/>
              </a:ext>
            </a:extLst>
          </p:cNvPr>
          <p:cNvSpPr>
            <a:spLocks/>
          </p:cNvSpPr>
          <p:nvPr/>
        </p:nvSpPr>
        <p:spPr bwMode="auto">
          <a:xfrm>
            <a:off x="3962400" y="2590800"/>
            <a:ext cx="911225" cy="455613"/>
          </a:xfrm>
          <a:custGeom>
            <a:avLst/>
            <a:gdLst>
              <a:gd name="T0" fmla="*/ 0 w 574"/>
              <a:gd name="T1" fmla="*/ 2147483646 h 287"/>
              <a:gd name="T2" fmla="*/ 2147483646 w 574"/>
              <a:gd name="T3" fmla="*/ 2147483646 h 287"/>
              <a:gd name="T4" fmla="*/ 2147483646 w 574"/>
              <a:gd name="T5" fmla="*/ 2147483646 h 287"/>
              <a:gd name="T6" fmla="*/ 2147483646 w 574"/>
              <a:gd name="T7" fmla="*/ 2147483646 h 287"/>
              <a:gd name="T8" fmla="*/ 2147483646 w 574"/>
              <a:gd name="T9" fmla="*/ 2147483646 h 287"/>
              <a:gd name="T10" fmla="*/ 2147483646 w 574"/>
              <a:gd name="T11" fmla="*/ 0 h 287"/>
              <a:gd name="T12" fmla="*/ 2147483646 w 574"/>
              <a:gd name="T13" fmla="*/ 2147483646 h 287"/>
              <a:gd name="T14" fmla="*/ 0 w 574"/>
              <a:gd name="T15" fmla="*/ 2147483646 h 287"/>
              <a:gd name="T16" fmla="*/ 0 w 574"/>
              <a:gd name="T17" fmla="*/ 2147483646 h 2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4"/>
              <a:gd name="T28" fmla="*/ 0 h 287"/>
              <a:gd name="T29" fmla="*/ 574 w 574"/>
              <a:gd name="T30" fmla="*/ 287 h 2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4" h="287">
                <a:moveTo>
                  <a:pt x="0" y="282"/>
                </a:moveTo>
                <a:lnTo>
                  <a:pt x="48" y="240"/>
                </a:lnTo>
                <a:lnTo>
                  <a:pt x="246" y="207"/>
                </a:lnTo>
                <a:lnTo>
                  <a:pt x="345" y="174"/>
                </a:lnTo>
                <a:lnTo>
                  <a:pt x="456" y="105"/>
                </a:lnTo>
                <a:lnTo>
                  <a:pt x="574" y="0"/>
                </a:lnTo>
                <a:lnTo>
                  <a:pt x="574" y="287"/>
                </a:lnTo>
                <a:lnTo>
                  <a:pt x="0" y="287"/>
                </a:lnTo>
                <a:lnTo>
                  <a:pt x="0" y="282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Freeform 7">
            <a:extLst>
              <a:ext uri="{FF2B5EF4-FFF2-40B4-BE49-F238E27FC236}">
                <a16:creationId xmlns:a16="http://schemas.microsoft.com/office/drawing/2014/main" id="{B0BA5FB0-77D3-339A-5E40-79CBCBD7293B}"/>
              </a:ext>
            </a:extLst>
          </p:cNvPr>
          <p:cNvSpPr>
            <a:spLocks/>
          </p:cNvSpPr>
          <p:nvPr/>
        </p:nvSpPr>
        <p:spPr bwMode="auto">
          <a:xfrm>
            <a:off x="4038600" y="2057400"/>
            <a:ext cx="1447800" cy="914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Freeform 8">
            <a:extLst>
              <a:ext uri="{FF2B5EF4-FFF2-40B4-BE49-F238E27FC236}">
                <a16:creationId xmlns:a16="http://schemas.microsoft.com/office/drawing/2014/main" id="{516AF623-0BE2-A360-5652-63C337A3DD27}"/>
              </a:ext>
            </a:extLst>
          </p:cNvPr>
          <p:cNvSpPr>
            <a:spLocks/>
          </p:cNvSpPr>
          <p:nvPr/>
        </p:nvSpPr>
        <p:spPr bwMode="auto">
          <a:xfrm>
            <a:off x="5486400" y="2057400"/>
            <a:ext cx="1447800" cy="914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Rectangle 13">
            <a:extLst>
              <a:ext uri="{FF2B5EF4-FFF2-40B4-BE49-F238E27FC236}">
                <a16:creationId xmlns:a16="http://schemas.microsoft.com/office/drawing/2014/main" id="{AD242C6D-1EBD-6235-0AAD-72171A0A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2209800"/>
            <a:ext cx="2066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μ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≥</a:t>
            </a:r>
            <a:r>
              <a:rPr lang="en-US" altLang="en-US"/>
              <a:t> 3   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>
                <a:cs typeface="Arial" panose="020B0604020202020204" pitchFamily="34" charset="0"/>
              </a:rPr>
              <a:t>μ</a:t>
            </a:r>
            <a:r>
              <a:rPr lang="en-US" altLang="en-US"/>
              <a:t> &lt; 3</a:t>
            </a:r>
          </a:p>
        </p:txBody>
      </p:sp>
      <p:sp>
        <p:nvSpPr>
          <p:cNvPr id="22537" name="Line 14">
            <a:extLst>
              <a:ext uri="{FF2B5EF4-FFF2-40B4-BE49-F238E27FC236}">
                <a16:creationId xmlns:a16="http://schemas.microsoft.com/office/drawing/2014/main" id="{E0A6ECAB-3AA8-8ABA-77FB-5FD68A484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0480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17">
            <a:extLst>
              <a:ext uri="{FF2B5EF4-FFF2-40B4-BE49-F238E27FC236}">
                <a16:creationId xmlns:a16="http://schemas.microsoft.com/office/drawing/2014/main" id="{6B332051-828F-DF37-162C-47EA6BDAC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971800"/>
            <a:ext cx="304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0</a:t>
            </a:r>
          </a:p>
        </p:txBody>
      </p:sp>
      <p:sp>
        <p:nvSpPr>
          <p:cNvPr id="22539" name="Rectangle 20">
            <a:extLst>
              <a:ext uri="{FF2B5EF4-FFF2-40B4-BE49-F238E27FC236}">
                <a16:creationId xmlns:a16="http://schemas.microsoft.com/office/drawing/2014/main" id="{75EF9DB8-97BE-DDD7-16E6-95796C326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81400"/>
            <a:ext cx="2143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 sz="2400"/>
              <a:t>μ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≤</a:t>
            </a:r>
            <a:r>
              <a:rPr lang="en-US" altLang="en-US"/>
              <a:t> 3  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 sz="2400"/>
              <a:t>μ</a:t>
            </a:r>
            <a:r>
              <a:rPr lang="en-US" altLang="en-US"/>
              <a:t> &gt; 3</a:t>
            </a:r>
          </a:p>
        </p:txBody>
      </p:sp>
      <p:sp>
        <p:nvSpPr>
          <p:cNvPr id="22540" name="Rectangle 21">
            <a:extLst>
              <a:ext uri="{FF2B5EF4-FFF2-40B4-BE49-F238E27FC236}">
                <a16:creationId xmlns:a16="http://schemas.microsoft.com/office/drawing/2014/main" id="{A48F2613-40B6-A3E8-404A-B297AC092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029200"/>
            <a:ext cx="19145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l-GR" altLang="en-US" sz="2400"/>
              <a:t>μ</a:t>
            </a:r>
            <a:r>
              <a:rPr lang="en-US" altLang="en-US"/>
              <a:t> = 3    H</a:t>
            </a:r>
            <a:r>
              <a:rPr lang="en-US" altLang="en-US" baseline="-25000"/>
              <a:t>a</a:t>
            </a:r>
            <a:r>
              <a:rPr lang="en-US" altLang="en-US"/>
              <a:t>: </a:t>
            </a:r>
            <a:r>
              <a:rPr lang="el-GR" altLang="en-US" sz="2400"/>
              <a:t>μ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≠</a:t>
            </a:r>
            <a:r>
              <a:rPr lang="en-US" altLang="en-US"/>
              <a:t> 3</a:t>
            </a:r>
          </a:p>
        </p:txBody>
      </p:sp>
      <p:sp>
        <p:nvSpPr>
          <p:cNvPr id="22541" name="Line 22">
            <a:extLst>
              <a:ext uri="{FF2B5EF4-FFF2-40B4-BE49-F238E27FC236}">
                <a16:creationId xmlns:a16="http://schemas.microsoft.com/office/drawing/2014/main" id="{7B29AC51-3DA5-F7AD-379A-724602F2E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5908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Rectangle 23">
            <a:extLst>
              <a:ext uri="{FF2B5EF4-FFF2-40B4-BE49-F238E27FC236}">
                <a16:creationId xmlns:a16="http://schemas.microsoft.com/office/drawing/2014/main" id="{ED8CC5DC-4F56-4FA1-F003-FA2A3515FBB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81400" y="2209800"/>
            <a:ext cx="5302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543" name="Rectangle 24">
            <a:extLst>
              <a:ext uri="{FF2B5EF4-FFF2-40B4-BE49-F238E27FC236}">
                <a16:creationId xmlns:a16="http://schemas.microsoft.com/office/drawing/2014/main" id="{456BC71F-0800-9B61-A6AF-832CA8DFF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657600"/>
            <a:ext cx="3857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544" name="Rectangle 25">
            <a:extLst>
              <a:ext uri="{FF2B5EF4-FFF2-40B4-BE49-F238E27FC236}">
                <a16:creationId xmlns:a16="http://schemas.microsoft.com/office/drawing/2014/main" id="{1D955CBB-62CF-0778-BD94-80DE3AB3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181600"/>
            <a:ext cx="6905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 /2</a:t>
            </a:r>
          </a:p>
        </p:txBody>
      </p:sp>
      <p:sp>
        <p:nvSpPr>
          <p:cNvPr id="22545" name="Freeform 31">
            <a:extLst>
              <a:ext uri="{FF2B5EF4-FFF2-40B4-BE49-F238E27FC236}">
                <a16:creationId xmlns:a16="http://schemas.microsoft.com/office/drawing/2014/main" id="{7DA3B912-2475-F90D-2F7E-0B0BBA7ED407}"/>
              </a:ext>
            </a:extLst>
          </p:cNvPr>
          <p:cNvSpPr>
            <a:spLocks/>
          </p:cNvSpPr>
          <p:nvPr/>
        </p:nvSpPr>
        <p:spPr bwMode="auto">
          <a:xfrm>
            <a:off x="4724400" y="2895600"/>
            <a:ext cx="306388" cy="306388"/>
          </a:xfrm>
          <a:custGeom>
            <a:avLst/>
            <a:gdLst>
              <a:gd name="T0" fmla="*/ 2147483646 w 193"/>
              <a:gd name="T1" fmla="*/ 2147483646 h 193"/>
              <a:gd name="T2" fmla="*/ 2147483646 w 193"/>
              <a:gd name="T3" fmla="*/ 2147483646 h 193"/>
              <a:gd name="T4" fmla="*/ 2147483646 w 193"/>
              <a:gd name="T5" fmla="*/ 0 h 193"/>
              <a:gd name="T6" fmla="*/ 2147483646 w 193"/>
              <a:gd name="T7" fmla="*/ 2147483646 h 193"/>
              <a:gd name="T8" fmla="*/ 0 w 193"/>
              <a:gd name="T9" fmla="*/ 2147483646 h 193"/>
              <a:gd name="T10" fmla="*/ 2147483646 w 193"/>
              <a:gd name="T11" fmla="*/ 2147483646 h 193"/>
              <a:gd name="T12" fmla="*/ 2147483646 w 193"/>
              <a:gd name="T13" fmla="*/ 2147483646 h 193"/>
              <a:gd name="T14" fmla="*/ 2147483646 w 193"/>
              <a:gd name="T15" fmla="*/ 2147483646 h 193"/>
              <a:gd name="T16" fmla="*/ 2147483646 w 193"/>
              <a:gd name="T17" fmla="*/ 2147483646 h 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"/>
              <a:gd name="T28" fmla="*/ 0 h 193"/>
              <a:gd name="T29" fmla="*/ 193 w 193"/>
              <a:gd name="T30" fmla="*/ 193 h 1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" h="193">
                <a:moveTo>
                  <a:pt x="192" y="96"/>
                </a:moveTo>
                <a:lnTo>
                  <a:pt x="113" y="79"/>
                </a:lnTo>
                <a:lnTo>
                  <a:pt x="96" y="0"/>
                </a:lnTo>
                <a:lnTo>
                  <a:pt x="79" y="79"/>
                </a:lnTo>
                <a:lnTo>
                  <a:pt x="0" y="96"/>
                </a:lnTo>
                <a:lnTo>
                  <a:pt x="79" y="113"/>
                </a:lnTo>
                <a:lnTo>
                  <a:pt x="96" y="192"/>
                </a:lnTo>
                <a:lnTo>
                  <a:pt x="113" y="113"/>
                </a:lnTo>
                <a:lnTo>
                  <a:pt x="192" y="96"/>
                </a:lnTo>
              </a:path>
            </a:pathLst>
          </a:custGeom>
          <a:solidFill>
            <a:srgbClr val="F8F8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33">
            <a:extLst>
              <a:ext uri="{FF2B5EF4-FFF2-40B4-BE49-F238E27FC236}">
                <a16:creationId xmlns:a16="http://schemas.microsoft.com/office/drawing/2014/main" id="{AB248B55-012C-1442-D4C6-CF53813FB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676400"/>
            <a:ext cx="2057400" cy="698500"/>
          </a:xfrm>
          <a:prstGeom prst="rect">
            <a:avLst/>
          </a:pr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    </a:t>
            </a:r>
            <a:r>
              <a:rPr lang="en-US" altLang="en-US" sz="2000" b="1"/>
              <a:t>Represents</a:t>
            </a:r>
          </a:p>
          <a:p>
            <a:pPr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    critical value</a:t>
            </a:r>
          </a:p>
        </p:txBody>
      </p:sp>
      <p:sp>
        <p:nvSpPr>
          <p:cNvPr id="22547" name="Freeform 34">
            <a:extLst>
              <a:ext uri="{FF2B5EF4-FFF2-40B4-BE49-F238E27FC236}">
                <a16:creationId xmlns:a16="http://schemas.microsoft.com/office/drawing/2014/main" id="{D5B58ECC-0308-5076-B0F5-2D2A7F30DB27}"/>
              </a:ext>
            </a:extLst>
          </p:cNvPr>
          <p:cNvSpPr>
            <a:spLocks/>
          </p:cNvSpPr>
          <p:nvPr/>
        </p:nvSpPr>
        <p:spPr bwMode="auto">
          <a:xfrm>
            <a:off x="6934200" y="1752600"/>
            <a:ext cx="306388" cy="306388"/>
          </a:xfrm>
          <a:custGeom>
            <a:avLst/>
            <a:gdLst>
              <a:gd name="T0" fmla="*/ 2147483646 w 193"/>
              <a:gd name="T1" fmla="*/ 2147483646 h 193"/>
              <a:gd name="T2" fmla="*/ 2147483646 w 193"/>
              <a:gd name="T3" fmla="*/ 2147483646 h 193"/>
              <a:gd name="T4" fmla="*/ 2147483646 w 193"/>
              <a:gd name="T5" fmla="*/ 0 h 193"/>
              <a:gd name="T6" fmla="*/ 2147483646 w 193"/>
              <a:gd name="T7" fmla="*/ 2147483646 h 193"/>
              <a:gd name="T8" fmla="*/ 0 w 193"/>
              <a:gd name="T9" fmla="*/ 2147483646 h 193"/>
              <a:gd name="T10" fmla="*/ 2147483646 w 193"/>
              <a:gd name="T11" fmla="*/ 2147483646 h 193"/>
              <a:gd name="T12" fmla="*/ 2147483646 w 193"/>
              <a:gd name="T13" fmla="*/ 2147483646 h 193"/>
              <a:gd name="T14" fmla="*/ 2147483646 w 193"/>
              <a:gd name="T15" fmla="*/ 2147483646 h 193"/>
              <a:gd name="T16" fmla="*/ 2147483646 w 193"/>
              <a:gd name="T17" fmla="*/ 2147483646 h 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"/>
              <a:gd name="T28" fmla="*/ 0 h 193"/>
              <a:gd name="T29" fmla="*/ 193 w 193"/>
              <a:gd name="T30" fmla="*/ 193 h 1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" h="193">
                <a:moveTo>
                  <a:pt x="192" y="96"/>
                </a:moveTo>
                <a:lnTo>
                  <a:pt x="113" y="79"/>
                </a:lnTo>
                <a:lnTo>
                  <a:pt x="96" y="0"/>
                </a:lnTo>
                <a:lnTo>
                  <a:pt x="79" y="79"/>
                </a:lnTo>
                <a:lnTo>
                  <a:pt x="0" y="96"/>
                </a:lnTo>
                <a:lnTo>
                  <a:pt x="79" y="113"/>
                </a:lnTo>
                <a:lnTo>
                  <a:pt x="96" y="192"/>
                </a:lnTo>
                <a:lnTo>
                  <a:pt x="113" y="113"/>
                </a:lnTo>
                <a:lnTo>
                  <a:pt x="192" y="96"/>
                </a:lnTo>
              </a:path>
            </a:pathLst>
          </a:custGeom>
          <a:solidFill>
            <a:srgbClr val="F8F8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35">
            <a:extLst>
              <a:ext uri="{FF2B5EF4-FFF2-40B4-BE49-F238E27FC236}">
                <a16:creationId xmlns:a16="http://schemas.microsoft.com/office/drawing/2014/main" id="{CC5F7CA6-534B-8D4C-E90B-7BE9683A3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048000"/>
            <a:ext cx="152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Lower tail test</a:t>
            </a:r>
          </a:p>
        </p:txBody>
      </p:sp>
      <p:sp>
        <p:nvSpPr>
          <p:cNvPr id="22549" name="Line 38">
            <a:extLst>
              <a:ext uri="{FF2B5EF4-FFF2-40B4-BE49-F238E27FC236}">
                <a16:creationId xmlns:a16="http://schemas.microsoft.com/office/drawing/2014/main" id="{03A90A20-90AC-5837-6F09-D9CE26474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057400"/>
            <a:ext cx="0" cy="990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0" name="Rectangle 39">
            <a:extLst>
              <a:ext uri="{FF2B5EF4-FFF2-40B4-BE49-F238E27FC236}">
                <a16:creationId xmlns:a16="http://schemas.microsoft.com/office/drawing/2014/main" id="{93958E0A-DC8C-3E42-1C58-18A929A10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00200"/>
            <a:ext cx="327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Level of significance = </a:t>
            </a:r>
          </a:p>
        </p:txBody>
      </p:sp>
      <p:sp>
        <p:nvSpPr>
          <p:cNvPr id="22551" name="Rectangle 40">
            <a:extLst>
              <a:ext uri="{FF2B5EF4-FFF2-40B4-BE49-F238E27FC236}">
                <a16:creationId xmlns:a16="http://schemas.microsoft.com/office/drawing/2014/main" id="{EE021195-0472-ED8B-4774-64E0D52B4BB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19600" y="1524000"/>
            <a:ext cx="5302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552" name="Freeform 41">
            <a:extLst>
              <a:ext uri="{FF2B5EF4-FFF2-40B4-BE49-F238E27FC236}">
                <a16:creationId xmlns:a16="http://schemas.microsoft.com/office/drawing/2014/main" id="{3CB00712-E636-3B0F-11E2-32A9FBFDA000}"/>
              </a:ext>
            </a:extLst>
          </p:cNvPr>
          <p:cNvSpPr>
            <a:spLocks/>
          </p:cNvSpPr>
          <p:nvPr/>
        </p:nvSpPr>
        <p:spPr bwMode="auto">
          <a:xfrm flipH="1">
            <a:off x="6096000" y="4114800"/>
            <a:ext cx="917575" cy="455613"/>
          </a:xfrm>
          <a:custGeom>
            <a:avLst/>
            <a:gdLst>
              <a:gd name="T0" fmla="*/ 0 w 574"/>
              <a:gd name="T1" fmla="*/ 2147483646 h 287"/>
              <a:gd name="T2" fmla="*/ 2147483646 w 574"/>
              <a:gd name="T3" fmla="*/ 2147483646 h 287"/>
              <a:gd name="T4" fmla="*/ 2147483646 w 574"/>
              <a:gd name="T5" fmla="*/ 2147483646 h 287"/>
              <a:gd name="T6" fmla="*/ 2147483646 w 574"/>
              <a:gd name="T7" fmla="*/ 2147483646 h 287"/>
              <a:gd name="T8" fmla="*/ 2147483646 w 574"/>
              <a:gd name="T9" fmla="*/ 2147483646 h 287"/>
              <a:gd name="T10" fmla="*/ 2147483646 w 574"/>
              <a:gd name="T11" fmla="*/ 0 h 287"/>
              <a:gd name="T12" fmla="*/ 2147483646 w 574"/>
              <a:gd name="T13" fmla="*/ 2147483646 h 287"/>
              <a:gd name="T14" fmla="*/ 0 w 574"/>
              <a:gd name="T15" fmla="*/ 2147483646 h 287"/>
              <a:gd name="T16" fmla="*/ 0 w 574"/>
              <a:gd name="T17" fmla="*/ 2147483646 h 2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4"/>
              <a:gd name="T28" fmla="*/ 0 h 287"/>
              <a:gd name="T29" fmla="*/ 574 w 574"/>
              <a:gd name="T30" fmla="*/ 287 h 2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4" h="287">
                <a:moveTo>
                  <a:pt x="0" y="282"/>
                </a:moveTo>
                <a:lnTo>
                  <a:pt x="48" y="240"/>
                </a:lnTo>
                <a:lnTo>
                  <a:pt x="246" y="207"/>
                </a:lnTo>
                <a:lnTo>
                  <a:pt x="345" y="174"/>
                </a:lnTo>
                <a:lnTo>
                  <a:pt x="456" y="105"/>
                </a:lnTo>
                <a:lnTo>
                  <a:pt x="574" y="0"/>
                </a:lnTo>
                <a:lnTo>
                  <a:pt x="574" y="287"/>
                </a:lnTo>
                <a:lnTo>
                  <a:pt x="0" y="287"/>
                </a:lnTo>
                <a:lnTo>
                  <a:pt x="0" y="282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Freeform 42">
            <a:extLst>
              <a:ext uri="{FF2B5EF4-FFF2-40B4-BE49-F238E27FC236}">
                <a16:creationId xmlns:a16="http://schemas.microsoft.com/office/drawing/2014/main" id="{F27E638C-0B0C-B8BD-039E-BCBAA7EDB338}"/>
              </a:ext>
            </a:extLst>
          </p:cNvPr>
          <p:cNvSpPr>
            <a:spLocks/>
          </p:cNvSpPr>
          <p:nvPr/>
        </p:nvSpPr>
        <p:spPr bwMode="auto">
          <a:xfrm>
            <a:off x="4038600" y="3581400"/>
            <a:ext cx="1447800" cy="914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Freeform 43">
            <a:extLst>
              <a:ext uri="{FF2B5EF4-FFF2-40B4-BE49-F238E27FC236}">
                <a16:creationId xmlns:a16="http://schemas.microsoft.com/office/drawing/2014/main" id="{28229156-F519-29DD-ED67-B2833C98E4B0}"/>
              </a:ext>
            </a:extLst>
          </p:cNvPr>
          <p:cNvSpPr>
            <a:spLocks/>
          </p:cNvSpPr>
          <p:nvPr/>
        </p:nvSpPr>
        <p:spPr bwMode="auto">
          <a:xfrm>
            <a:off x="5486400" y="3581400"/>
            <a:ext cx="1447800" cy="914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Line 44">
            <a:extLst>
              <a:ext uri="{FF2B5EF4-FFF2-40B4-BE49-F238E27FC236}">
                <a16:creationId xmlns:a16="http://schemas.microsoft.com/office/drawing/2014/main" id="{F245832F-9AE0-19BE-0735-17C4B6DCA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5720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Rectangle 45">
            <a:extLst>
              <a:ext uri="{FF2B5EF4-FFF2-40B4-BE49-F238E27FC236}">
                <a16:creationId xmlns:a16="http://schemas.microsoft.com/office/drawing/2014/main" id="{17FFA19B-0CA9-F4C4-60E5-1B6C5AF38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495800"/>
            <a:ext cx="304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0</a:t>
            </a:r>
          </a:p>
        </p:txBody>
      </p:sp>
      <p:sp>
        <p:nvSpPr>
          <p:cNvPr id="22557" name="Freeform 46">
            <a:extLst>
              <a:ext uri="{FF2B5EF4-FFF2-40B4-BE49-F238E27FC236}">
                <a16:creationId xmlns:a16="http://schemas.microsoft.com/office/drawing/2014/main" id="{329C4339-A416-15A9-EE94-DFDB392576DD}"/>
              </a:ext>
            </a:extLst>
          </p:cNvPr>
          <p:cNvSpPr>
            <a:spLocks/>
          </p:cNvSpPr>
          <p:nvPr/>
        </p:nvSpPr>
        <p:spPr bwMode="auto">
          <a:xfrm>
            <a:off x="5943600" y="4419600"/>
            <a:ext cx="306388" cy="306388"/>
          </a:xfrm>
          <a:custGeom>
            <a:avLst/>
            <a:gdLst>
              <a:gd name="T0" fmla="*/ 2147483646 w 193"/>
              <a:gd name="T1" fmla="*/ 2147483646 h 193"/>
              <a:gd name="T2" fmla="*/ 2147483646 w 193"/>
              <a:gd name="T3" fmla="*/ 2147483646 h 193"/>
              <a:gd name="T4" fmla="*/ 2147483646 w 193"/>
              <a:gd name="T5" fmla="*/ 0 h 193"/>
              <a:gd name="T6" fmla="*/ 2147483646 w 193"/>
              <a:gd name="T7" fmla="*/ 2147483646 h 193"/>
              <a:gd name="T8" fmla="*/ 0 w 193"/>
              <a:gd name="T9" fmla="*/ 2147483646 h 193"/>
              <a:gd name="T10" fmla="*/ 2147483646 w 193"/>
              <a:gd name="T11" fmla="*/ 2147483646 h 193"/>
              <a:gd name="T12" fmla="*/ 2147483646 w 193"/>
              <a:gd name="T13" fmla="*/ 2147483646 h 193"/>
              <a:gd name="T14" fmla="*/ 2147483646 w 193"/>
              <a:gd name="T15" fmla="*/ 2147483646 h 193"/>
              <a:gd name="T16" fmla="*/ 2147483646 w 193"/>
              <a:gd name="T17" fmla="*/ 2147483646 h 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"/>
              <a:gd name="T28" fmla="*/ 0 h 193"/>
              <a:gd name="T29" fmla="*/ 193 w 193"/>
              <a:gd name="T30" fmla="*/ 193 h 1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" h="193">
                <a:moveTo>
                  <a:pt x="192" y="96"/>
                </a:moveTo>
                <a:lnTo>
                  <a:pt x="113" y="79"/>
                </a:lnTo>
                <a:lnTo>
                  <a:pt x="96" y="0"/>
                </a:lnTo>
                <a:lnTo>
                  <a:pt x="79" y="79"/>
                </a:lnTo>
                <a:lnTo>
                  <a:pt x="0" y="96"/>
                </a:lnTo>
                <a:lnTo>
                  <a:pt x="79" y="113"/>
                </a:lnTo>
                <a:lnTo>
                  <a:pt x="96" y="192"/>
                </a:lnTo>
                <a:lnTo>
                  <a:pt x="113" y="113"/>
                </a:lnTo>
                <a:lnTo>
                  <a:pt x="192" y="96"/>
                </a:lnTo>
              </a:path>
            </a:pathLst>
          </a:custGeom>
          <a:solidFill>
            <a:srgbClr val="F8F8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Line 47">
            <a:extLst>
              <a:ext uri="{FF2B5EF4-FFF2-40B4-BE49-F238E27FC236}">
                <a16:creationId xmlns:a16="http://schemas.microsoft.com/office/drawing/2014/main" id="{DD87079D-FA5D-3BE0-882C-63CBFCE46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581400"/>
            <a:ext cx="0" cy="990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9" name="Freeform 48">
            <a:extLst>
              <a:ext uri="{FF2B5EF4-FFF2-40B4-BE49-F238E27FC236}">
                <a16:creationId xmlns:a16="http://schemas.microsoft.com/office/drawing/2014/main" id="{E2E1DF80-3937-F70B-B3A8-8BE30C368D99}"/>
              </a:ext>
            </a:extLst>
          </p:cNvPr>
          <p:cNvSpPr>
            <a:spLocks/>
          </p:cNvSpPr>
          <p:nvPr/>
        </p:nvSpPr>
        <p:spPr bwMode="auto">
          <a:xfrm>
            <a:off x="3962400" y="5638800"/>
            <a:ext cx="911225" cy="455613"/>
          </a:xfrm>
          <a:custGeom>
            <a:avLst/>
            <a:gdLst>
              <a:gd name="T0" fmla="*/ 0 w 574"/>
              <a:gd name="T1" fmla="*/ 2147483646 h 287"/>
              <a:gd name="T2" fmla="*/ 2147483646 w 574"/>
              <a:gd name="T3" fmla="*/ 2147483646 h 287"/>
              <a:gd name="T4" fmla="*/ 2147483646 w 574"/>
              <a:gd name="T5" fmla="*/ 2147483646 h 287"/>
              <a:gd name="T6" fmla="*/ 2147483646 w 574"/>
              <a:gd name="T7" fmla="*/ 2147483646 h 287"/>
              <a:gd name="T8" fmla="*/ 2147483646 w 574"/>
              <a:gd name="T9" fmla="*/ 2147483646 h 287"/>
              <a:gd name="T10" fmla="*/ 2147483646 w 574"/>
              <a:gd name="T11" fmla="*/ 0 h 287"/>
              <a:gd name="T12" fmla="*/ 2147483646 w 574"/>
              <a:gd name="T13" fmla="*/ 2147483646 h 287"/>
              <a:gd name="T14" fmla="*/ 0 w 574"/>
              <a:gd name="T15" fmla="*/ 2147483646 h 287"/>
              <a:gd name="T16" fmla="*/ 0 w 574"/>
              <a:gd name="T17" fmla="*/ 2147483646 h 2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4"/>
              <a:gd name="T28" fmla="*/ 0 h 287"/>
              <a:gd name="T29" fmla="*/ 574 w 574"/>
              <a:gd name="T30" fmla="*/ 287 h 2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4" h="287">
                <a:moveTo>
                  <a:pt x="0" y="282"/>
                </a:moveTo>
                <a:lnTo>
                  <a:pt x="48" y="240"/>
                </a:lnTo>
                <a:lnTo>
                  <a:pt x="246" y="207"/>
                </a:lnTo>
                <a:lnTo>
                  <a:pt x="345" y="174"/>
                </a:lnTo>
                <a:lnTo>
                  <a:pt x="456" y="105"/>
                </a:lnTo>
                <a:lnTo>
                  <a:pt x="574" y="0"/>
                </a:lnTo>
                <a:lnTo>
                  <a:pt x="574" y="287"/>
                </a:lnTo>
                <a:lnTo>
                  <a:pt x="0" y="287"/>
                </a:lnTo>
                <a:lnTo>
                  <a:pt x="0" y="282"/>
                </a:lnTo>
              </a:path>
            </a:pathLst>
          </a:cu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0" name="Freeform 49">
            <a:extLst>
              <a:ext uri="{FF2B5EF4-FFF2-40B4-BE49-F238E27FC236}">
                <a16:creationId xmlns:a16="http://schemas.microsoft.com/office/drawing/2014/main" id="{CE0F3989-415B-4A6B-6C83-3BDBFE263581}"/>
              </a:ext>
            </a:extLst>
          </p:cNvPr>
          <p:cNvSpPr>
            <a:spLocks/>
          </p:cNvSpPr>
          <p:nvPr/>
        </p:nvSpPr>
        <p:spPr bwMode="auto">
          <a:xfrm>
            <a:off x="4038600" y="5105400"/>
            <a:ext cx="1447800" cy="914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1" name="Freeform 50">
            <a:extLst>
              <a:ext uri="{FF2B5EF4-FFF2-40B4-BE49-F238E27FC236}">
                <a16:creationId xmlns:a16="http://schemas.microsoft.com/office/drawing/2014/main" id="{434FA563-6080-2FFB-3B35-2EB816452EF9}"/>
              </a:ext>
            </a:extLst>
          </p:cNvPr>
          <p:cNvSpPr>
            <a:spLocks/>
          </p:cNvSpPr>
          <p:nvPr/>
        </p:nvSpPr>
        <p:spPr bwMode="auto">
          <a:xfrm>
            <a:off x="5486400" y="5105400"/>
            <a:ext cx="1447800" cy="914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2" name="Line 51">
            <a:extLst>
              <a:ext uri="{FF2B5EF4-FFF2-40B4-BE49-F238E27FC236}">
                <a16:creationId xmlns:a16="http://schemas.microsoft.com/office/drawing/2014/main" id="{7404AD6A-73A1-F408-40D5-C76E1B278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0960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Rectangle 52">
            <a:extLst>
              <a:ext uri="{FF2B5EF4-FFF2-40B4-BE49-F238E27FC236}">
                <a16:creationId xmlns:a16="http://schemas.microsoft.com/office/drawing/2014/main" id="{03CA7035-B4CA-7E0F-6CCB-A3D2D3A48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6019800"/>
            <a:ext cx="304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0</a:t>
            </a:r>
          </a:p>
        </p:txBody>
      </p:sp>
      <p:sp>
        <p:nvSpPr>
          <p:cNvPr id="22564" name="Freeform 53">
            <a:extLst>
              <a:ext uri="{FF2B5EF4-FFF2-40B4-BE49-F238E27FC236}">
                <a16:creationId xmlns:a16="http://schemas.microsoft.com/office/drawing/2014/main" id="{6570AF1D-8662-FF38-89EA-CADB32DF118E}"/>
              </a:ext>
            </a:extLst>
          </p:cNvPr>
          <p:cNvSpPr>
            <a:spLocks/>
          </p:cNvSpPr>
          <p:nvPr/>
        </p:nvSpPr>
        <p:spPr bwMode="auto">
          <a:xfrm>
            <a:off x="4724400" y="5943600"/>
            <a:ext cx="306388" cy="306388"/>
          </a:xfrm>
          <a:custGeom>
            <a:avLst/>
            <a:gdLst>
              <a:gd name="T0" fmla="*/ 2147483646 w 193"/>
              <a:gd name="T1" fmla="*/ 2147483646 h 193"/>
              <a:gd name="T2" fmla="*/ 2147483646 w 193"/>
              <a:gd name="T3" fmla="*/ 2147483646 h 193"/>
              <a:gd name="T4" fmla="*/ 2147483646 w 193"/>
              <a:gd name="T5" fmla="*/ 0 h 193"/>
              <a:gd name="T6" fmla="*/ 2147483646 w 193"/>
              <a:gd name="T7" fmla="*/ 2147483646 h 193"/>
              <a:gd name="T8" fmla="*/ 0 w 193"/>
              <a:gd name="T9" fmla="*/ 2147483646 h 193"/>
              <a:gd name="T10" fmla="*/ 2147483646 w 193"/>
              <a:gd name="T11" fmla="*/ 2147483646 h 193"/>
              <a:gd name="T12" fmla="*/ 2147483646 w 193"/>
              <a:gd name="T13" fmla="*/ 2147483646 h 193"/>
              <a:gd name="T14" fmla="*/ 2147483646 w 193"/>
              <a:gd name="T15" fmla="*/ 2147483646 h 193"/>
              <a:gd name="T16" fmla="*/ 2147483646 w 193"/>
              <a:gd name="T17" fmla="*/ 2147483646 h 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"/>
              <a:gd name="T28" fmla="*/ 0 h 193"/>
              <a:gd name="T29" fmla="*/ 193 w 193"/>
              <a:gd name="T30" fmla="*/ 193 h 1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" h="193">
                <a:moveTo>
                  <a:pt x="192" y="96"/>
                </a:moveTo>
                <a:lnTo>
                  <a:pt x="113" y="79"/>
                </a:lnTo>
                <a:lnTo>
                  <a:pt x="96" y="0"/>
                </a:lnTo>
                <a:lnTo>
                  <a:pt x="79" y="79"/>
                </a:lnTo>
                <a:lnTo>
                  <a:pt x="0" y="96"/>
                </a:lnTo>
                <a:lnTo>
                  <a:pt x="79" y="113"/>
                </a:lnTo>
                <a:lnTo>
                  <a:pt x="96" y="192"/>
                </a:lnTo>
                <a:lnTo>
                  <a:pt x="113" y="113"/>
                </a:lnTo>
                <a:lnTo>
                  <a:pt x="192" y="96"/>
                </a:lnTo>
              </a:path>
            </a:pathLst>
          </a:custGeom>
          <a:solidFill>
            <a:srgbClr val="F8F8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65" name="Line 54">
            <a:extLst>
              <a:ext uri="{FF2B5EF4-FFF2-40B4-BE49-F238E27FC236}">
                <a16:creationId xmlns:a16="http://schemas.microsoft.com/office/drawing/2014/main" id="{23541BEF-2946-E888-5DF1-9749B2A6D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105400"/>
            <a:ext cx="0" cy="990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66" name="Freeform 60">
            <a:extLst>
              <a:ext uri="{FF2B5EF4-FFF2-40B4-BE49-F238E27FC236}">
                <a16:creationId xmlns:a16="http://schemas.microsoft.com/office/drawing/2014/main" id="{D2CE4F48-32C0-8101-81F6-5249A9CC1A08}"/>
              </a:ext>
            </a:extLst>
          </p:cNvPr>
          <p:cNvSpPr>
            <a:spLocks/>
          </p:cNvSpPr>
          <p:nvPr/>
        </p:nvSpPr>
        <p:spPr bwMode="auto">
          <a:xfrm>
            <a:off x="5943600" y="5943600"/>
            <a:ext cx="306388" cy="306388"/>
          </a:xfrm>
          <a:custGeom>
            <a:avLst/>
            <a:gdLst>
              <a:gd name="T0" fmla="*/ 2147483646 w 193"/>
              <a:gd name="T1" fmla="*/ 2147483646 h 193"/>
              <a:gd name="T2" fmla="*/ 2147483646 w 193"/>
              <a:gd name="T3" fmla="*/ 2147483646 h 193"/>
              <a:gd name="T4" fmla="*/ 2147483646 w 193"/>
              <a:gd name="T5" fmla="*/ 0 h 193"/>
              <a:gd name="T6" fmla="*/ 2147483646 w 193"/>
              <a:gd name="T7" fmla="*/ 2147483646 h 193"/>
              <a:gd name="T8" fmla="*/ 0 w 193"/>
              <a:gd name="T9" fmla="*/ 2147483646 h 193"/>
              <a:gd name="T10" fmla="*/ 2147483646 w 193"/>
              <a:gd name="T11" fmla="*/ 2147483646 h 193"/>
              <a:gd name="T12" fmla="*/ 2147483646 w 193"/>
              <a:gd name="T13" fmla="*/ 2147483646 h 193"/>
              <a:gd name="T14" fmla="*/ 2147483646 w 193"/>
              <a:gd name="T15" fmla="*/ 2147483646 h 193"/>
              <a:gd name="T16" fmla="*/ 2147483646 w 193"/>
              <a:gd name="T17" fmla="*/ 2147483646 h 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3"/>
              <a:gd name="T28" fmla="*/ 0 h 193"/>
              <a:gd name="T29" fmla="*/ 193 w 193"/>
              <a:gd name="T30" fmla="*/ 193 h 1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3" h="193">
                <a:moveTo>
                  <a:pt x="192" y="96"/>
                </a:moveTo>
                <a:lnTo>
                  <a:pt x="113" y="79"/>
                </a:lnTo>
                <a:lnTo>
                  <a:pt x="96" y="0"/>
                </a:lnTo>
                <a:lnTo>
                  <a:pt x="79" y="79"/>
                </a:lnTo>
                <a:lnTo>
                  <a:pt x="0" y="96"/>
                </a:lnTo>
                <a:lnTo>
                  <a:pt x="79" y="113"/>
                </a:lnTo>
                <a:lnTo>
                  <a:pt x="96" y="192"/>
                </a:lnTo>
                <a:lnTo>
                  <a:pt x="113" y="113"/>
                </a:lnTo>
                <a:lnTo>
                  <a:pt x="192" y="96"/>
                </a:lnTo>
              </a:path>
            </a:pathLst>
          </a:custGeom>
          <a:solidFill>
            <a:srgbClr val="F8F8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67" name="Rectangle 61">
            <a:extLst>
              <a:ext uri="{FF2B5EF4-FFF2-40B4-BE49-F238E27FC236}">
                <a16:creationId xmlns:a16="http://schemas.microsoft.com/office/drawing/2014/main" id="{1BA0FF4A-2407-913E-D9F1-755F767F4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5105400"/>
            <a:ext cx="3857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568" name="Line 26">
            <a:extLst>
              <a:ext uri="{FF2B5EF4-FFF2-40B4-BE49-F238E27FC236}">
                <a16:creationId xmlns:a16="http://schemas.microsoft.com/office/drawing/2014/main" id="{DC67E506-E965-0E96-8758-9390175769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4038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Rectangle 62">
            <a:extLst>
              <a:ext uri="{FF2B5EF4-FFF2-40B4-BE49-F238E27FC236}">
                <a16:creationId xmlns:a16="http://schemas.microsoft.com/office/drawing/2014/main" id="{437E4072-250E-4992-B5D0-C45F60B63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181600"/>
            <a:ext cx="6905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 /2</a:t>
            </a:r>
          </a:p>
        </p:txBody>
      </p:sp>
      <p:sp>
        <p:nvSpPr>
          <p:cNvPr id="22570" name="Rectangle 63">
            <a:extLst>
              <a:ext uri="{FF2B5EF4-FFF2-40B4-BE49-F238E27FC236}">
                <a16:creationId xmlns:a16="http://schemas.microsoft.com/office/drawing/2014/main" id="{CEB6287C-6C59-2014-0AD3-B7F6D92D9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5105400"/>
            <a:ext cx="3857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2571" name="Line 28">
            <a:extLst>
              <a:ext uri="{FF2B5EF4-FFF2-40B4-BE49-F238E27FC236}">
                <a16:creationId xmlns:a16="http://schemas.microsoft.com/office/drawing/2014/main" id="{508C98BD-A901-2E09-FF6B-E0DD3E7E0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6388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Line 27">
            <a:extLst>
              <a:ext uri="{FF2B5EF4-FFF2-40B4-BE49-F238E27FC236}">
                <a16:creationId xmlns:a16="http://schemas.microsoft.com/office/drawing/2014/main" id="{2833BAB0-EECD-5F35-AAAC-4490726A6E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5562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Line 64">
            <a:extLst>
              <a:ext uri="{FF2B5EF4-FFF2-40B4-BE49-F238E27FC236}">
                <a16:creationId xmlns:a16="http://schemas.microsoft.com/office/drawing/2014/main" id="{3C71CFCD-573F-F7B3-73E9-A909AF120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429000"/>
            <a:ext cx="6858000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74" name="Line 65">
            <a:extLst>
              <a:ext uri="{FF2B5EF4-FFF2-40B4-BE49-F238E27FC236}">
                <a16:creationId xmlns:a16="http://schemas.microsoft.com/office/drawing/2014/main" id="{6F4BD896-0C79-D7BE-5F2B-D8BB3FD56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953000"/>
            <a:ext cx="6858000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75" name="Rectangle 68">
            <a:extLst>
              <a:ext uri="{FF2B5EF4-FFF2-40B4-BE49-F238E27FC236}">
                <a16:creationId xmlns:a16="http://schemas.microsoft.com/office/drawing/2014/main" id="{5F787D93-F9BD-FB78-07B9-025400E7B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72000"/>
            <a:ext cx="152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Upper tail test</a:t>
            </a:r>
          </a:p>
        </p:txBody>
      </p:sp>
      <p:sp>
        <p:nvSpPr>
          <p:cNvPr id="22576" name="Rectangle 69">
            <a:extLst>
              <a:ext uri="{FF2B5EF4-FFF2-40B4-BE49-F238E27FC236}">
                <a16:creationId xmlns:a16="http://schemas.microsoft.com/office/drawing/2014/main" id="{0CB89486-EA09-5E02-B2F6-41601288F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19800"/>
            <a:ext cx="152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Two tailed test</a:t>
            </a:r>
          </a:p>
        </p:txBody>
      </p:sp>
      <p:sp>
        <p:nvSpPr>
          <p:cNvPr id="22577" name="Rectangle 71">
            <a:extLst>
              <a:ext uri="{FF2B5EF4-FFF2-40B4-BE49-F238E27FC236}">
                <a16:creationId xmlns:a16="http://schemas.microsoft.com/office/drawing/2014/main" id="{5EA54BDF-4C48-F5F6-4072-583817FAB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0"/>
            <a:ext cx="1524000" cy="1003300"/>
          </a:xfrm>
          <a:prstGeom prst="rect">
            <a:avLst/>
          </a:prstGeom>
          <a:solidFill>
            <a:srgbClr val="C3D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Rejection region is shaded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ACC2800-2316-6850-6CC8-2CC73566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0"/>
            <a:ext cx="5715000" cy="6096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DA86966-2875-0696-CAD4-2F3BEA866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Errors in Making Decisions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96A88F1-5EFD-0898-991D-FE0EDC430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716088"/>
            <a:ext cx="7848600" cy="4532312"/>
          </a:xfrm>
        </p:spPr>
        <p:txBody>
          <a:bodyPr/>
          <a:lstStyle/>
          <a:p>
            <a:pPr eaLnBrk="1" hangingPunct="1"/>
            <a:r>
              <a:rPr lang="en-US" altLang="en-US" b="1"/>
              <a:t>Type I Error</a:t>
            </a:r>
            <a:r>
              <a:rPr lang="en-US" altLang="en-US"/>
              <a:t> </a:t>
            </a:r>
          </a:p>
          <a:p>
            <a:pPr lvl="1" eaLnBrk="1" hangingPunct="1"/>
            <a:r>
              <a:rPr lang="en-US" altLang="en-US" sz="2800"/>
              <a:t>Reject a true null hypothesis</a:t>
            </a:r>
          </a:p>
          <a:p>
            <a:pPr lvl="1" eaLnBrk="1" hangingPunct="1"/>
            <a:r>
              <a:rPr lang="en-US" altLang="en-US" sz="2800"/>
              <a:t>Considered a serious type of error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The probability of Type I Error is </a:t>
            </a:r>
            <a:r>
              <a:rPr lang="en-US" altLang="en-US" sz="3200" b="1">
                <a:sym typeface="Symbol" panose="05050102010706020507" pitchFamily="18" charset="2"/>
              </a:rPr>
              <a:t></a:t>
            </a:r>
          </a:p>
          <a:p>
            <a:pPr lvl="2" eaLnBrk="1" hangingPunct="1">
              <a:lnSpc>
                <a:spcPct val="140000"/>
              </a:lnSpc>
            </a:pPr>
            <a:r>
              <a:rPr lang="en-US" altLang="en-US" sz="2800"/>
              <a:t>Called </a:t>
            </a:r>
            <a:r>
              <a:rPr lang="en-US" altLang="en-US" sz="2800">
                <a:solidFill>
                  <a:schemeClr val="folHlink"/>
                </a:solidFill>
              </a:rPr>
              <a:t>level of significance</a:t>
            </a:r>
            <a:r>
              <a:rPr lang="en-US" altLang="en-US" sz="2800"/>
              <a:t> of the test</a:t>
            </a:r>
          </a:p>
          <a:p>
            <a:pPr lvl="2" eaLnBrk="1" hangingPunct="1"/>
            <a:r>
              <a:rPr lang="en-US" altLang="en-US" sz="2800"/>
              <a:t>Set by researcher in advance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nHall1">
  <a:themeElements>
    <a:clrScheme name="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nHall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Designs\PrenHall1.pot</Template>
  <TotalTime>1942</TotalTime>
  <Pages>20</Pages>
  <Words>1475</Words>
  <Application>Microsoft Office PowerPoint</Application>
  <PresentationFormat>On-screen Show (4:3)</PresentationFormat>
  <Paragraphs>281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Times New Roman</vt:lpstr>
      <vt:lpstr>Tahoma</vt:lpstr>
      <vt:lpstr>Lucida Bright</vt:lpstr>
      <vt:lpstr>Arial</vt:lpstr>
      <vt:lpstr>FrankRuehl</vt:lpstr>
      <vt:lpstr>Wingdings</vt:lpstr>
      <vt:lpstr>Symbol</vt:lpstr>
      <vt:lpstr>PrenHall1</vt:lpstr>
      <vt:lpstr>Equation</vt:lpstr>
      <vt:lpstr>Clip</vt:lpstr>
      <vt:lpstr>PowerPoint Presentation</vt:lpstr>
      <vt:lpstr>Module Goals</vt:lpstr>
      <vt:lpstr>What is a Hypothesis?</vt:lpstr>
      <vt:lpstr>The Null Hypothesis, H0</vt:lpstr>
      <vt:lpstr>The Null Hypothesis, H0</vt:lpstr>
      <vt:lpstr>The Alternative Hypothesis, Ha</vt:lpstr>
      <vt:lpstr>Level of Significance,   </vt:lpstr>
      <vt:lpstr>Level of Significance  and the Rejection Region</vt:lpstr>
      <vt:lpstr>Errors in Making Decisions</vt:lpstr>
      <vt:lpstr>Errors in Making Decisions</vt:lpstr>
      <vt:lpstr>Outcomes and Probabilities</vt:lpstr>
      <vt:lpstr>Critical Value  Approach to Testing</vt:lpstr>
      <vt:lpstr>Lower Tail Tests</vt:lpstr>
      <vt:lpstr>Upper Tail Tests</vt:lpstr>
      <vt:lpstr>Two Tailed Tests</vt:lpstr>
      <vt:lpstr>Critical Value  Approach to Testing</vt:lpstr>
      <vt:lpstr>Calculating the Test Statistic</vt:lpstr>
      <vt:lpstr>Calculating the Test Statistic</vt:lpstr>
      <vt:lpstr>Calculating the Test Statistic</vt:lpstr>
      <vt:lpstr>Review: Steps in Hypothesis Testing</vt:lpstr>
      <vt:lpstr>Hypothesis Testing Example</vt:lpstr>
      <vt:lpstr>Hypothesis Testing Example</vt:lpstr>
      <vt:lpstr>Hypothesis Testing Example</vt:lpstr>
      <vt:lpstr>Hypothesis Testing Example</vt:lpstr>
      <vt:lpstr>Example: Upper Tail z Test  for Mean  ( Known)</vt:lpstr>
      <vt:lpstr>PowerPoint Presentation</vt:lpstr>
      <vt:lpstr>Example: Test Statistic</vt:lpstr>
      <vt:lpstr>Example: Decision</vt:lpstr>
      <vt:lpstr>Example Solution: Two-Tail Test</vt:lpstr>
      <vt:lpstr>PowerPoint Presentation</vt:lpstr>
    </vt:vector>
  </TitlesOfParts>
  <Company>University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Statistics: A Decision-Making Approach, 6th edition</dc:title>
  <dc:subject>Chapter 8</dc:subject>
  <dc:creator>Dirk Yandell</dc:creator>
  <cp:keywords/>
  <dc:description/>
  <cp:lastModifiedBy> </cp:lastModifiedBy>
  <cp:revision>115</cp:revision>
  <cp:lastPrinted>1998-11-22T23:37:53Z</cp:lastPrinted>
  <dcterms:created xsi:type="dcterms:W3CDTF">2001-01-13T00:04:22Z</dcterms:created>
  <dcterms:modified xsi:type="dcterms:W3CDTF">2023-10-05T20:58:44Z</dcterms:modified>
</cp:coreProperties>
</file>