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48" r:id="rId2"/>
    <p:sldMasterId id="2147483686" r:id="rId3"/>
  </p:sldMasterIdLst>
  <p:notesMasterIdLst>
    <p:notesMasterId r:id="rId32"/>
  </p:notesMasterIdLst>
  <p:sldIdLst>
    <p:sldId id="372" r:id="rId4"/>
    <p:sldId id="371" r:id="rId5"/>
    <p:sldId id="272" r:id="rId6"/>
    <p:sldId id="267" r:id="rId7"/>
    <p:sldId id="291" r:id="rId8"/>
    <p:sldId id="260" r:id="rId9"/>
    <p:sldId id="288" r:id="rId10"/>
    <p:sldId id="278" r:id="rId11"/>
    <p:sldId id="361" r:id="rId12"/>
    <p:sldId id="347" r:id="rId13"/>
    <p:sldId id="334" r:id="rId14"/>
    <p:sldId id="320" r:id="rId15"/>
    <p:sldId id="368" r:id="rId16"/>
    <p:sldId id="330" r:id="rId17"/>
    <p:sldId id="365" r:id="rId18"/>
    <p:sldId id="366" r:id="rId19"/>
    <p:sldId id="358" r:id="rId20"/>
    <p:sldId id="322" r:id="rId21"/>
    <p:sldId id="325" r:id="rId22"/>
    <p:sldId id="369" r:id="rId23"/>
    <p:sldId id="335" r:id="rId24"/>
    <p:sldId id="353" r:id="rId25"/>
    <p:sldId id="362" r:id="rId26"/>
    <p:sldId id="370" r:id="rId27"/>
    <p:sldId id="356" r:id="rId28"/>
    <p:sldId id="359" r:id="rId29"/>
    <p:sldId id="331" r:id="rId30"/>
    <p:sldId id="33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E8B9E-E3E8-4BF6-8F31-4C443D3546BD}" v="78" dt="2023-10-18T03:58:46.185"/>
    <p1510:client id="{8C66B7C9-0F9C-41D6-8FC3-8865BCC7F9EB}" v="17" dt="2023-10-18T02:14:49.908"/>
    <p1510:client id="{B2EB476E-AD8A-4427-9694-B84E9CED10D1}" v="1" dt="2023-10-18T03:21:53.408"/>
    <p1510:client id="{B716706C-9EBD-4068-BD9E-EC1F9CB51F82}" v="69" dt="2023-10-18T01:21:02.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081" autoAdjust="0"/>
  </p:normalViewPr>
  <p:slideViewPr>
    <p:cSldViewPr snapToGrid="0">
      <p:cViewPr varScale="1">
        <p:scale>
          <a:sx n="102" d="100"/>
          <a:sy n="102" d="100"/>
        </p:scale>
        <p:origin x="9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14111-3C13-4A20-8B7E-B548C89D3EF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D80E5A9-AAFA-46C3-86DC-7CB3A538DC13}">
      <dgm:prSet custT="1"/>
      <dgm:spPr/>
      <dgm:t>
        <a:bodyPr/>
        <a:lstStyle/>
        <a:p>
          <a:pPr>
            <a:lnSpc>
              <a:spcPct val="100000"/>
            </a:lnSpc>
          </a:pPr>
          <a:r>
            <a:rPr lang="en-US" sz="2800" b="1"/>
            <a:t>Project Purpose:</a:t>
          </a:r>
          <a:r>
            <a:rPr lang="en-US" sz="2800" b="1">
              <a:latin typeface="Calibri Light" panose="020F0302020204030204"/>
            </a:rPr>
            <a:t> </a:t>
          </a:r>
          <a:endParaRPr lang="en-US" sz="2800"/>
        </a:p>
      </dgm:t>
    </dgm:pt>
    <dgm:pt modelId="{C02E983A-28AA-4414-8B8F-709B073F6C5C}" type="parTrans" cxnId="{13AB5A08-E56B-41EE-B666-A388A67F03EA}">
      <dgm:prSet/>
      <dgm:spPr/>
      <dgm:t>
        <a:bodyPr/>
        <a:lstStyle/>
        <a:p>
          <a:endParaRPr lang="en-US"/>
        </a:p>
      </dgm:t>
    </dgm:pt>
    <dgm:pt modelId="{4C27CA29-6D68-41A8-AFA0-C6B9217D82C0}" type="sibTrans" cxnId="{13AB5A08-E56B-41EE-B666-A388A67F03EA}">
      <dgm:prSet/>
      <dgm:spPr/>
      <dgm:t>
        <a:bodyPr/>
        <a:lstStyle/>
        <a:p>
          <a:endParaRPr lang="en-US"/>
        </a:p>
      </dgm:t>
    </dgm:pt>
    <dgm:pt modelId="{8D72B1F5-15E0-48AC-A97D-B06EAAE07543}">
      <dgm:prSet custT="1"/>
      <dgm:spPr/>
      <dgm:t>
        <a:bodyPr/>
        <a:lstStyle/>
        <a:p>
          <a:pPr>
            <a:lnSpc>
              <a:spcPct val="100000"/>
            </a:lnSpc>
            <a:spcAft>
              <a:spcPts val="0"/>
            </a:spcAft>
          </a:pPr>
          <a:r>
            <a:rPr lang="en-US" sz="1600"/>
            <a:t>* Determine feasibility of Armada Drone system reducing</a:t>
          </a:r>
          <a:r>
            <a:rPr lang="en-US" sz="1600">
              <a:latin typeface="Calibri Light" panose="020F0302020204030204"/>
            </a:rPr>
            <a:t> </a:t>
          </a:r>
          <a:endParaRPr lang="en-US" sz="1600"/>
        </a:p>
        <a:p>
          <a:pPr>
            <a:lnSpc>
              <a:spcPct val="100000"/>
            </a:lnSpc>
            <a:spcAft>
              <a:spcPts val="0"/>
            </a:spcAft>
          </a:pPr>
          <a:r>
            <a:rPr lang="en-US" sz="1600">
              <a:latin typeface="Calibri Light" panose="020F0302020204030204"/>
            </a:rPr>
            <a:t>   </a:t>
          </a:r>
          <a:r>
            <a:rPr lang="en-US" sz="1600"/>
            <a:t>GHG by 70%</a:t>
          </a:r>
        </a:p>
        <a:p>
          <a:pPr>
            <a:lnSpc>
              <a:spcPct val="100000"/>
            </a:lnSpc>
            <a:spcAft>
              <a:spcPts val="0"/>
            </a:spcAft>
          </a:pPr>
          <a:r>
            <a:rPr lang="en-US" sz="1600"/>
            <a:t>* Final Capstone requirements</a:t>
          </a:r>
        </a:p>
      </dgm:t>
    </dgm:pt>
    <dgm:pt modelId="{A8675035-EB74-4D8F-B795-2AED4DEBA211}" type="parTrans" cxnId="{CC357961-0BBA-49FB-A24A-EC2DFDDC7A98}">
      <dgm:prSet/>
      <dgm:spPr/>
      <dgm:t>
        <a:bodyPr/>
        <a:lstStyle/>
        <a:p>
          <a:endParaRPr lang="en-US"/>
        </a:p>
      </dgm:t>
    </dgm:pt>
    <dgm:pt modelId="{A74EFBFE-4093-4C7F-A951-ABAAD539D88D}" type="sibTrans" cxnId="{CC357961-0BBA-49FB-A24A-EC2DFDDC7A98}">
      <dgm:prSet/>
      <dgm:spPr/>
      <dgm:t>
        <a:bodyPr/>
        <a:lstStyle/>
        <a:p>
          <a:endParaRPr lang="en-US"/>
        </a:p>
      </dgm:t>
    </dgm:pt>
    <dgm:pt modelId="{CAB63963-B9B6-4D74-B2B2-824B88930595}">
      <dgm:prSet custT="1"/>
      <dgm:spPr/>
      <dgm:t>
        <a:bodyPr/>
        <a:lstStyle/>
        <a:p>
          <a:pPr>
            <a:lnSpc>
              <a:spcPct val="100000"/>
            </a:lnSpc>
          </a:pPr>
          <a:r>
            <a:rPr lang="en-US" sz="2800" b="1"/>
            <a:t>Project Sponsor: </a:t>
          </a:r>
          <a:endParaRPr lang="en-US" sz="2800"/>
        </a:p>
      </dgm:t>
    </dgm:pt>
    <dgm:pt modelId="{6DCEFC50-A369-4E32-9300-B099BACB8AB1}" type="parTrans" cxnId="{BF5AA197-9C58-4120-992F-569FD360789A}">
      <dgm:prSet/>
      <dgm:spPr/>
      <dgm:t>
        <a:bodyPr/>
        <a:lstStyle/>
        <a:p>
          <a:endParaRPr lang="en-US"/>
        </a:p>
      </dgm:t>
    </dgm:pt>
    <dgm:pt modelId="{C5068158-42C8-40E8-B8F2-32B1AA36014B}" type="sibTrans" cxnId="{BF5AA197-9C58-4120-992F-569FD360789A}">
      <dgm:prSet/>
      <dgm:spPr/>
      <dgm:t>
        <a:bodyPr/>
        <a:lstStyle/>
        <a:p>
          <a:endParaRPr lang="en-US"/>
        </a:p>
      </dgm:t>
    </dgm:pt>
    <dgm:pt modelId="{6F8BD0DB-9DB5-494F-AB69-7696A4424087}">
      <dgm:prSet custT="1"/>
      <dgm:spPr/>
      <dgm:t>
        <a:bodyPr/>
        <a:lstStyle/>
        <a:p>
          <a:pPr>
            <a:lnSpc>
              <a:spcPct val="100000"/>
            </a:lnSpc>
          </a:pPr>
          <a:r>
            <a:rPr lang="en-US" sz="1600"/>
            <a:t>* Armada Defense Corp. Markham, Ontario, Canada</a:t>
          </a:r>
          <a:r>
            <a:rPr lang="en-US" sz="1600">
              <a:latin typeface="Calibri Light" panose="020F0302020204030204"/>
            </a:rPr>
            <a:t> </a:t>
          </a:r>
          <a:endParaRPr lang="en-US" sz="1600"/>
        </a:p>
      </dgm:t>
    </dgm:pt>
    <dgm:pt modelId="{CF2DFB92-A337-4D2B-8AA7-09FE2A13C4C7}" type="parTrans" cxnId="{21F932E4-B814-4424-885A-4ADE927A9682}">
      <dgm:prSet/>
      <dgm:spPr/>
      <dgm:t>
        <a:bodyPr/>
        <a:lstStyle/>
        <a:p>
          <a:endParaRPr lang="en-US"/>
        </a:p>
      </dgm:t>
    </dgm:pt>
    <dgm:pt modelId="{421E9B6D-D69C-4FBA-984D-AF23B5BF9ABE}" type="sibTrans" cxnId="{21F932E4-B814-4424-885A-4ADE927A9682}">
      <dgm:prSet/>
      <dgm:spPr/>
      <dgm:t>
        <a:bodyPr/>
        <a:lstStyle/>
        <a:p>
          <a:endParaRPr lang="en-US"/>
        </a:p>
      </dgm:t>
    </dgm:pt>
    <dgm:pt modelId="{4A99FACF-BD71-48E8-95FE-3B2765B92C9D}">
      <dgm:prSet custT="1"/>
      <dgm:spPr/>
      <dgm:t>
        <a:bodyPr/>
        <a:lstStyle/>
        <a:p>
          <a:pPr>
            <a:lnSpc>
              <a:spcPct val="100000"/>
            </a:lnSpc>
          </a:pPr>
          <a:r>
            <a:rPr lang="en-US" sz="2800" b="1"/>
            <a:t>Project Overview: </a:t>
          </a:r>
          <a:endParaRPr lang="en-US" sz="2800"/>
        </a:p>
      </dgm:t>
    </dgm:pt>
    <dgm:pt modelId="{BCCD7A75-C175-4FCC-B5DE-D64788613D9B}" type="parTrans" cxnId="{8BAF4F96-4BF3-407D-8CCD-52838F4A0488}">
      <dgm:prSet/>
      <dgm:spPr/>
      <dgm:t>
        <a:bodyPr/>
        <a:lstStyle/>
        <a:p>
          <a:endParaRPr lang="en-US"/>
        </a:p>
      </dgm:t>
    </dgm:pt>
    <dgm:pt modelId="{ADD4B52C-A3F5-4F98-9BB3-1A61191046A1}" type="sibTrans" cxnId="{8BAF4F96-4BF3-407D-8CCD-52838F4A0488}">
      <dgm:prSet/>
      <dgm:spPr/>
      <dgm:t>
        <a:bodyPr/>
        <a:lstStyle/>
        <a:p>
          <a:endParaRPr lang="en-US"/>
        </a:p>
      </dgm:t>
    </dgm:pt>
    <dgm:pt modelId="{A65F5776-ABD9-4B7E-BE20-4C80CA3F072F}">
      <dgm:prSet custT="1"/>
      <dgm:spPr/>
      <dgm:t>
        <a:bodyPr/>
        <a:lstStyle/>
        <a:p>
          <a:pPr>
            <a:lnSpc>
              <a:spcPct val="100000"/>
            </a:lnSpc>
          </a:pPr>
          <a:r>
            <a:rPr lang="en-US" sz="1600"/>
            <a:t>* Potential for GHG reductions of 70%</a:t>
          </a:r>
        </a:p>
      </dgm:t>
    </dgm:pt>
    <dgm:pt modelId="{E9FD0E2F-4F3D-414F-83BA-1135F3AF3D42}" type="parTrans" cxnId="{78FD177B-CF95-4F05-B0B3-EA4C5F6311A5}">
      <dgm:prSet/>
      <dgm:spPr/>
      <dgm:t>
        <a:bodyPr/>
        <a:lstStyle/>
        <a:p>
          <a:endParaRPr lang="en-US"/>
        </a:p>
      </dgm:t>
    </dgm:pt>
    <dgm:pt modelId="{3A7B9052-D003-409B-9F95-29891435177B}" type="sibTrans" cxnId="{78FD177B-CF95-4F05-B0B3-EA4C5F6311A5}">
      <dgm:prSet/>
      <dgm:spPr/>
      <dgm:t>
        <a:bodyPr/>
        <a:lstStyle/>
        <a:p>
          <a:endParaRPr lang="en-US"/>
        </a:p>
      </dgm:t>
    </dgm:pt>
    <dgm:pt modelId="{85E081B6-0F24-4B0C-817A-63361F348D02}">
      <dgm:prSet custT="1"/>
      <dgm:spPr/>
      <dgm:t>
        <a:bodyPr/>
        <a:lstStyle/>
        <a:p>
          <a:pPr>
            <a:lnSpc>
              <a:spcPct val="100000"/>
            </a:lnSpc>
          </a:pPr>
          <a:r>
            <a:rPr lang="en-US" sz="1600"/>
            <a:t>* Environmental Impact of long-range delivery drones  </a:t>
          </a:r>
        </a:p>
      </dgm:t>
    </dgm:pt>
    <dgm:pt modelId="{D72268EB-789F-4D39-A8C9-C3A86DFEE0C8}" type="parTrans" cxnId="{64C6D958-5DEA-4DA9-A10A-9B3EFAFD087E}">
      <dgm:prSet/>
      <dgm:spPr/>
      <dgm:t>
        <a:bodyPr/>
        <a:lstStyle/>
        <a:p>
          <a:endParaRPr lang="en-US"/>
        </a:p>
      </dgm:t>
    </dgm:pt>
    <dgm:pt modelId="{75C2B04E-9A19-4AB7-9052-FA02A35082C4}" type="sibTrans" cxnId="{64C6D958-5DEA-4DA9-A10A-9B3EFAFD087E}">
      <dgm:prSet/>
      <dgm:spPr/>
      <dgm:t>
        <a:bodyPr/>
        <a:lstStyle/>
        <a:p>
          <a:endParaRPr lang="en-US"/>
        </a:p>
      </dgm:t>
    </dgm:pt>
    <dgm:pt modelId="{D2E4A2D5-9BEC-4CA5-ABB4-EA04B698F39B}" type="pres">
      <dgm:prSet presAssocID="{F1114111-3C13-4A20-8B7E-B548C89D3EFC}" presName="root" presStyleCnt="0">
        <dgm:presLayoutVars>
          <dgm:dir/>
          <dgm:resizeHandles val="exact"/>
        </dgm:presLayoutVars>
      </dgm:prSet>
      <dgm:spPr/>
    </dgm:pt>
    <dgm:pt modelId="{CD09B4AA-A565-4B40-882E-A2903EFAFE63}" type="pres">
      <dgm:prSet presAssocID="{DD80E5A9-AAFA-46C3-86DC-7CB3A538DC13}" presName="compNode" presStyleCnt="0"/>
      <dgm:spPr/>
    </dgm:pt>
    <dgm:pt modelId="{A12C463F-E951-423E-BB3B-E6EEA2671992}" type="pres">
      <dgm:prSet presAssocID="{DD80E5A9-AAFA-46C3-86DC-7CB3A538DC13}" presName="bgRect" presStyleLbl="bgShp" presStyleIdx="0" presStyleCnt="3" custLinFactNeighborX="-2948" custLinFactNeighborY="10329"/>
      <dgm:spPr/>
    </dgm:pt>
    <dgm:pt modelId="{9D6A565B-838F-4E46-874E-6D042D6C9B53}" type="pres">
      <dgm:prSet presAssocID="{DD80E5A9-AAFA-46C3-86DC-7CB3A538DC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A44F83E3-F981-4351-9E76-7B296B2EA8DC}" type="pres">
      <dgm:prSet presAssocID="{DD80E5A9-AAFA-46C3-86DC-7CB3A538DC13}" presName="spaceRect" presStyleCnt="0"/>
      <dgm:spPr/>
    </dgm:pt>
    <dgm:pt modelId="{AC4DDC83-D0C1-41FF-8B5B-C08276818677}" type="pres">
      <dgm:prSet presAssocID="{DD80E5A9-AAFA-46C3-86DC-7CB3A538DC13}" presName="parTx" presStyleLbl="revTx" presStyleIdx="0" presStyleCnt="6">
        <dgm:presLayoutVars>
          <dgm:chMax val="0"/>
          <dgm:chPref val="0"/>
        </dgm:presLayoutVars>
      </dgm:prSet>
      <dgm:spPr/>
    </dgm:pt>
    <dgm:pt modelId="{08B3B7C6-AFF6-439E-AB41-EC42E254B423}" type="pres">
      <dgm:prSet presAssocID="{DD80E5A9-AAFA-46C3-86DC-7CB3A538DC13}" presName="desTx" presStyleLbl="revTx" presStyleIdx="1" presStyleCnt="6" custScaleX="129473" custScaleY="112649" custLinFactNeighborX="-6308" custLinFactNeighborY="7452">
        <dgm:presLayoutVars/>
      </dgm:prSet>
      <dgm:spPr/>
    </dgm:pt>
    <dgm:pt modelId="{EE2BF21D-9271-4518-A15F-7560DC0623E9}" type="pres">
      <dgm:prSet presAssocID="{4C27CA29-6D68-41A8-AFA0-C6B9217D82C0}" presName="sibTrans" presStyleCnt="0"/>
      <dgm:spPr/>
    </dgm:pt>
    <dgm:pt modelId="{23BD3522-DA12-4A69-8034-3FE5E04453F8}" type="pres">
      <dgm:prSet presAssocID="{CAB63963-B9B6-4D74-B2B2-824B88930595}" presName="compNode" presStyleCnt="0"/>
      <dgm:spPr/>
    </dgm:pt>
    <dgm:pt modelId="{BFE5E329-5EBB-4603-94E5-A6EF75F54D45}" type="pres">
      <dgm:prSet presAssocID="{CAB63963-B9B6-4D74-B2B2-824B88930595}" presName="bgRect" presStyleLbl="bgShp" presStyleIdx="1" presStyleCnt="3" custLinFactNeighborX="-16119" custLinFactNeighborY="5427"/>
      <dgm:spPr/>
    </dgm:pt>
    <dgm:pt modelId="{F2889549-351D-4BF4-A90E-F0D3D1F74A9F}" type="pres">
      <dgm:prSet presAssocID="{CAB63963-B9B6-4D74-B2B2-824B8893059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ting"/>
        </a:ext>
      </dgm:extLst>
    </dgm:pt>
    <dgm:pt modelId="{DF685D1E-8DC8-4A48-9FC6-667B140A6502}" type="pres">
      <dgm:prSet presAssocID="{CAB63963-B9B6-4D74-B2B2-824B88930595}" presName="spaceRect" presStyleCnt="0"/>
      <dgm:spPr/>
    </dgm:pt>
    <dgm:pt modelId="{164268A5-13C4-4B8C-8021-3E5CAA05A04D}" type="pres">
      <dgm:prSet presAssocID="{CAB63963-B9B6-4D74-B2B2-824B88930595}" presName="parTx" presStyleLbl="revTx" presStyleIdx="2" presStyleCnt="6">
        <dgm:presLayoutVars>
          <dgm:chMax val="0"/>
          <dgm:chPref val="0"/>
        </dgm:presLayoutVars>
      </dgm:prSet>
      <dgm:spPr/>
    </dgm:pt>
    <dgm:pt modelId="{9619A10E-48E1-4633-A3F5-D3B9DABB903A}" type="pres">
      <dgm:prSet presAssocID="{CAB63963-B9B6-4D74-B2B2-824B88930595}" presName="desTx" presStyleLbl="revTx" presStyleIdx="3" presStyleCnt="6" custScaleX="128682" custLinFactNeighborX="-9259" custLinFactNeighborY="1629">
        <dgm:presLayoutVars/>
      </dgm:prSet>
      <dgm:spPr/>
    </dgm:pt>
    <dgm:pt modelId="{4A0C4371-4FD7-4974-9D46-30B899D83F42}" type="pres">
      <dgm:prSet presAssocID="{C5068158-42C8-40E8-B8F2-32B1AA36014B}" presName="sibTrans" presStyleCnt="0"/>
      <dgm:spPr/>
    </dgm:pt>
    <dgm:pt modelId="{1DE3F06A-1AF7-4F2B-9707-26CEE6FDEC51}" type="pres">
      <dgm:prSet presAssocID="{4A99FACF-BD71-48E8-95FE-3B2765B92C9D}" presName="compNode" presStyleCnt="0"/>
      <dgm:spPr/>
    </dgm:pt>
    <dgm:pt modelId="{FE50057B-CDC6-4D4B-A169-0122B65D7911}" type="pres">
      <dgm:prSet presAssocID="{4A99FACF-BD71-48E8-95FE-3B2765B92C9D}" presName="bgRect" presStyleLbl="bgShp" presStyleIdx="2" presStyleCnt="3"/>
      <dgm:spPr/>
    </dgm:pt>
    <dgm:pt modelId="{BC3BAF57-BADC-4F44-86F6-10815158EEAC}" type="pres">
      <dgm:prSet presAssocID="{4A99FACF-BD71-48E8-95FE-3B2765B92C9D}" presName="iconRect" presStyleLbl="node1" presStyleIdx="2" presStyleCnt="3" custLinFactNeighborX="6621" custLinFactNeighborY="220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adcopter with solid fill"/>
        </a:ext>
      </dgm:extLst>
    </dgm:pt>
    <dgm:pt modelId="{4462EADF-3579-4F77-89B8-DF1F8055153F}" type="pres">
      <dgm:prSet presAssocID="{4A99FACF-BD71-48E8-95FE-3B2765B92C9D}" presName="spaceRect" presStyleCnt="0"/>
      <dgm:spPr/>
    </dgm:pt>
    <dgm:pt modelId="{F79DFF13-8719-4852-A47C-799A137497BD}" type="pres">
      <dgm:prSet presAssocID="{4A99FACF-BD71-48E8-95FE-3B2765B92C9D}" presName="parTx" presStyleLbl="revTx" presStyleIdx="4" presStyleCnt="6">
        <dgm:presLayoutVars>
          <dgm:chMax val="0"/>
          <dgm:chPref val="0"/>
        </dgm:presLayoutVars>
      </dgm:prSet>
      <dgm:spPr/>
    </dgm:pt>
    <dgm:pt modelId="{B077E953-0B49-4A8B-8FC4-4C3EE58D163B}" type="pres">
      <dgm:prSet presAssocID="{4A99FACF-BD71-48E8-95FE-3B2765B92C9D}" presName="desTx" presStyleLbl="revTx" presStyleIdx="5" presStyleCnt="6" custScaleX="124623" custLinFactNeighborX="-11456" custLinFactNeighborY="-5549">
        <dgm:presLayoutVars/>
      </dgm:prSet>
      <dgm:spPr/>
    </dgm:pt>
  </dgm:ptLst>
  <dgm:cxnLst>
    <dgm:cxn modelId="{13AB5A08-E56B-41EE-B666-A388A67F03EA}" srcId="{F1114111-3C13-4A20-8B7E-B548C89D3EFC}" destId="{DD80E5A9-AAFA-46C3-86DC-7CB3A538DC13}" srcOrd="0" destOrd="0" parTransId="{C02E983A-28AA-4414-8B8F-709B073F6C5C}" sibTransId="{4C27CA29-6D68-41A8-AFA0-C6B9217D82C0}"/>
    <dgm:cxn modelId="{29E0D80B-A428-4D7C-9A7B-A17D687B9E45}" type="presOf" srcId="{85E081B6-0F24-4B0C-817A-63361F348D02}" destId="{B077E953-0B49-4A8B-8FC4-4C3EE58D163B}" srcOrd="0" destOrd="1" presId="urn:microsoft.com/office/officeart/2018/2/layout/IconVerticalSolidList"/>
    <dgm:cxn modelId="{8EA63F23-C380-4F98-B8B1-07C78FD3E330}" type="presOf" srcId="{F1114111-3C13-4A20-8B7E-B548C89D3EFC}" destId="{D2E4A2D5-9BEC-4CA5-ABB4-EA04B698F39B}" srcOrd="0" destOrd="0" presId="urn:microsoft.com/office/officeart/2018/2/layout/IconVerticalSolidList"/>
    <dgm:cxn modelId="{ABD9862D-EFF3-4429-86EA-6196ADBDDB85}" type="presOf" srcId="{6F8BD0DB-9DB5-494F-AB69-7696A4424087}" destId="{9619A10E-48E1-4633-A3F5-D3B9DABB903A}" srcOrd="0" destOrd="0" presId="urn:microsoft.com/office/officeart/2018/2/layout/IconVerticalSolidList"/>
    <dgm:cxn modelId="{CC357961-0BBA-49FB-A24A-EC2DFDDC7A98}" srcId="{DD80E5A9-AAFA-46C3-86DC-7CB3A538DC13}" destId="{8D72B1F5-15E0-48AC-A97D-B06EAAE07543}" srcOrd="0" destOrd="0" parTransId="{A8675035-EB74-4D8F-B795-2AED4DEBA211}" sibTransId="{A74EFBFE-4093-4C7F-A951-ABAAD539D88D}"/>
    <dgm:cxn modelId="{26953762-FDB4-4AEC-86D7-111CA5BAD0A6}" type="presOf" srcId="{8D72B1F5-15E0-48AC-A97D-B06EAAE07543}" destId="{08B3B7C6-AFF6-439E-AB41-EC42E254B423}" srcOrd="0" destOrd="0" presId="urn:microsoft.com/office/officeart/2018/2/layout/IconVerticalSolidList"/>
    <dgm:cxn modelId="{233EA24E-956E-4006-B4D4-DBD28D137553}" type="presOf" srcId="{4A99FACF-BD71-48E8-95FE-3B2765B92C9D}" destId="{F79DFF13-8719-4852-A47C-799A137497BD}" srcOrd="0" destOrd="0" presId="urn:microsoft.com/office/officeart/2018/2/layout/IconVerticalSolidList"/>
    <dgm:cxn modelId="{64C6D958-5DEA-4DA9-A10A-9B3EFAFD087E}" srcId="{4A99FACF-BD71-48E8-95FE-3B2765B92C9D}" destId="{85E081B6-0F24-4B0C-817A-63361F348D02}" srcOrd="1" destOrd="0" parTransId="{D72268EB-789F-4D39-A8C9-C3A86DFEE0C8}" sibTransId="{75C2B04E-9A19-4AB7-9052-FA02A35082C4}"/>
    <dgm:cxn modelId="{78FD177B-CF95-4F05-B0B3-EA4C5F6311A5}" srcId="{4A99FACF-BD71-48E8-95FE-3B2765B92C9D}" destId="{A65F5776-ABD9-4B7E-BE20-4C80CA3F072F}" srcOrd="0" destOrd="0" parTransId="{E9FD0E2F-4F3D-414F-83BA-1135F3AF3D42}" sibTransId="{3A7B9052-D003-409B-9F95-29891435177B}"/>
    <dgm:cxn modelId="{02014784-E823-46EC-B9E5-87B651AEBB50}" type="presOf" srcId="{CAB63963-B9B6-4D74-B2B2-824B88930595}" destId="{164268A5-13C4-4B8C-8021-3E5CAA05A04D}" srcOrd="0" destOrd="0" presId="urn:microsoft.com/office/officeart/2018/2/layout/IconVerticalSolidList"/>
    <dgm:cxn modelId="{8BAF4F96-4BF3-407D-8CCD-52838F4A0488}" srcId="{F1114111-3C13-4A20-8B7E-B548C89D3EFC}" destId="{4A99FACF-BD71-48E8-95FE-3B2765B92C9D}" srcOrd="2" destOrd="0" parTransId="{BCCD7A75-C175-4FCC-B5DE-D64788613D9B}" sibTransId="{ADD4B52C-A3F5-4F98-9BB3-1A61191046A1}"/>
    <dgm:cxn modelId="{BF5AA197-9C58-4120-992F-569FD360789A}" srcId="{F1114111-3C13-4A20-8B7E-B548C89D3EFC}" destId="{CAB63963-B9B6-4D74-B2B2-824B88930595}" srcOrd="1" destOrd="0" parTransId="{6DCEFC50-A369-4E32-9300-B099BACB8AB1}" sibTransId="{C5068158-42C8-40E8-B8F2-32B1AA36014B}"/>
    <dgm:cxn modelId="{A352D69F-06F7-4464-8643-5CF0551C2E91}" type="presOf" srcId="{A65F5776-ABD9-4B7E-BE20-4C80CA3F072F}" destId="{B077E953-0B49-4A8B-8FC4-4C3EE58D163B}" srcOrd="0" destOrd="0" presId="urn:microsoft.com/office/officeart/2018/2/layout/IconVerticalSolidList"/>
    <dgm:cxn modelId="{21F932E4-B814-4424-885A-4ADE927A9682}" srcId="{CAB63963-B9B6-4D74-B2B2-824B88930595}" destId="{6F8BD0DB-9DB5-494F-AB69-7696A4424087}" srcOrd="0" destOrd="0" parTransId="{CF2DFB92-A337-4D2B-8AA7-09FE2A13C4C7}" sibTransId="{421E9B6D-D69C-4FBA-984D-AF23B5BF9ABE}"/>
    <dgm:cxn modelId="{BB4E59FC-D61A-4607-9882-B219AFA6A3B5}" type="presOf" srcId="{DD80E5A9-AAFA-46C3-86DC-7CB3A538DC13}" destId="{AC4DDC83-D0C1-41FF-8B5B-C08276818677}" srcOrd="0" destOrd="0" presId="urn:microsoft.com/office/officeart/2018/2/layout/IconVerticalSolidList"/>
    <dgm:cxn modelId="{0C831B3D-03BF-4914-A6BD-1D7E1BDEE23B}" type="presParOf" srcId="{D2E4A2D5-9BEC-4CA5-ABB4-EA04B698F39B}" destId="{CD09B4AA-A565-4B40-882E-A2903EFAFE63}" srcOrd="0" destOrd="0" presId="urn:microsoft.com/office/officeart/2018/2/layout/IconVerticalSolidList"/>
    <dgm:cxn modelId="{A2E80E79-6164-420E-BEF4-3C6E521621AF}" type="presParOf" srcId="{CD09B4AA-A565-4B40-882E-A2903EFAFE63}" destId="{A12C463F-E951-423E-BB3B-E6EEA2671992}" srcOrd="0" destOrd="0" presId="urn:microsoft.com/office/officeart/2018/2/layout/IconVerticalSolidList"/>
    <dgm:cxn modelId="{49923CE9-6547-4224-A521-A26B89D747AE}" type="presParOf" srcId="{CD09B4AA-A565-4B40-882E-A2903EFAFE63}" destId="{9D6A565B-838F-4E46-874E-6D042D6C9B53}" srcOrd="1" destOrd="0" presId="urn:microsoft.com/office/officeart/2018/2/layout/IconVerticalSolidList"/>
    <dgm:cxn modelId="{227E81C8-CC90-47A0-9E45-6C4D45A63F2A}" type="presParOf" srcId="{CD09B4AA-A565-4B40-882E-A2903EFAFE63}" destId="{A44F83E3-F981-4351-9E76-7B296B2EA8DC}" srcOrd="2" destOrd="0" presId="urn:microsoft.com/office/officeart/2018/2/layout/IconVerticalSolidList"/>
    <dgm:cxn modelId="{95842461-728A-483B-80FC-0BA6214879B6}" type="presParOf" srcId="{CD09B4AA-A565-4B40-882E-A2903EFAFE63}" destId="{AC4DDC83-D0C1-41FF-8B5B-C08276818677}" srcOrd="3" destOrd="0" presId="urn:microsoft.com/office/officeart/2018/2/layout/IconVerticalSolidList"/>
    <dgm:cxn modelId="{8AAED29E-6C05-452A-A1F2-FC31FB3BCC67}" type="presParOf" srcId="{CD09B4AA-A565-4B40-882E-A2903EFAFE63}" destId="{08B3B7C6-AFF6-439E-AB41-EC42E254B423}" srcOrd="4" destOrd="0" presId="urn:microsoft.com/office/officeart/2018/2/layout/IconVerticalSolidList"/>
    <dgm:cxn modelId="{6A9C242E-03CF-46B7-A37E-DCBA4EF04D7E}" type="presParOf" srcId="{D2E4A2D5-9BEC-4CA5-ABB4-EA04B698F39B}" destId="{EE2BF21D-9271-4518-A15F-7560DC0623E9}" srcOrd="1" destOrd="0" presId="urn:microsoft.com/office/officeart/2018/2/layout/IconVerticalSolidList"/>
    <dgm:cxn modelId="{AF1AA4CF-1EF9-41D4-BE7D-F95C24F0C0E6}" type="presParOf" srcId="{D2E4A2D5-9BEC-4CA5-ABB4-EA04B698F39B}" destId="{23BD3522-DA12-4A69-8034-3FE5E04453F8}" srcOrd="2" destOrd="0" presId="urn:microsoft.com/office/officeart/2018/2/layout/IconVerticalSolidList"/>
    <dgm:cxn modelId="{2691F4E7-87D6-48C8-B8DC-300C2C6A958E}" type="presParOf" srcId="{23BD3522-DA12-4A69-8034-3FE5E04453F8}" destId="{BFE5E329-5EBB-4603-94E5-A6EF75F54D45}" srcOrd="0" destOrd="0" presId="urn:microsoft.com/office/officeart/2018/2/layout/IconVerticalSolidList"/>
    <dgm:cxn modelId="{9629BF36-32FE-4BC6-971C-0C8252F5CC66}" type="presParOf" srcId="{23BD3522-DA12-4A69-8034-3FE5E04453F8}" destId="{F2889549-351D-4BF4-A90E-F0D3D1F74A9F}" srcOrd="1" destOrd="0" presId="urn:microsoft.com/office/officeart/2018/2/layout/IconVerticalSolidList"/>
    <dgm:cxn modelId="{EF61CFB6-0985-4C58-935A-A5C198F536BE}" type="presParOf" srcId="{23BD3522-DA12-4A69-8034-3FE5E04453F8}" destId="{DF685D1E-8DC8-4A48-9FC6-667B140A6502}" srcOrd="2" destOrd="0" presId="urn:microsoft.com/office/officeart/2018/2/layout/IconVerticalSolidList"/>
    <dgm:cxn modelId="{A8FAB69A-0317-41D3-B5F9-411C5D45559D}" type="presParOf" srcId="{23BD3522-DA12-4A69-8034-3FE5E04453F8}" destId="{164268A5-13C4-4B8C-8021-3E5CAA05A04D}" srcOrd="3" destOrd="0" presId="urn:microsoft.com/office/officeart/2018/2/layout/IconVerticalSolidList"/>
    <dgm:cxn modelId="{E5B64563-3256-461C-809B-9FE6640567A8}" type="presParOf" srcId="{23BD3522-DA12-4A69-8034-3FE5E04453F8}" destId="{9619A10E-48E1-4633-A3F5-D3B9DABB903A}" srcOrd="4" destOrd="0" presId="urn:microsoft.com/office/officeart/2018/2/layout/IconVerticalSolidList"/>
    <dgm:cxn modelId="{41B29A95-662A-4190-994C-327CB70C6330}" type="presParOf" srcId="{D2E4A2D5-9BEC-4CA5-ABB4-EA04B698F39B}" destId="{4A0C4371-4FD7-4974-9D46-30B899D83F42}" srcOrd="3" destOrd="0" presId="urn:microsoft.com/office/officeart/2018/2/layout/IconVerticalSolidList"/>
    <dgm:cxn modelId="{FF261662-8CA9-4FD3-AF90-9CCA94F213BE}" type="presParOf" srcId="{D2E4A2D5-9BEC-4CA5-ABB4-EA04B698F39B}" destId="{1DE3F06A-1AF7-4F2B-9707-26CEE6FDEC51}" srcOrd="4" destOrd="0" presId="urn:microsoft.com/office/officeart/2018/2/layout/IconVerticalSolidList"/>
    <dgm:cxn modelId="{AA230669-820D-4012-9122-5EDBC50CC117}" type="presParOf" srcId="{1DE3F06A-1AF7-4F2B-9707-26CEE6FDEC51}" destId="{FE50057B-CDC6-4D4B-A169-0122B65D7911}" srcOrd="0" destOrd="0" presId="urn:microsoft.com/office/officeart/2018/2/layout/IconVerticalSolidList"/>
    <dgm:cxn modelId="{1E76210D-4E23-4AE9-9791-984CF8130A2C}" type="presParOf" srcId="{1DE3F06A-1AF7-4F2B-9707-26CEE6FDEC51}" destId="{BC3BAF57-BADC-4F44-86F6-10815158EEAC}" srcOrd="1" destOrd="0" presId="urn:microsoft.com/office/officeart/2018/2/layout/IconVerticalSolidList"/>
    <dgm:cxn modelId="{39322EF0-EA19-48B2-B4EA-96A2057F3AC1}" type="presParOf" srcId="{1DE3F06A-1AF7-4F2B-9707-26CEE6FDEC51}" destId="{4462EADF-3579-4F77-89B8-DF1F8055153F}" srcOrd="2" destOrd="0" presId="urn:microsoft.com/office/officeart/2018/2/layout/IconVerticalSolidList"/>
    <dgm:cxn modelId="{B7FE93E7-6E02-4EFB-94CE-FE8972687104}" type="presParOf" srcId="{1DE3F06A-1AF7-4F2B-9707-26CEE6FDEC51}" destId="{F79DFF13-8719-4852-A47C-799A137497BD}" srcOrd="3" destOrd="0" presId="urn:microsoft.com/office/officeart/2018/2/layout/IconVerticalSolidList"/>
    <dgm:cxn modelId="{29BD2E63-D320-4A60-937E-871D5693F77D}" type="presParOf" srcId="{1DE3F06A-1AF7-4F2B-9707-26CEE6FDEC51}" destId="{B077E953-0B49-4A8B-8FC4-4C3EE58D163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BA1FE1-2994-451E-A719-AD7EC8B704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3EFF61-CD82-4DBA-ABDB-7E884E635D8B}">
      <dgm:prSet/>
      <dgm:spPr/>
      <dgm:t>
        <a:bodyPr/>
        <a:lstStyle/>
        <a:p>
          <a:r>
            <a:rPr lang="en-US" b="1"/>
            <a:t>Omar Acuna </a:t>
          </a:r>
          <a:endParaRPr lang="en-US"/>
        </a:p>
      </dgm:t>
    </dgm:pt>
    <dgm:pt modelId="{DFB66A67-3A4D-46BE-992C-55D21A8A453D}" type="parTrans" cxnId="{49C0E23D-413F-46BD-8348-34C3CB69C8E4}">
      <dgm:prSet/>
      <dgm:spPr/>
      <dgm:t>
        <a:bodyPr/>
        <a:lstStyle/>
        <a:p>
          <a:endParaRPr lang="en-US"/>
        </a:p>
      </dgm:t>
    </dgm:pt>
    <dgm:pt modelId="{0DC6DBDD-1AFD-4C23-931A-C063DAD6C891}" type="sibTrans" cxnId="{49C0E23D-413F-46BD-8348-34C3CB69C8E4}">
      <dgm:prSet/>
      <dgm:spPr/>
      <dgm:t>
        <a:bodyPr/>
        <a:lstStyle/>
        <a:p>
          <a:endParaRPr lang="en-US"/>
        </a:p>
      </dgm:t>
    </dgm:pt>
    <dgm:pt modelId="{84C15FF6-945E-42B8-8DA3-7FB18D40AA84}">
      <dgm:prSet/>
      <dgm:spPr/>
      <dgm:t>
        <a:bodyPr/>
        <a:lstStyle/>
        <a:p>
          <a:r>
            <a:rPr lang="en-US"/>
            <a:t>Experienced quality manager with 25 years in electronic manufacturing,</a:t>
          </a:r>
        </a:p>
      </dgm:t>
    </dgm:pt>
    <dgm:pt modelId="{7815C5E3-F4E9-4CDA-B67E-45167D16C6CA}" type="parTrans" cxnId="{16A7FF8F-8F46-4E0A-9A73-C6E34E072671}">
      <dgm:prSet/>
      <dgm:spPr/>
      <dgm:t>
        <a:bodyPr/>
        <a:lstStyle/>
        <a:p>
          <a:endParaRPr lang="en-US"/>
        </a:p>
      </dgm:t>
    </dgm:pt>
    <dgm:pt modelId="{81CB3CBD-4050-4EC1-9BB9-BA8AE5B4EBCD}" type="sibTrans" cxnId="{16A7FF8F-8F46-4E0A-9A73-C6E34E072671}">
      <dgm:prSet/>
      <dgm:spPr/>
      <dgm:t>
        <a:bodyPr/>
        <a:lstStyle/>
        <a:p>
          <a:endParaRPr lang="en-US"/>
        </a:p>
      </dgm:t>
    </dgm:pt>
    <dgm:pt modelId="{43CAF443-16D4-42FA-B0EA-BD05B661C606}">
      <dgm:prSet/>
      <dgm:spPr/>
      <dgm:t>
        <a:bodyPr/>
        <a:lstStyle/>
        <a:p>
          <a:r>
            <a:rPr lang="en-US" b="1"/>
            <a:t>Ben Nicholas</a:t>
          </a:r>
          <a:endParaRPr lang="en-US"/>
        </a:p>
      </dgm:t>
    </dgm:pt>
    <dgm:pt modelId="{A3D048E7-9F4A-4B12-8BDF-17EB84C0C660}" type="parTrans" cxnId="{11F50BE9-4DF7-4C3D-9073-6A885171555D}">
      <dgm:prSet/>
      <dgm:spPr/>
      <dgm:t>
        <a:bodyPr/>
        <a:lstStyle/>
        <a:p>
          <a:endParaRPr lang="en-US"/>
        </a:p>
      </dgm:t>
    </dgm:pt>
    <dgm:pt modelId="{6EA150BB-0AC1-4779-ABB5-85324021A623}" type="sibTrans" cxnId="{11F50BE9-4DF7-4C3D-9073-6A885171555D}">
      <dgm:prSet/>
      <dgm:spPr/>
      <dgm:t>
        <a:bodyPr/>
        <a:lstStyle/>
        <a:p>
          <a:endParaRPr lang="en-US"/>
        </a:p>
      </dgm:t>
    </dgm:pt>
    <dgm:pt modelId="{A9F9A12F-67B3-4FD1-BA42-2B22C121E2DF}">
      <dgm:prSet/>
      <dgm:spPr/>
      <dgm:t>
        <a:bodyPr/>
        <a:lstStyle/>
        <a:p>
          <a:r>
            <a:rPr lang="en-US"/>
            <a:t>Active-duty USMC for the past 11 years. Bachelor's degree in ocean engineering. </a:t>
          </a:r>
        </a:p>
      </dgm:t>
    </dgm:pt>
    <dgm:pt modelId="{332B43B1-DEF2-454D-9D77-5AD56A68CFB1}" type="parTrans" cxnId="{D47490DD-478E-4B64-A72D-D8F19B79FD23}">
      <dgm:prSet/>
      <dgm:spPr/>
      <dgm:t>
        <a:bodyPr/>
        <a:lstStyle/>
        <a:p>
          <a:endParaRPr lang="en-US"/>
        </a:p>
      </dgm:t>
    </dgm:pt>
    <dgm:pt modelId="{45A8E0FE-66E1-458F-85C5-889DF2DE030E}" type="sibTrans" cxnId="{D47490DD-478E-4B64-A72D-D8F19B79FD23}">
      <dgm:prSet/>
      <dgm:spPr/>
      <dgm:t>
        <a:bodyPr/>
        <a:lstStyle/>
        <a:p>
          <a:endParaRPr lang="en-US"/>
        </a:p>
      </dgm:t>
    </dgm:pt>
    <dgm:pt modelId="{22DE6404-A127-4912-A01E-280F1BC20A6A}">
      <dgm:prSet/>
      <dgm:spPr/>
      <dgm:t>
        <a:bodyPr/>
        <a:lstStyle/>
        <a:p>
          <a:r>
            <a:rPr lang="en-US" b="1"/>
            <a:t>John Sievert</a:t>
          </a:r>
          <a:endParaRPr lang="en-US"/>
        </a:p>
      </dgm:t>
    </dgm:pt>
    <dgm:pt modelId="{70332B3F-D23D-4D50-BC35-ED155D0F6915}" type="parTrans" cxnId="{2AF354C1-171B-4CB6-B9A1-13770932D799}">
      <dgm:prSet/>
      <dgm:spPr/>
      <dgm:t>
        <a:bodyPr/>
        <a:lstStyle/>
        <a:p>
          <a:endParaRPr lang="en-US"/>
        </a:p>
      </dgm:t>
    </dgm:pt>
    <dgm:pt modelId="{64360BAB-1B5C-457E-BE87-B071B642FD68}" type="sibTrans" cxnId="{2AF354C1-171B-4CB6-B9A1-13770932D799}">
      <dgm:prSet/>
      <dgm:spPr/>
      <dgm:t>
        <a:bodyPr/>
        <a:lstStyle/>
        <a:p>
          <a:endParaRPr lang="en-US"/>
        </a:p>
      </dgm:t>
    </dgm:pt>
    <dgm:pt modelId="{E0F62A8A-6047-41DC-A532-E86A3A19E42A}">
      <dgm:prSet/>
      <dgm:spPr/>
      <dgm:t>
        <a:bodyPr/>
        <a:lstStyle/>
        <a:p>
          <a:r>
            <a:rPr lang="en-US"/>
            <a:t>Retired 20 years of US Navy services, worked for 4 years as a mechanical design engineer for Space Sciences Corporation. </a:t>
          </a:r>
        </a:p>
      </dgm:t>
    </dgm:pt>
    <dgm:pt modelId="{DC1C3210-B5F2-47C9-AA74-AF8753042A94}" type="parTrans" cxnId="{2F0B3DA8-3977-42EF-8EF2-9FBFF9E32CA7}">
      <dgm:prSet/>
      <dgm:spPr/>
      <dgm:t>
        <a:bodyPr/>
        <a:lstStyle/>
        <a:p>
          <a:endParaRPr lang="en-US"/>
        </a:p>
      </dgm:t>
    </dgm:pt>
    <dgm:pt modelId="{8C7BFD2C-E45D-48AB-862C-DB3BC31BC319}" type="sibTrans" cxnId="{2F0B3DA8-3977-42EF-8EF2-9FBFF9E32CA7}">
      <dgm:prSet/>
      <dgm:spPr/>
      <dgm:t>
        <a:bodyPr/>
        <a:lstStyle/>
        <a:p>
          <a:endParaRPr lang="en-US"/>
        </a:p>
      </dgm:t>
    </dgm:pt>
    <dgm:pt modelId="{A79B2486-3F46-4FFF-AEBE-D2AE63106C8A}">
      <dgm:prSet/>
      <dgm:spPr/>
      <dgm:t>
        <a:bodyPr/>
        <a:lstStyle/>
        <a:p>
          <a:r>
            <a:rPr lang="en-US" b="1"/>
            <a:t>Patrick Tonganbou</a:t>
          </a:r>
          <a:endParaRPr lang="en-US"/>
        </a:p>
      </dgm:t>
    </dgm:pt>
    <dgm:pt modelId="{3114C715-5382-4819-92E3-24B71F9BF0F7}" type="parTrans" cxnId="{EEDA0D51-164B-4279-9DEC-F2515F96EACB}">
      <dgm:prSet/>
      <dgm:spPr/>
      <dgm:t>
        <a:bodyPr/>
        <a:lstStyle/>
        <a:p>
          <a:endParaRPr lang="en-US"/>
        </a:p>
      </dgm:t>
    </dgm:pt>
    <dgm:pt modelId="{DB831A88-EDBC-4DC2-853A-220D6B6B1669}" type="sibTrans" cxnId="{EEDA0D51-164B-4279-9DEC-F2515F96EACB}">
      <dgm:prSet/>
      <dgm:spPr/>
      <dgm:t>
        <a:bodyPr/>
        <a:lstStyle/>
        <a:p>
          <a:endParaRPr lang="en-US"/>
        </a:p>
      </dgm:t>
    </dgm:pt>
    <dgm:pt modelId="{3F858E83-BF4B-4BB7-919F-4686185D0F98}">
      <dgm:prSet/>
      <dgm:spPr/>
      <dgm:t>
        <a:bodyPr/>
        <a:lstStyle/>
        <a:p>
          <a:r>
            <a:rPr lang="en-US"/>
            <a:t>Manufacturing engineer with two years working within the semiconductor sector</a:t>
          </a:r>
        </a:p>
      </dgm:t>
    </dgm:pt>
    <dgm:pt modelId="{50588E12-73A2-4E82-B1CD-B48110B714D2}" type="parTrans" cxnId="{62CE3A79-87AE-43A3-904F-5AB1088873DA}">
      <dgm:prSet/>
      <dgm:spPr/>
      <dgm:t>
        <a:bodyPr/>
        <a:lstStyle/>
        <a:p>
          <a:endParaRPr lang="en-US"/>
        </a:p>
      </dgm:t>
    </dgm:pt>
    <dgm:pt modelId="{0D49A8EA-C93D-4435-903C-1C9F4BE0FA4A}" type="sibTrans" cxnId="{62CE3A79-87AE-43A3-904F-5AB1088873DA}">
      <dgm:prSet/>
      <dgm:spPr/>
      <dgm:t>
        <a:bodyPr/>
        <a:lstStyle/>
        <a:p>
          <a:endParaRPr lang="en-US"/>
        </a:p>
      </dgm:t>
    </dgm:pt>
    <dgm:pt modelId="{F14967CB-5EE4-40CD-A9C3-4D1479AFB288}">
      <dgm:prSet/>
      <dgm:spPr/>
      <dgm:t>
        <a:bodyPr/>
        <a:lstStyle/>
        <a:p>
          <a:r>
            <a:rPr lang="en-US" b="1"/>
            <a:t>Steve Wolford</a:t>
          </a:r>
          <a:endParaRPr lang="en-US"/>
        </a:p>
      </dgm:t>
    </dgm:pt>
    <dgm:pt modelId="{7ED4D1D1-D1A3-4A47-BF04-D3EA03693E7A}" type="parTrans" cxnId="{02703BA7-5425-406B-95C2-023B7BBEED2F}">
      <dgm:prSet/>
      <dgm:spPr/>
      <dgm:t>
        <a:bodyPr/>
        <a:lstStyle/>
        <a:p>
          <a:endParaRPr lang="en-US"/>
        </a:p>
      </dgm:t>
    </dgm:pt>
    <dgm:pt modelId="{A1AF4867-4F1D-44BB-8354-A80BDCF5ADAA}" type="sibTrans" cxnId="{02703BA7-5425-406B-95C2-023B7BBEED2F}">
      <dgm:prSet/>
      <dgm:spPr/>
      <dgm:t>
        <a:bodyPr/>
        <a:lstStyle/>
        <a:p>
          <a:endParaRPr lang="en-US"/>
        </a:p>
      </dgm:t>
    </dgm:pt>
    <dgm:pt modelId="{6CECC9B0-4A1C-4883-A771-331F4E5339D6}">
      <dgm:prSet/>
      <dgm:spPr/>
      <dgm:t>
        <a:bodyPr/>
        <a:lstStyle/>
        <a:p>
          <a:r>
            <a:rPr lang="en-US"/>
            <a:t>Quality Administrator and Engineering Manager with 35 years of manufacturing industry experience.</a:t>
          </a:r>
        </a:p>
      </dgm:t>
    </dgm:pt>
    <dgm:pt modelId="{D7D899F3-3B8B-403F-B058-11370877704D}" type="parTrans" cxnId="{CACED521-B3F8-4A7A-9A2D-2D6892A542D7}">
      <dgm:prSet/>
      <dgm:spPr/>
      <dgm:t>
        <a:bodyPr/>
        <a:lstStyle/>
        <a:p>
          <a:endParaRPr lang="en-US"/>
        </a:p>
      </dgm:t>
    </dgm:pt>
    <dgm:pt modelId="{24257407-DB4A-4FE5-ACE2-822E9065A0AF}" type="sibTrans" cxnId="{CACED521-B3F8-4A7A-9A2D-2D6892A542D7}">
      <dgm:prSet/>
      <dgm:spPr/>
      <dgm:t>
        <a:bodyPr/>
        <a:lstStyle/>
        <a:p>
          <a:endParaRPr lang="en-US"/>
        </a:p>
      </dgm:t>
    </dgm:pt>
    <dgm:pt modelId="{E50680F1-BB0C-49E9-8431-41A2E685EA7D}">
      <dgm:prSet/>
      <dgm:spPr/>
      <dgm:t>
        <a:bodyPr/>
        <a:lstStyle/>
        <a:p>
          <a:r>
            <a:rPr lang="en-US"/>
            <a:t>Formerly a rotary wing powerplant mechanic in the USMC</a:t>
          </a:r>
        </a:p>
      </dgm:t>
    </dgm:pt>
    <dgm:pt modelId="{E3CBBCAD-E6B8-45E0-B9BF-F52B34744732}" type="parTrans" cxnId="{2FE139EF-D696-46CD-97E5-212D5F470BC3}">
      <dgm:prSet/>
      <dgm:spPr/>
      <dgm:t>
        <a:bodyPr/>
        <a:lstStyle/>
        <a:p>
          <a:endParaRPr lang="en-US"/>
        </a:p>
      </dgm:t>
    </dgm:pt>
    <dgm:pt modelId="{410F3AA1-625F-4A27-BCA5-F8582DB7B499}" type="sibTrans" cxnId="{2FE139EF-D696-46CD-97E5-212D5F470BC3}">
      <dgm:prSet/>
      <dgm:spPr/>
      <dgm:t>
        <a:bodyPr/>
        <a:lstStyle/>
        <a:p>
          <a:endParaRPr lang="en-US"/>
        </a:p>
      </dgm:t>
    </dgm:pt>
    <dgm:pt modelId="{9E61650D-12C9-4137-87B1-50235FC27426}">
      <dgm:prSet/>
      <dgm:spPr/>
      <dgm:t>
        <a:bodyPr/>
        <a:lstStyle/>
        <a:p>
          <a:r>
            <a:rPr lang="en-US"/>
            <a:t> Holding engineering degrees in industrial and manufacturing design.</a:t>
          </a:r>
        </a:p>
      </dgm:t>
    </dgm:pt>
    <dgm:pt modelId="{8D5BBE04-FE39-4FFB-836A-17EC80FD1DE7}" type="parTrans" cxnId="{3A2C4D52-2EB9-4F92-91C5-83D51516C731}">
      <dgm:prSet/>
      <dgm:spPr/>
      <dgm:t>
        <a:bodyPr/>
        <a:lstStyle/>
        <a:p>
          <a:endParaRPr lang="en-US"/>
        </a:p>
      </dgm:t>
    </dgm:pt>
    <dgm:pt modelId="{D505BCAB-03B9-46C4-840C-A5FB318F1E69}" type="sibTrans" cxnId="{3A2C4D52-2EB9-4F92-91C5-83D51516C731}">
      <dgm:prSet/>
      <dgm:spPr/>
      <dgm:t>
        <a:bodyPr/>
        <a:lstStyle/>
        <a:p>
          <a:endParaRPr lang="en-US"/>
        </a:p>
      </dgm:t>
    </dgm:pt>
    <dgm:pt modelId="{DD0F0EB3-4A8C-42D5-923B-2D9447C400E4}">
      <dgm:prSet/>
      <dgm:spPr/>
      <dgm:t>
        <a:bodyPr/>
        <a:lstStyle/>
        <a:p>
          <a:r>
            <a:rPr lang="en-US"/>
            <a:t>Home is a remote community in south central Alaska with 31 permanent residents. </a:t>
          </a:r>
        </a:p>
      </dgm:t>
    </dgm:pt>
    <dgm:pt modelId="{65D334C0-8A64-4E17-AE27-DB245169F10B}" type="parTrans" cxnId="{A83EAB00-4C61-45D2-A9CD-B561B6410B3B}">
      <dgm:prSet/>
      <dgm:spPr/>
      <dgm:t>
        <a:bodyPr/>
        <a:lstStyle/>
        <a:p>
          <a:endParaRPr lang="en-US"/>
        </a:p>
      </dgm:t>
    </dgm:pt>
    <dgm:pt modelId="{3CE828B5-5E69-44F1-B19D-1736AE14EF99}" type="sibTrans" cxnId="{A83EAB00-4C61-45D2-A9CD-B561B6410B3B}">
      <dgm:prSet/>
      <dgm:spPr/>
      <dgm:t>
        <a:bodyPr/>
        <a:lstStyle/>
        <a:p>
          <a:endParaRPr lang="en-US"/>
        </a:p>
      </dgm:t>
    </dgm:pt>
    <dgm:pt modelId="{DBE5AD98-C50D-463E-9DD7-4BD8E9A68B08}">
      <dgm:prSet/>
      <dgm:spPr/>
      <dgm:t>
        <a:bodyPr/>
        <a:lstStyle/>
        <a:p>
          <a:r>
            <a:rPr lang="en-US"/>
            <a:t> Five years in the aerospace industry.</a:t>
          </a:r>
        </a:p>
      </dgm:t>
    </dgm:pt>
    <dgm:pt modelId="{0BD86EC9-0A73-4B66-A93D-7B7FB3270B95}" type="parTrans" cxnId="{7BA772AA-22F3-402D-AA11-636814F5746B}">
      <dgm:prSet/>
      <dgm:spPr/>
      <dgm:t>
        <a:bodyPr/>
        <a:lstStyle/>
        <a:p>
          <a:endParaRPr lang="en-US"/>
        </a:p>
      </dgm:t>
    </dgm:pt>
    <dgm:pt modelId="{608B5E1D-3D88-4FF6-9B77-4925EB1E5D3A}" type="sibTrans" cxnId="{7BA772AA-22F3-402D-AA11-636814F5746B}">
      <dgm:prSet/>
      <dgm:spPr/>
      <dgm:t>
        <a:bodyPr/>
        <a:lstStyle/>
        <a:p>
          <a:endParaRPr lang="en-US"/>
        </a:p>
      </dgm:t>
    </dgm:pt>
    <dgm:pt modelId="{C0159112-D61A-4B31-BBD8-728FBA1D69AD}" type="pres">
      <dgm:prSet presAssocID="{4FBA1FE1-2994-451E-A719-AD7EC8B7042B}" presName="linear" presStyleCnt="0">
        <dgm:presLayoutVars>
          <dgm:animLvl val="lvl"/>
          <dgm:resizeHandles val="exact"/>
        </dgm:presLayoutVars>
      </dgm:prSet>
      <dgm:spPr/>
    </dgm:pt>
    <dgm:pt modelId="{58B571CB-33BB-4A53-8997-D4118EB1C4D9}" type="pres">
      <dgm:prSet presAssocID="{063EFF61-CD82-4DBA-ABDB-7E884E635D8B}" presName="parentText" presStyleLbl="node1" presStyleIdx="0" presStyleCnt="5">
        <dgm:presLayoutVars>
          <dgm:chMax val="0"/>
          <dgm:bulletEnabled val="1"/>
        </dgm:presLayoutVars>
      </dgm:prSet>
      <dgm:spPr/>
    </dgm:pt>
    <dgm:pt modelId="{43256271-8E21-4CC1-BE99-9B010D3EF343}" type="pres">
      <dgm:prSet presAssocID="{063EFF61-CD82-4DBA-ABDB-7E884E635D8B}" presName="childText" presStyleLbl="revTx" presStyleIdx="0" presStyleCnt="5">
        <dgm:presLayoutVars>
          <dgm:bulletEnabled val="1"/>
        </dgm:presLayoutVars>
      </dgm:prSet>
      <dgm:spPr/>
    </dgm:pt>
    <dgm:pt modelId="{AFAD5EF6-1AC1-4D09-8442-D2DF35C39CD5}" type="pres">
      <dgm:prSet presAssocID="{43CAF443-16D4-42FA-B0EA-BD05B661C606}" presName="parentText" presStyleLbl="node1" presStyleIdx="1" presStyleCnt="5">
        <dgm:presLayoutVars>
          <dgm:chMax val="0"/>
          <dgm:bulletEnabled val="1"/>
        </dgm:presLayoutVars>
      </dgm:prSet>
      <dgm:spPr/>
    </dgm:pt>
    <dgm:pt modelId="{9FEA95A8-4E0A-44B2-A040-6C703B537C01}" type="pres">
      <dgm:prSet presAssocID="{43CAF443-16D4-42FA-B0EA-BD05B661C606}" presName="childText" presStyleLbl="revTx" presStyleIdx="1" presStyleCnt="5">
        <dgm:presLayoutVars>
          <dgm:bulletEnabled val="1"/>
        </dgm:presLayoutVars>
      </dgm:prSet>
      <dgm:spPr/>
    </dgm:pt>
    <dgm:pt modelId="{B2DBCACE-1B47-42CE-AA53-DDD00CDCCCE2}" type="pres">
      <dgm:prSet presAssocID="{22DE6404-A127-4912-A01E-280F1BC20A6A}" presName="parentText" presStyleLbl="node1" presStyleIdx="2" presStyleCnt="5">
        <dgm:presLayoutVars>
          <dgm:chMax val="0"/>
          <dgm:bulletEnabled val="1"/>
        </dgm:presLayoutVars>
      </dgm:prSet>
      <dgm:spPr/>
    </dgm:pt>
    <dgm:pt modelId="{F48EBB1D-DC6D-4F65-9CD3-B2EA5FF51BBE}" type="pres">
      <dgm:prSet presAssocID="{22DE6404-A127-4912-A01E-280F1BC20A6A}" presName="childText" presStyleLbl="revTx" presStyleIdx="2" presStyleCnt="5">
        <dgm:presLayoutVars>
          <dgm:bulletEnabled val="1"/>
        </dgm:presLayoutVars>
      </dgm:prSet>
      <dgm:spPr/>
    </dgm:pt>
    <dgm:pt modelId="{AF207EFC-4358-48C5-B4C4-DBB7E5354020}" type="pres">
      <dgm:prSet presAssocID="{A79B2486-3F46-4FFF-AEBE-D2AE63106C8A}" presName="parentText" presStyleLbl="node1" presStyleIdx="3" presStyleCnt="5">
        <dgm:presLayoutVars>
          <dgm:chMax val="0"/>
          <dgm:bulletEnabled val="1"/>
        </dgm:presLayoutVars>
      </dgm:prSet>
      <dgm:spPr/>
    </dgm:pt>
    <dgm:pt modelId="{DFE3D603-30E6-461E-B9CB-BF65E58D4144}" type="pres">
      <dgm:prSet presAssocID="{A79B2486-3F46-4FFF-AEBE-D2AE63106C8A}" presName="childText" presStyleLbl="revTx" presStyleIdx="3" presStyleCnt="5">
        <dgm:presLayoutVars>
          <dgm:bulletEnabled val="1"/>
        </dgm:presLayoutVars>
      </dgm:prSet>
      <dgm:spPr/>
    </dgm:pt>
    <dgm:pt modelId="{04B18CF0-098B-4E21-8FD6-FC674BD30D50}" type="pres">
      <dgm:prSet presAssocID="{F14967CB-5EE4-40CD-A9C3-4D1479AFB288}" presName="parentText" presStyleLbl="node1" presStyleIdx="4" presStyleCnt="5">
        <dgm:presLayoutVars>
          <dgm:chMax val="0"/>
          <dgm:bulletEnabled val="1"/>
        </dgm:presLayoutVars>
      </dgm:prSet>
      <dgm:spPr/>
    </dgm:pt>
    <dgm:pt modelId="{0DBAA425-A8FE-456B-8ADF-C793E45B21A3}" type="pres">
      <dgm:prSet presAssocID="{F14967CB-5EE4-40CD-A9C3-4D1479AFB288}" presName="childText" presStyleLbl="revTx" presStyleIdx="4" presStyleCnt="5">
        <dgm:presLayoutVars>
          <dgm:bulletEnabled val="1"/>
        </dgm:presLayoutVars>
      </dgm:prSet>
      <dgm:spPr/>
    </dgm:pt>
  </dgm:ptLst>
  <dgm:cxnLst>
    <dgm:cxn modelId="{A83EAB00-4C61-45D2-A9CD-B561B6410B3B}" srcId="{43CAF443-16D4-42FA-B0EA-BD05B661C606}" destId="{DD0F0EB3-4A8C-42D5-923B-2D9447C400E4}" srcOrd="1" destOrd="0" parTransId="{65D334C0-8A64-4E17-AE27-DB245169F10B}" sibTransId="{3CE828B5-5E69-44F1-B19D-1736AE14EF99}"/>
    <dgm:cxn modelId="{C8193B07-8F24-4013-B80F-F2104B3D5E97}" type="presOf" srcId="{84C15FF6-945E-42B8-8DA3-7FB18D40AA84}" destId="{43256271-8E21-4CC1-BE99-9B010D3EF343}" srcOrd="0" destOrd="0" presId="urn:microsoft.com/office/officeart/2005/8/layout/vList2"/>
    <dgm:cxn modelId="{12E95108-5413-4A06-9668-85D05AE1F19A}" type="presOf" srcId="{4FBA1FE1-2994-451E-A719-AD7EC8B7042B}" destId="{C0159112-D61A-4B31-BBD8-728FBA1D69AD}" srcOrd="0" destOrd="0" presId="urn:microsoft.com/office/officeart/2005/8/layout/vList2"/>
    <dgm:cxn modelId="{9AB98113-EE38-4114-B9A9-DE97C09003D5}" type="presOf" srcId="{F14967CB-5EE4-40CD-A9C3-4D1479AFB288}" destId="{04B18CF0-098B-4E21-8FD6-FC674BD30D50}" srcOrd="0" destOrd="0" presId="urn:microsoft.com/office/officeart/2005/8/layout/vList2"/>
    <dgm:cxn modelId="{CACED521-B3F8-4A7A-9A2D-2D6892A542D7}" srcId="{F14967CB-5EE4-40CD-A9C3-4D1479AFB288}" destId="{6CECC9B0-4A1C-4883-A771-331F4E5339D6}" srcOrd="0" destOrd="0" parTransId="{D7D899F3-3B8B-403F-B058-11370877704D}" sibTransId="{24257407-DB4A-4FE5-ACE2-822E9065A0AF}"/>
    <dgm:cxn modelId="{49C0E23D-413F-46BD-8348-34C3CB69C8E4}" srcId="{4FBA1FE1-2994-451E-A719-AD7EC8B7042B}" destId="{063EFF61-CD82-4DBA-ABDB-7E884E635D8B}" srcOrd="0" destOrd="0" parTransId="{DFB66A67-3A4D-46BE-992C-55D21A8A453D}" sibTransId="{0DC6DBDD-1AFD-4C23-931A-C063DAD6C891}"/>
    <dgm:cxn modelId="{F6990A64-E13A-4C4B-9ADC-C03A57B81877}" type="presOf" srcId="{A79B2486-3F46-4FFF-AEBE-D2AE63106C8A}" destId="{AF207EFC-4358-48C5-B4C4-DBB7E5354020}" srcOrd="0" destOrd="0" presId="urn:microsoft.com/office/officeart/2005/8/layout/vList2"/>
    <dgm:cxn modelId="{EEDA0D51-164B-4279-9DEC-F2515F96EACB}" srcId="{4FBA1FE1-2994-451E-A719-AD7EC8B7042B}" destId="{A79B2486-3F46-4FFF-AEBE-D2AE63106C8A}" srcOrd="3" destOrd="0" parTransId="{3114C715-5382-4819-92E3-24B71F9BF0F7}" sibTransId="{DB831A88-EDBC-4DC2-853A-220D6B6B1669}"/>
    <dgm:cxn modelId="{197C2871-6D47-4B2F-8DAB-8D04C8F2DAAF}" type="presOf" srcId="{E0F62A8A-6047-41DC-A532-E86A3A19E42A}" destId="{F48EBB1D-DC6D-4F65-9CD3-B2EA5FF51BBE}" srcOrd="0" destOrd="0" presId="urn:microsoft.com/office/officeart/2005/8/layout/vList2"/>
    <dgm:cxn modelId="{3A2C4D52-2EB9-4F92-91C5-83D51516C731}" srcId="{063EFF61-CD82-4DBA-ABDB-7E884E635D8B}" destId="{9E61650D-12C9-4137-87B1-50235FC27426}" srcOrd="2" destOrd="0" parTransId="{8D5BBE04-FE39-4FFB-836A-17EC80FD1DE7}" sibTransId="{D505BCAB-03B9-46C4-840C-A5FB318F1E69}"/>
    <dgm:cxn modelId="{76290F55-6DE9-4FF8-AB21-B6742F5BDB47}" type="presOf" srcId="{43CAF443-16D4-42FA-B0EA-BD05B661C606}" destId="{AFAD5EF6-1AC1-4D09-8442-D2DF35C39CD5}" srcOrd="0" destOrd="0" presId="urn:microsoft.com/office/officeart/2005/8/layout/vList2"/>
    <dgm:cxn modelId="{62CE3A79-87AE-43A3-904F-5AB1088873DA}" srcId="{A79B2486-3F46-4FFF-AEBE-D2AE63106C8A}" destId="{3F858E83-BF4B-4BB7-919F-4686185D0F98}" srcOrd="0" destOrd="0" parTransId="{50588E12-73A2-4E82-B1CD-B48110B714D2}" sibTransId="{0D49A8EA-C93D-4435-903C-1C9F4BE0FA4A}"/>
    <dgm:cxn modelId="{8BAFAC84-D1A8-4F6D-8F80-80C34A30C50F}" type="presOf" srcId="{6CECC9B0-4A1C-4883-A771-331F4E5339D6}" destId="{0DBAA425-A8FE-456B-8ADF-C793E45B21A3}" srcOrd="0" destOrd="0" presId="urn:microsoft.com/office/officeart/2005/8/layout/vList2"/>
    <dgm:cxn modelId="{16A7FF8F-8F46-4E0A-9A73-C6E34E072671}" srcId="{063EFF61-CD82-4DBA-ABDB-7E884E635D8B}" destId="{84C15FF6-945E-42B8-8DA3-7FB18D40AA84}" srcOrd="0" destOrd="0" parTransId="{7815C5E3-F4E9-4CDA-B67E-45167D16C6CA}" sibTransId="{81CB3CBD-4050-4EC1-9BB9-BA8AE5B4EBCD}"/>
    <dgm:cxn modelId="{02703BA7-5425-406B-95C2-023B7BBEED2F}" srcId="{4FBA1FE1-2994-451E-A719-AD7EC8B7042B}" destId="{F14967CB-5EE4-40CD-A9C3-4D1479AFB288}" srcOrd="4" destOrd="0" parTransId="{7ED4D1D1-D1A3-4A47-BF04-D3EA03693E7A}" sibTransId="{A1AF4867-4F1D-44BB-8354-A80BDCF5ADAA}"/>
    <dgm:cxn modelId="{2F0B3DA8-3977-42EF-8EF2-9FBFF9E32CA7}" srcId="{22DE6404-A127-4912-A01E-280F1BC20A6A}" destId="{E0F62A8A-6047-41DC-A532-E86A3A19E42A}" srcOrd="0" destOrd="0" parTransId="{DC1C3210-B5F2-47C9-AA74-AF8753042A94}" sibTransId="{8C7BFD2C-E45D-48AB-862C-DB3BC31BC319}"/>
    <dgm:cxn modelId="{8AD82FA9-2771-4DA0-B3AC-02E6255DF95C}" type="presOf" srcId="{DBE5AD98-C50D-463E-9DD7-4BD8E9A68B08}" destId="{DFE3D603-30E6-461E-B9CB-BF65E58D4144}" srcOrd="0" destOrd="1" presId="urn:microsoft.com/office/officeart/2005/8/layout/vList2"/>
    <dgm:cxn modelId="{7BA772AA-22F3-402D-AA11-636814F5746B}" srcId="{A79B2486-3F46-4FFF-AEBE-D2AE63106C8A}" destId="{DBE5AD98-C50D-463E-9DD7-4BD8E9A68B08}" srcOrd="1" destOrd="0" parTransId="{0BD86EC9-0A73-4B66-A93D-7B7FB3270B95}" sibTransId="{608B5E1D-3D88-4FF6-9B77-4925EB1E5D3A}"/>
    <dgm:cxn modelId="{BEB11EBA-4620-40E7-8351-411EDE83DA7F}" type="presOf" srcId="{3F858E83-BF4B-4BB7-919F-4686185D0F98}" destId="{DFE3D603-30E6-461E-B9CB-BF65E58D4144}" srcOrd="0" destOrd="0" presId="urn:microsoft.com/office/officeart/2005/8/layout/vList2"/>
    <dgm:cxn modelId="{E21962BF-510F-4056-8398-76B748442922}" type="presOf" srcId="{A9F9A12F-67B3-4FD1-BA42-2B22C121E2DF}" destId="{9FEA95A8-4E0A-44B2-A040-6C703B537C01}" srcOrd="0" destOrd="0" presId="urn:microsoft.com/office/officeart/2005/8/layout/vList2"/>
    <dgm:cxn modelId="{2AF354C1-171B-4CB6-B9A1-13770932D799}" srcId="{4FBA1FE1-2994-451E-A719-AD7EC8B7042B}" destId="{22DE6404-A127-4912-A01E-280F1BC20A6A}" srcOrd="2" destOrd="0" parTransId="{70332B3F-D23D-4D50-BC35-ED155D0F6915}" sibTransId="{64360BAB-1B5C-457E-BE87-B071B642FD68}"/>
    <dgm:cxn modelId="{36DBE9C3-430B-4FB3-9E13-A8FAEC7F8BA0}" type="presOf" srcId="{9E61650D-12C9-4137-87B1-50235FC27426}" destId="{43256271-8E21-4CC1-BE99-9B010D3EF343}" srcOrd="0" destOrd="2" presId="urn:microsoft.com/office/officeart/2005/8/layout/vList2"/>
    <dgm:cxn modelId="{DAD251C8-A024-4E3C-86D4-50F022CE86A4}" type="presOf" srcId="{E50680F1-BB0C-49E9-8431-41A2E685EA7D}" destId="{43256271-8E21-4CC1-BE99-9B010D3EF343}" srcOrd="0" destOrd="1" presId="urn:microsoft.com/office/officeart/2005/8/layout/vList2"/>
    <dgm:cxn modelId="{70A029DA-4EF7-4144-BD78-D6BD14DA98C2}" type="presOf" srcId="{063EFF61-CD82-4DBA-ABDB-7E884E635D8B}" destId="{58B571CB-33BB-4A53-8997-D4118EB1C4D9}" srcOrd="0" destOrd="0" presId="urn:microsoft.com/office/officeart/2005/8/layout/vList2"/>
    <dgm:cxn modelId="{D47490DD-478E-4B64-A72D-D8F19B79FD23}" srcId="{43CAF443-16D4-42FA-B0EA-BD05B661C606}" destId="{A9F9A12F-67B3-4FD1-BA42-2B22C121E2DF}" srcOrd="0" destOrd="0" parTransId="{332B43B1-DEF2-454D-9D77-5AD56A68CFB1}" sibTransId="{45A8E0FE-66E1-458F-85C5-889DF2DE030E}"/>
    <dgm:cxn modelId="{11F50BE9-4DF7-4C3D-9073-6A885171555D}" srcId="{4FBA1FE1-2994-451E-A719-AD7EC8B7042B}" destId="{43CAF443-16D4-42FA-B0EA-BD05B661C606}" srcOrd="1" destOrd="0" parTransId="{A3D048E7-9F4A-4B12-8BDF-17EB84C0C660}" sibTransId="{6EA150BB-0AC1-4779-ABB5-85324021A623}"/>
    <dgm:cxn modelId="{C947D8EA-032B-4582-856C-DAE35F7F3A24}" type="presOf" srcId="{22DE6404-A127-4912-A01E-280F1BC20A6A}" destId="{B2DBCACE-1B47-42CE-AA53-DDD00CDCCCE2}" srcOrd="0" destOrd="0" presId="urn:microsoft.com/office/officeart/2005/8/layout/vList2"/>
    <dgm:cxn modelId="{2FE139EF-D696-46CD-97E5-212D5F470BC3}" srcId="{063EFF61-CD82-4DBA-ABDB-7E884E635D8B}" destId="{E50680F1-BB0C-49E9-8431-41A2E685EA7D}" srcOrd="1" destOrd="0" parTransId="{E3CBBCAD-E6B8-45E0-B9BF-F52B34744732}" sibTransId="{410F3AA1-625F-4A27-BCA5-F8582DB7B499}"/>
    <dgm:cxn modelId="{855FD4F7-4306-4FAA-9EFC-DF21392D3620}" type="presOf" srcId="{DD0F0EB3-4A8C-42D5-923B-2D9447C400E4}" destId="{9FEA95A8-4E0A-44B2-A040-6C703B537C01}" srcOrd="0" destOrd="1" presId="urn:microsoft.com/office/officeart/2005/8/layout/vList2"/>
    <dgm:cxn modelId="{C679E6CB-1BE5-48A5-893A-1C739F37E986}" type="presParOf" srcId="{C0159112-D61A-4B31-BBD8-728FBA1D69AD}" destId="{58B571CB-33BB-4A53-8997-D4118EB1C4D9}" srcOrd="0" destOrd="0" presId="urn:microsoft.com/office/officeart/2005/8/layout/vList2"/>
    <dgm:cxn modelId="{E90F1440-6E2D-49B7-B929-B7D9A6C637B9}" type="presParOf" srcId="{C0159112-D61A-4B31-BBD8-728FBA1D69AD}" destId="{43256271-8E21-4CC1-BE99-9B010D3EF343}" srcOrd="1" destOrd="0" presId="urn:microsoft.com/office/officeart/2005/8/layout/vList2"/>
    <dgm:cxn modelId="{02439172-996D-4696-9859-052F61E0844B}" type="presParOf" srcId="{C0159112-D61A-4B31-BBD8-728FBA1D69AD}" destId="{AFAD5EF6-1AC1-4D09-8442-D2DF35C39CD5}" srcOrd="2" destOrd="0" presId="urn:microsoft.com/office/officeart/2005/8/layout/vList2"/>
    <dgm:cxn modelId="{DDD8733D-6B8F-421D-B650-8D1DBC4240CE}" type="presParOf" srcId="{C0159112-D61A-4B31-BBD8-728FBA1D69AD}" destId="{9FEA95A8-4E0A-44B2-A040-6C703B537C01}" srcOrd="3" destOrd="0" presId="urn:microsoft.com/office/officeart/2005/8/layout/vList2"/>
    <dgm:cxn modelId="{1285C0D9-8D2F-4C92-9226-220649B67FA3}" type="presParOf" srcId="{C0159112-D61A-4B31-BBD8-728FBA1D69AD}" destId="{B2DBCACE-1B47-42CE-AA53-DDD00CDCCCE2}" srcOrd="4" destOrd="0" presId="urn:microsoft.com/office/officeart/2005/8/layout/vList2"/>
    <dgm:cxn modelId="{286ADE77-A49A-42F6-B32A-4551D3D1CC88}" type="presParOf" srcId="{C0159112-D61A-4B31-BBD8-728FBA1D69AD}" destId="{F48EBB1D-DC6D-4F65-9CD3-B2EA5FF51BBE}" srcOrd="5" destOrd="0" presId="urn:microsoft.com/office/officeart/2005/8/layout/vList2"/>
    <dgm:cxn modelId="{ACEFD9A3-B00D-45E5-A2E5-8E1B2F23A7E4}" type="presParOf" srcId="{C0159112-D61A-4B31-BBD8-728FBA1D69AD}" destId="{AF207EFC-4358-48C5-B4C4-DBB7E5354020}" srcOrd="6" destOrd="0" presId="urn:microsoft.com/office/officeart/2005/8/layout/vList2"/>
    <dgm:cxn modelId="{2AB3ED82-A7FE-432C-8030-46BACC46990A}" type="presParOf" srcId="{C0159112-D61A-4B31-BBD8-728FBA1D69AD}" destId="{DFE3D603-30E6-461E-B9CB-BF65E58D4144}" srcOrd="7" destOrd="0" presId="urn:microsoft.com/office/officeart/2005/8/layout/vList2"/>
    <dgm:cxn modelId="{E80383B8-DA75-4A27-ABCC-BA5AA195C280}" type="presParOf" srcId="{C0159112-D61A-4B31-BBD8-728FBA1D69AD}" destId="{04B18CF0-098B-4E21-8FD6-FC674BD30D50}" srcOrd="8" destOrd="0" presId="urn:microsoft.com/office/officeart/2005/8/layout/vList2"/>
    <dgm:cxn modelId="{536FFBD5-A8FF-4BA4-99C6-9BCFC5C7E471}" type="presParOf" srcId="{C0159112-D61A-4B31-BBD8-728FBA1D69AD}" destId="{0DBAA425-A8FE-456B-8ADF-C793E45B21A3}"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B0F62D-223C-4591-A9E4-C3FEEC3F613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1F1E0F2-F91C-4796-92A0-6D5178D119CF}">
      <dgm:prSet custT="1"/>
      <dgm:spPr>
        <a:gradFill flip="none" rotWithShape="1">
          <a:gsLst>
            <a:gs pos="17000">
              <a:schemeClr val="accent1">
                <a:lumMod val="67000"/>
              </a:schemeClr>
            </a:gs>
            <a:gs pos="62000">
              <a:schemeClr val="accent1">
                <a:lumMod val="97000"/>
                <a:lumOff val="3000"/>
              </a:schemeClr>
            </a:gs>
            <a:gs pos="100000">
              <a:schemeClr val="accent1">
                <a:lumMod val="60000"/>
                <a:lumOff val="40000"/>
              </a:schemeClr>
            </a:gs>
          </a:gsLst>
          <a:lin ang="16200000" scaled="1"/>
          <a:tileRect/>
        </a:gradFill>
      </dgm:spPr>
      <dgm:t>
        <a:bodyPr/>
        <a:lstStyle/>
        <a:p>
          <a:r>
            <a:rPr lang="en-US" sz="2000" b="1" i="0" baseline="0"/>
            <a:t>1Lb. Gasoline = 3.66 Lbs. of CO2</a:t>
          </a:r>
          <a:endParaRPr lang="en-US" sz="2000" b="1"/>
        </a:p>
      </dgm:t>
    </dgm:pt>
    <dgm:pt modelId="{28B63943-13D3-4383-9CFE-08E6672490CA}" type="parTrans" cxnId="{A7474DE3-DF7D-412A-ACD7-0272A7197F4D}">
      <dgm:prSet/>
      <dgm:spPr/>
      <dgm:t>
        <a:bodyPr/>
        <a:lstStyle/>
        <a:p>
          <a:endParaRPr lang="en-US"/>
        </a:p>
      </dgm:t>
    </dgm:pt>
    <dgm:pt modelId="{3F38CFC4-57B2-4FAA-BC74-818A96EFD4F1}" type="sibTrans" cxnId="{A7474DE3-DF7D-412A-ACD7-0272A7197F4D}">
      <dgm:prSet/>
      <dgm:spPr/>
      <dgm:t>
        <a:bodyPr/>
        <a:lstStyle/>
        <a:p>
          <a:endParaRPr lang="en-US"/>
        </a:p>
      </dgm:t>
    </dgm:pt>
    <dgm:pt modelId="{2B9142EF-FC77-4883-B9DA-49A483C277CB}">
      <dgm:prSet custT="1"/>
      <dgm:spPr>
        <a:gradFill flip="none" rotWithShape="1">
          <a:gsLst>
            <a:gs pos="17000">
              <a:schemeClr val="accent1">
                <a:lumMod val="67000"/>
              </a:schemeClr>
            </a:gs>
            <a:gs pos="62000">
              <a:schemeClr val="accent1">
                <a:lumMod val="97000"/>
                <a:lumOff val="3000"/>
              </a:schemeClr>
            </a:gs>
            <a:gs pos="100000">
              <a:schemeClr val="accent1">
                <a:lumMod val="60000"/>
                <a:lumOff val="40000"/>
              </a:schemeClr>
            </a:gs>
          </a:gsLst>
          <a:lin ang="16200000" scaled="1"/>
          <a:tileRect/>
        </a:gradFill>
      </dgm:spPr>
      <dgm:t>
        <a:bodyPr/>
        <a:lstStyle/>
        <a:p>
          <a:r>
            <a:rPr lang="en-US" sz="2000" b="1" i="0" baseline="0"/>
            <a:t>C8H18 + 12.5 O2 → </a:t>
          </a:r>
        </a:p>
        <a:p>
          <a:r>
            <a:rPr lang="en-US" sz="2000" b="1" i="0" baseline="0"/>
            <a:t>8 CO2 + 9 H2O</a:t>
          </a:r>
          <a:endParaRPr lang="en-US" sz="2000" b="1"/>
        </a:p>
      </dgm:t>
    </dgm:pt>
    <dgm:pt modelId="{4D127ADA-0456-4660-88A3-D847EF380BE7}" type="parTrans" cxnId="{B5C16DDA-AF99-4DC3-93B8-7971B06001EC}">
      <dgm:prSet/>
      <dgm:spPr/>
      <dgm:t>
        <a:bodyPr/>
        <a:lstStyle/>
        <a:p>
          <a:endParaRPr lang="en-US"/>
        </a:p>
      </dgm:t>
    </dgm:pt>
    <dgm:pt modelId="{21C182B6-CF42-469B-A756-254E7109814A}" type="sibTrans" cxnId="{B5C16DDA-AF99-4DC3-93B8-7971B06001EC}">
      <dgm:prSet/>
      <dgm:spPr/>
      <dgm:t>
        <a:bodyPr/>
        <a:lstStyle/>
        <a:p>
          <a:endParaRPr lang="en-US"/>
        </a:p>
      </dgm:t>
    </dgm:pt>
    <dgm:pt modelId="{E9D2C016-EEC1-4AE9-AEA6-08F5C50C325B}">
      <dgm:prSet custT="1"/>
      <dgm:spPr>
        <a:gradFill flip="none" rotWithShape="1">
          <a:gsLst>
            <a:gs pos="17000">
              <a:schemeClr val="accent1">
                <a:lumMod val="67000"/>
              </a:schemeClr>
            </a:gs>
            <a:gs pos="62000">
              <a:schemeClr val="accent1">
                <a:lumMod val="97000"/>
                <a:lumOff val="3000"/>
              </a:schemeClr>
            </a:gs>
            <a:gs pos="100000">
              <a:schemeClr val="accent1">
                <a:lumMod val="60000"/>
                <a:lumOff val="40000"/>
              </a:schemeClr>
            </a:gs>
          </a:gsLst>
          <a:lin ang="16200000" scaled="1"/>
          <a:tileRect/>
        </a:gradFill>
      </dgm:spPr>
      <dgm:t>
        <a:bodyPr/>
        <a:lstStyle/>
        <a:p>
          <a:r>
            <a:rPr lang="en-US" sz="2000" b="1" i="0" baseline="0"/>
            <a:t>Specific Density of Gasoline = 6.25Lbs. /Gal</a:t>
          </a:r>
          <a:endParaRPr lang="en-US" sz="2000" b="1"/>
        </a:p>
      </dgm:t>
    </dgm:pt>
    <dgm:pt modelId="{3DAE79E9-DC64-46DC-AB3E-C9CAC18159E4}" type="parTrans" cxnId="{A2A56C9C-89D9-4AD5-9428-D6E4C211ABBD}">
      <dgm:prSet/>
      <dgm:spPr/>
      <dgm:t>
        <a:bodyPr/>
        <a:lstStyle/>
        <a:p>
          <a:endParaRPr lang="en-US"/>
        </a:p>
      </dgm:t>
    </dgm:pt>
    <dgm:pt modelId="{DC418658-6C45-476A-A2FA-6B302B9798EF}" type="sibTrans" cxnId="{A2A56C9C-89D9-4AD5-9428-D6E4C211ABBD}">
      <dgm:prSet/>
      <dgm:spPr/>
      <dgm:t>
        <a:bodyPr/>
        <a:lstStyle/>
        <a:p>
          <a:endParaRPr lang="en-US"/>
        </a:p>
      </dgm:t>
    </dgm:pt>
    <dgm:pt modelId="{476A9CC0-AA7D-43D1-9997-E800BFC65D9C}">
      <dgm:prSet custT="1"/>
      <dgm:spPr/>
      <dgm:t>
        <a:bodyPr/>
        <a:lstStyle/>
        <a:p>
          <a:r>
            <a:rPr lang="en-US" sz="2000" b="1" i="0" baseline="0"/>
            <a:t>Balanced Chemical Equation </a:t>
          </a:r>
          <a:endParaRPr lang="en-US" sz="2000" b="1"/>
        </a:p>
      </dgm:t>
    </dgm:pt>
    <dgm:pt modelId="{11499AC8-FAB2-426F-8B42-F1C88184AC1A}" type="parTrans" cxnId="{EF0783B8-26DA-463A-9891-8AD12E393295}">
      <dgm:prSet/>
      <dgm:spPr/>
      <dgm:t>
        <a:bodyPr/>
        <a:lstStyle/>
        <a:p>
          <a:endParaRPr lang="en-US"/>
        </a:p>
      </dgm:t>
    </dgm:pt>
    <dgm:pt modelId="{484CCBF1-9911-4816-8204-BE518D1A0E94}" type="sibTrans" cxnId="{EF0783B8-26DA-463A-9891-8AD12E393295}">
      <dgm:prSet/>
      <dgm:spPr/>
      <dgm:t>
        <a:bodyPr/>
        <a:lstStyle/>
        <a:p>
          <a:endParaRPr lang="en-US"/>
        </a:p>
      </dgm:t>
    </dgm:pt>
    <dgm:pt modelId="{C16AFE74-752F-42F1-BA9C-C7D4229285D0}">
      <dgm:prSet custT="1"/>
      <dgm:spPr/>
      <dgm:t>
        <a:bodyPr/>
        <a:lstStyle/>
        <a:p>
          <a:r>
            <a:rPr lang="en-US" sz="2000" b="1"/>
            <a:t>Stoichiometric Ratio</a:t>
          </a:r>
        </a:p>
      </dgm:t>
    </dgm:pt>
    <dgm:pt modelId="{E0CBAC6F-251F-42B8-8673-EF665C1F3EF0}" type="parTrans" cxnId="{7AE3F81E-887C-412D-BA5C-0FCC5BC9BC4D}">
      <dgm:prSet/>
      <dgm:spPr/>
      <dgm:t>
        <a:bodyPr/>
        <a:lstStyle/>
        <a:p>
          <a:endParaRPr lang="en-US"/>
        </a:p>
      </dgm:t>
    </dgm:pt>
    <dgm:pt modelId="{9D4EF30F-6CF8-456C-9DE3-CA5D46E44DAB}" type="sibTrans" cxnId="{7AE3F81E-887C-412D-BA5C-0FCC5BC9BC4D}">
      <dgm:prSet/>
      <dgm:spPr/>
      <dgm:t>
        <a:bodyPr/>
        <a:lstStyle/>
        <a:p>
          <a:endParaRPr lang="en-US"/>
        </a:p>
      </dgm:t>
    </dgm:pt>
    <dgm:pt modelId="{C273EBCE-53E4-43BE-991F-7A7F21F3903C}">
      <dgm:prSet custT="1"/>
      <dgm:spPr>
        <a:gradFill flip="none" rotWithShape="1">
          <a:gsLst>
            <a:gs pos="17000">
              <a:schemeClr val="accent1">
                <a:lumMod val="67000"/>
              </a:schemeClr>
            </a:gs>
            <a:gs pos="62000">
              <a:schemeClr val="accent1">
                <a:lumMod val="97000"/>
                <a:lumOff val="3000"/>
              </a:schemeClr>
            </a:gs>
            <a:gs pos="100000">
              <a:schemeClr val="accent1">
                <a:lumMod val="60000"/>
                <a:lumOff val="40000"/>
              </a:schemeClr>
            </a:gs>
          </a:gsLst>
          <a:lin ang="16200000" scaled="1"/>
          <a:tileRect/>
        </a:gradFill>
      </dgm:spPr>
      <dgm:t>
        <a:bodyPr/>
        <a:lstStyle/>
        <a:p>
          <a:r>
            <a:rPr lang="en-US" sz="2000" b="1" i="0" baseline="0"/>
            <a:t>Molar Mass of Gasoline C8H18 = .252 lb./mol</a:t>
          </a:r>
          <a:endParaRPr lang="en-US" sz="2000" b="1"/>
        </a:p>
      </dgm:t>
    </dgm:pt>
    <dgm:pt modelId="{355C3878-358B-4A13-8530-757D4AC65A20}" type="parTrans" cxnId="{B115AF7C-0C3D-41F5-97C3-FE3844CF2F50}">
      <dgm:prSet/>
      <dgm:spPr/>
      <dgm:t>
        <a:bodyPr/>
        <a:lstStyle/>
        <a:p>
          <a:endParaRPr lang="en-US"/>
        </a:p>
      </dgm:t>
    </dgm:pt>
    <dgm:pt modelId="{26B1D15B-E546-47FD-B472-F4B97634A66C}" type="sibTrans" cxnId="{B115AF7C-0C3D-41F5-97C3-FE3844CF2F50}">
      <dgm:prSet/>
      <dgm:spPr/>
      <dgm:t>
        <a:bodyPr/>
        <a:lstStyle/>
        <a:p>
          <a:endParaRPr lang="en-US"/>
        </a:p>
      </dgm:t>
    </dgm:pt>
    <dgm:pt modelId="{56832424-3090-4791-B43A-6E04D5063CAA}" type="pres">
      <dgm:prSet presAssocID="{DCB0F62D-223C-4591-A9E4-C3FEEC3F6134}" presName="Name0" presStyleCnt="0">
        <dgm:presLayoutVars>
          <dgm:dir/>
          <dgm:resizeHandles val="exact"/>
        </dgm:presLayoutVars>
      </dgm:prSet>
      <dgm:spPr/>
    </dgm:pt>
    <dgm:pt modelId="{A85C19B1-B6F4-41A0-BCC2-4AE4B862836C}" type="pres">
      <dgm:prSet presAssocID="{31F1E0F2-F91C-4796-92A0-6D5178D119CF}" presName="node" presStyleLbl="node1" presStyleIdx="0" presStyleCnt="6">
        <dgm:presLayoutVars>
          <dgm:bulletEnabled val="1"/>
        </dgm:presLayoutVars>
      </dgm:prSet>
      <dgm:spPr/>
    </dgm:pt>
    <dgm:pt modelId="{68AE3930-AD63-4A74-97B3-949768972273}" type="pres">
      <dgm:prSet presAssocID="{3F38CFC4-57B2-4FAA-BC74-818A96EFD4F1}" presName="sibTrans" presStyleLbl="sibTrans1D1" presStyleIdx="0" presStyleCnt="5"/>
      <dgm:spPr/>
    </dgm:pt>
    <dgm:pt modelId="{9A1AEE1E-836F-4FBA-AA02-DED639EBE2E9}" type="pres">
      <dgm:prSet presAssocID="{3F38CFC4-57B2-4FAA-BC74-818A96EFD4F1}" presName="connectorText" presStyleLbl="sibTrans1D1" presStyleIdx="0" presStyleCnt="5"/>
      <dgm:spPr/>
    </dgm:pt>
    <dgm:pt modelId="{B7F0F495-950F-4D2C-83F6-3E23FEF6C4CB}" type="pres">
      <dgm:prSet presAssocID="{476A9CC0-AA7D-43D1-9997-E800BFC65D9C}" presName="node" presStyleLbl="node1" presStyleIdx="1" presStyleCnt="6">
        <dgm:presLayoutVars>
          <dgm:bulletEnabled val="1"/>
        </dgm:presLayoutVars>
      </dgm:prSet>
      <dgm:spPr/>
    </dgm:pt>
    <dgm:pt modelId="{871BAF2D-7FE4-4E96-97DF-F795DEF2033F}" type="pres">
      <dgm:prSet presAssocID="{484CCBF1-9911-4816-8204-BE518D1A0E94}" presName="sibTrans" presStyleLbl="sibTrans1D1" presStyleIdx="1" presStyleCnt="5"/>
      <dgm:spPr/>
    </dgm:pt>
    <dgm:pt modelId="{D808F25A-784F-4456-A78E-1FD5D4387440}" type="pres">
      <dgm:prSet presAssocID="{484CCBF1-9911-4816-8204-BE518D1A0E94}" presName="connectorText" presStyleLbl="sibTrans1D1" presStyleIdx="1" presStyleCnt="5"/>
      <dgm:spPr/>
    </dgm:pt>
    <dgm:pt modelId="{9E6BB9EC-9417-48F8-BC95-211695EAD8C4}" type="pres">
      <dgm:prSet presAssocID="{C16AFE74-752F-42F1-BA9C-C7D4229285D0}" presName="node" presStyleLbl="node1" presStyleIdx="2" presStyleCnt="6">
        <dgm:presLayoutVars>
          <dgm:bulletEnabled val="1"/>
        </dgm:presLayoutVars>
      </dgm:prSet>
      <dgm:spPr/>
    </dgm:pt>
    <dgm:pt modelId="{22BA9CDD-AF16-4638-B5B2-E7D517750181}" type="pres">
      <dgm:prSet presAssocID="{9D4EF30F-6CF8-456C-9DE3-CA5D46E44DAB}" presName="sibTrans" presStyleLbl="sibTrans1D1" presStyleIdx="2" presStyleCnt="5"/>
      <dgm:spPr/>
    </dgm:pt>
    <dgm:pt modelId="{0174B232-716B-4D1E-95E9-AEF90398B659}" type="pres">
      <dgm:prSet presAssocID="{9D4EF30F-6CF8-456C-9DE3-CA5D46E44DAB}" presName="connectorText" presStyleLbl="sibTrans1D1" presStyleIdx="2" presStyleCnt="5"/>
      <dgm:spPr/>
    </dgm:pt>
    <dgm:pt modelId="{4A601C94-D578-46C1-9514-4BF3FE62BF7D}" type="pres">
      <dgm:prSet presAssocID="{2B9142EF-FC77-4883-B9DA-49A483C277CB}" presName="node" presStyleLbl="node1" presStyleIdx="3" presStyleCnt="6">
        <dgm:presLayoutVars>
          <dgm:bulletEnabled val="1"/>
        </dgm:presLayoutVars>
      </dgm:prSet>
      <dgm:spPr/>
    </dgm:pt>
    <dgm:pt modelId="{2CF7BB33-40A0-4799-B399-6FBD720605A5}" type="pres">
      <dgm:prSet presAssocID="{21C182B6-CF42-469B-A756-254E7109814A}" presName="sibTrans" presStyleLbl="sibTrans1D1" presStyleIdx="3" presStyleCnt="5"/>
      <dgm:spPr/>
    </dgm:pt>
    <dgm:pt modelId="{CCF1C90E-31D3-4F70-AB37-B8170BA00A86}" type="pres">
      <dgm:prSet presAssocID="{21C182B6-CF42-469B-A756-254E7109814A}" presName="connectorText" presStyleLbl="sibTrans1D1" presStyleIdx="3" presStyleCnt="5"/>
      <dgm:spPr/>
    </dgm:pt>
    <dgm:pt modelId="{3C8C11CB-B0C3-4256-A632-663C79D7D9D6}" type="pres">
      <dgm:prSet presAssocID="{C273EBCE-53E4-43BE-991F-7A7F21F3903C}" presName="node" presStyleLbl="node1" presStyleIdx="4" presStyleCnt="6">
        <dgm:presLayoutVars>
          <dgm:bulletEnabled val="1"/>
        </dgm:presLayoutVars>
      </dgm:prSet>
      <dgm:spPr/>
    </dgm:pt>
    <dgm:pt modelId="{3B046B4D-B221-4990-A717-B00B8A90DD5D}" type="pres">
      <dgm:prSet presAssocID="{26B1D15B-E546-47FD-B472-F4B97634A66C}" presName="sibTrans" presStyleLbl="sibTrans1D1" presStyleIdx="4" presStyleCnt="5"/>
      <dgm:spPr/>
    </dgm:pt>
    <dgm:pt modelId="{830B31C2-3C81-4B45-85ED-27473AA70BCC}" type="pres">
      <dgm:prSet presAssocID="{26B1D15B-E546-47FD-B472-F4B97634A66C}" presName="connectorText" presStyleLbl="sibTrans1D1" presStyleIdx="4" presStyleCnt="5"/>
      <dgm:spPr/>
    </dgm:pt>
    <dgm:pt modelId="{F5221F8C-0509-44B5-AEC7-87CF5C74317A}" type="pres">
      <dgm:prSet presAssocID="{E9D2C016-EEC1-4AE9-AEA6-08F5C50C325B}" presName="node" presStyleLbl="node1" presStyleIdx="5" presStyleCnt="6">
        <dgm:presLayoutVars>
          <dgm:bulletEnabled val="1"/>
        </dgm:presLayoutVars>
      </dgm:prSet>
      <dgm:spPr/>
    </dgm:pt>
  </dgm:ptLst>
  <dgm:cxnLst>
    <dgm:cxn modelId="{5F7E0119-DA0A-49DD-A9C5-1ACBE4D41737}" type="presOf" srcId="{26B1D15B-E546-47FD-B472-F4B97634A66C}" destId="{3B046B4D-B221-4990-A717-B00B8A90DD5D}" srcOrd="0" destOrd="0" presId="urn:microsoft.com/office/officeart/2016/7/layout/RepeatingBendingProcessNew"/>
    <dgm:cxn modelId="{7AE3F81E-887C-412D-BA5C-0FCC5BC9BC4D}" srcId="{DCB0F62D-223C-4591-A9E4-C3FEEC3F6134}" destId="{C16AFE74-752F-42F1-BA9C-C7D4229285D0}" srcOrd="2" destOrd="0" parTransId="{E0CBAC6F-251F-42B8-8673-EF665C1F3EF0}" sibTransId="{9D4EF30F-6CF8-456C-9DE3-CA5D46E44DAB}"/>
    <dgm:cxn modelId="{C2C9C521-8904-47DB-B0A0-B5D227CBA2C9}" type="presOf" srcId="{9D4EF30F-6CF8-456C-9DE3-CA5D46E44DAB}" destId="{0174B232-716B-4D1E-95E9-AEF90398B659}" srcOrd="1" destOrd="0" presId="urn:microsoft.com/office/officeart/2016/7/layout/RepeatingBendingProcessNew"/>
    <dgm:cxn modelId="{583AD633-55D9-4DAA-9C56-95713D4FEBDF}" type="presOf" srcId="{484CCBF1-9911-4816-8204-BE518D1A0E94}" destId="{871BAF2D-7FE4-4E96-97DF-F795DEF2033F}" srcOrd="0" destOrd="0" presId="urn:microsoft.com/office/officeart/2016/7/layout/RepeatingBendingProcessNew"/>
    <dgm:cxn modelId="{077A8A3E-1117-48E4-90B5-3EC13E62BF7B}" type="presOf" srcId="{3F38CFC4-57B2-4FAA-BC74-818A96EFD4F1}" destId="{9A1AEE1E-836F-4FBA-AA02-DED639EBE2E9}" srcOrd="1" destOrd="0" presId="urn:microsoft.com/office/officeart/2016/7/layout/RepeatingBendingProcessNew"/>
    <dgm:cxn modelId="{A638754D-C71B-4D5C-A078-1340F94B70FB}" type="presOf" srcId="{DCB0F62D-223C-4591-A9E4-C3FEEC3F6134}" destId="{56832424-3090-4791-B43A-6E04D5063CAA}" srcOrd="0" destOrd="0" presId="urn:microsoft.com/office/officeart/2016/7/layout/RepeatingBendingProcessNew"/>
    <dgm:cxn modelId="{B115AF7C-0C3D-41F5-97C3-FE3844CF2F50}" srcId="{DCB0F62D-223C-4591-A9E4-C3FEEC3F6134}" destId="{C273EBCE-53E4-43BE-991F-7A7F21F3903C}" srcOrd="4" destOrd="0" parTransId="{355C3878-358B-4A13-8530-757D4AC65A20}" sibTransId="{26B1D15B-E546-47FD-B472-F4B97634A66C}"/>
    <dgm:cxn modelId="{1313DC8F-6FCA-484E-A752-F699A25CCBED}" type="presOf" srcId="{31F1E0F2-F91C-4796-92A0-6D5178D119CF}" destId="{A85C19B1-B6F4-41A0-BCC2-4AE4B862836C}" srcOrd="0" destOrd="0" presId="urn:microsoft.com/office/officeart/2016/7/layout/RepeatingBendingProcessNew"/>
    <dgm:cxn modelId="{A2A56C9C-89D9-4AD5-9428-D6E4C211ABBD}" srcId="{DCB0F62D-223C-4591-A9E4-C3FEEC3F6134}" destId="{E9D2C016-EEC1-4AE9-AEA6-08F5C50C325B}" srcOrd="5" destOrd="0" parTransId="{3DAE79E9-DC64-46DC-AB3E-C9CAC18159E4}" sibTransId="{DC418658-6C45-476A-A2FA-6B302B9798EF}"/>
    <dgm:cxn modelId="{754D0EA2-1B4D-4C25-AC90-4D88AB7189B8}" type="presOf" srcId="{2B9142EF-FC77-4883-B9DA-49A483C277CB}" destId="{4A601C94-D578-46C1-9514-4BF3FE62BF7D}" srcOrd="0" destOrd="0" presId="urn:microsoft.com/office/officeart/2016/7/layout/RepeatingBendingProcessNew"/>
    <dgm:cxn modelId="{C09258A3-A200-46B6-8DDA-24FAF0A277FD}" type="presOf" srcId="{3F38CFC4-57B2-4FAA-BC74-818A96EFD4F1}" destId="{68AE3930-AD63-4A74-97B3-949768972273}" srcOrd="0" destOrd="0" presId="urn:microsoft.com/office/officeart/2016/7/layout/RepeatingBendingProcessNew"/>
    <dgm:cxn modelId="{882B27B1-7B27-49F6-9E6C-A6FA5C76FAE4}" type="presOf" srcId="{9D4EF30F-6CF8-456C-9DE3-CA5D46E44DAB}" destId="{22BA9CDD-AF16-4638-B5B2-E7D517750181}" srcOrd="0" destOrd="0" presId="urn:microsoft.com/office/officeart/2016/7/layout/RepeatingBendingProcessNew"/>
    <dgm:cxn modelId="{8C155DB7-F4F0-41DD-918C-EE61FE2F3719}" type="presOf" srcId="{21C182B6-CF42-469B-A756-254E7109814A}" destId="{2CF7BB33-40A0-4799-B399-6FBD720605A5}" srcOrd="0" destOrd="0" presId="urn:microsoft.com/office/officeart/2016/7/layout/RepeatingBendingProcessNew"/>
    <dgm:cxn modelId="{EF0783B8-26DA-463A-9891-8AD12E393295}" srcId="{DCB0F62D-223C-4591-A9E4-C3FEEC3F6134}" destId="{476A9CC0-AA7D-43D1-9997-E800BFC65D9C}" srcOrd="1" destOrd="0" parTransId="{11499AC8-FAB2-426F-8B42-F1C88184AC1A}" sibTransId="{484CCBF1-9911-4816-8204-BE518D1A0E94}"/>
    <dgm:cxn modelId="{E270F0BF-EFA4-4F2E-87BC-E54C3FF42358}" type="presOf" srcId="{21C182B6-CF42-469B-A756-254E7109814A}" destId="{CCF1C90E-31D3-4F70-AB37-B8170BA00A86}" srcOrd="1" destOrd="0" presId="urn:microsoft.com/office/officeart/2016/7/layout/RepeatingBendingProcessNew"/>
    <dgm:cxn modelId="{319BE8CD-4148-463E-B4FB-523E20B63762}" type="presOf" srcId="{E9D2C016-EEC1-4AE9-AEA6-08F5C50C325B}" destId="{F5221F8C-0509-44B5-AEC7-87CF5C74317A}" srcOrd="0" destOrd="0" presId="urn:microsoft.com/office/officeart/2016/7/layout/RepeatingBendingProcessNew"/>
    <dgm:cxn modelId="{C4C025D5-8887-4C1A-9A1B-25FB6225AED1}" type="presOf" srcId="{C16AFE74-752F-42F1-BA9C-C7D4229285D0}" destId="{9E6BB9EC-9417-48F8-BC95-211695EAD8C4}" srcOrd="0" destOrd="0" presId="urn:microsoft.com/office/officeart/2016/7/layout/RepeatingBendingProcessNew"/>
    <dgm:cxn modelId="{5C3D22D9-393A-4C84-B012-664BFA0FE066}" type="presOf" srcId="{476A9CC0-AA7D-43D1-9997-E800BFC65D9C}" destId="{B7F0F495-950F-4D2C-83F6-3E23FEF6C4CB}" srcOrd="0" destOrd="0" presId="urn:microsoft.com/office/officeart/2016/7/layout/RepeatingBendingProcessNew"/>
    <dgm:cxn modelId="{B5C16DDA-AF99-4DC3-93B8-7971B06001EC}" srcId="{DCB0F62D-223C-4591-A9E4-C3FEEC3F6134}" destId="{2B9142EF-FC77-4883-B9DA-49A483C277CB}" srcOrd="3" destOrd="0" parTransId="{4D127ADA-0456-4660-88A3-D847EF380BE7}" sibTransId="{21C182B6-CF42-469B-A756-254E7109814A}"/>
    <dgm:cxn modelId="{A7474DE3-DF7D-412A-ACD7-0272A7197F4D}" srcId="{DCB0F62D-223C-4591-A9E4-C3FEEC3F6134}" destId="{31F1E0F2-F91C-4796-92A0-6D5178D119CF}" srcOrd="0" destOrd="0" parTransId="{28B63943-13D3-4383-9CFE-08E6672490CA}" sibTransId="{3F38CFC4-57B2-4FAA-BC74-818A96EFD4F1}"/>
    <dgm:cxn modelId="{37C3BDE6-0350-4F44-A302-05D26B32D353}" type="presOf" srcId="{26B1D15B-E546-47FD-B472-F4B97634A66C}" destId="{830B31C2-3C81-4B45-85ED-27473AA70BCC}" srcOrd="1" destOrd="0" presId="urn:microsoft.com/office/officeart/2016/7/layout/RepeatingBendingProcessNew"/>
    <dgm:cxn modelId="{743CEEEC-C61A-429A-8B82-75419E6AF42B}" type="presOf" srcId="{C273EBCE-53E4-43BE-991F-7A7F21F3903C}" destId="{3C8C11CB-B0C3-4256-A632-663C79D7D9D6}" srcOrd="0" destOrd="0" presId="urn:microsoft.com/office/officeart/2016/7/layout/RepeatingBendingProcessNew"/>
    <dgm:cxn modelId="{F5A41EED-1C00-4D89-8997-2863E989B1C9}" type="presOf" srcId="{484CCBF1-9911-4816-8204-BE518D1A0E94}" destId="{D808F25A-784F-4456-A78E-1FD5D4387440}" srcOrd="1" destOrd="0" presId="urn:microsoft.com/office/officeart/2016/7/layout/RepeatingBendingProcessNew"/>
    <dgm:cxn modelId="{DB44A064-F93B-4D49-94CD-AC38CFA0D4F9}" type="presParOf" srcId="{56832424-3090-4791-B43A-6E04D5063CAA}" destId="{A85C19B1-B6F4-41A0-BCC2-4AE4B862836C}" srcOrd="0" destOrd="0" presId="urn:microsoft.com/office/officeart/2016/7/layout/RepeatingBendingProcessNew"/>
    <dgm:cxn modelId="{8E3DECCD-E8A6-41E7-9DE1-E8D0C2D27B97}" type="presParOf" srcId="{56832424-3090-4791-B43A-6E04D5063CAA}" destId="{68AE3930-AD63-4A74-97B3-949768972273}" srcOrd="1" destOrd="0" presId="urn:microsoft.com/office/officeart/2016/7/layout/RepeatingBendingProcessNew"/>
    <dgm:cxn modelId="{0CD09ED8-645F-43BC-A7DC-1C1C80EA3936}" type="presParOf" srcId="{68AE3930-AD63-4A74-97B3-949768972273}" destId="{9A1AEE1E-836F-4FBA-AA02-DED639EBE2E9}" srcOrd="0" destOrd="0" presId="urn:microsoft.com/office/officeart/2016/7/layout/RepeatingBendingProcessNew"/>
    <dgm:cxn modelId="{16E0B1F1-C32F-4372-B204-690255ED44D3}" type="presParOf" srcId="{56832424-3090-4791-B43A-6E04D5063CAA}" destId="{B7F0F495-950F-4D2C-83F6-3E23FEF6C4CB}" srcOrd="2" destOrd="0" presId="urn:microsoft.com/office/officeart/2016/7/layout/RepeatingBendingProcessNew"/>
    <dgm:cxn modelId="{7A5DC666-D588-4827-9EDA-DC1FF79B0BB4}" type="presParOf" srcId="{56832424-3090-4791-B43A-6E04D5063CAA}" destId="{871BAF2D-7FE4-4E96-97DF-F795DEF2033F}" srcOrd="3" destOrd="0" presId="urn:microsoft.com/office/officeart/2016/7/layout/RepeatingBendingProcessNew"/>
    <dgm:cxn modelId="{90F7F53F-B83F-4008-96DC-F86F25FF7C8B}" type="presParOf" srcId="{871BAF2D-7FE4-4E96-97DF-F795DEF2033F}" destId="{D808F25A-784F-4456-A78E-1FD5D4387440}" srcOrd="0" destOrd="0" presId="urn:microsoft.com/office/officeart/2016/7/layout/RepeatingBendingProcessNew"/>
    <dgm:cxn modelId="{7C1C528B-E4CB-45B1-8541-C700B6C09773}" type="presParOf" srcId="{56832424-3090-4791-B43A-6E04D5063CAA}" destId="{9E6BB9EC-9417-48F8-BC95-211695EAD8C4}" srcOrd="4" destOrd="0" presId="urn:microsoft.com/office/officeart/2016/7/layout/RepeatingBendingProcessNew"/>
    <dgm:cxn modelId="{34593834-60F7-4BCB-839C-B7EA26E89C69}" type="presParOf" srcId="{56832424-3090-4791-B43A-6E04D5063CAA}" destId="{22BA9CDD-AF16-4638-B5B2-E7D517750181}" srcOrd="5" destOrd="0" presId="urn:microsoft.com/office/officeart/2016/7/layout/RepeatingBendingProcessNew"/>
    <dgm:cxn modelId="{110F8E9E-D321-4A28-922F-54F40D0023FE}" type="presParOf" srcId="{22BA9CDD-AF16-4638-B5B2-E7D517750181}" destId="{0174B232-716B-4D1E-95E9-AEF90398B659}" srcOrd="0" destOrd="0" presId="urn:microsoft.com/office/officeart/2016/7/layout/RepeatingBendingProcessNew"/>
    <dgm:cxn modelId="{D6D8C2CA-0819-4B8F-94B6-D58595C4306F}" type="presParOf" srcId="{56832424-3090-4791-B43A-6E04D5063CAA}" destId="{4A601C94-D578-46C1-9514-4BF3FE62BF7D}" srcOrd="6" destOrd="0" presId="urn:microsoft.com/office/officeart/2016/7/layout/RepeatingBendingProcessNew"/>
    <dgm:cxn modelId="{FB4E4409-973F-4496-AD56-C8EDFC6280C1}" type="presParOf" srcId="{56832424-3090-4791-B43A-6E04D5063CAA}" destId="{2CF7BB33-40A0-4799-B399-6FBD720605A5}" srcOrd="7" destOrd="0" presId="urn:microsoft.com/office/officeart/2016/7/layout/RepeatingBendingProcessNew"/>
    <dgm:cxn modelId="{B492F275-F95B-4ECD-A0A6-DC26F0E844A4}" type="presParOf" srcId="{2CF7BB33-40A0-4799-B399-6FBD720605A5}" destId="{CCF1C90E-31D3-4F70-AB37-B8170BA00A86}" srcOrd="0" destOrd="0" presId="urn:microsoft.com/office/officeart/2016/7/layout/RepeatingBendingProcessNew"/>
    <dgm:cxn modelId="{839AF4ED-B9AB-49B9-BEB9-680723992417}" type="presParOf" srcId="{56832424-3090-4791-B43A-6E04D5063CAA}" destId="{3C8C11CB-B0C3-4256-A632-663C79D7D9D6}" srcOrd="8" destOrd="0" presId="urn:microsoft.com/office/officeart/2016/7/layout/RepeatingBendingProcessNew"/>
    <dgm:cxn modelId="{1A28B4CF-BA41-464A-9084-7FE75DEB9F95}" type="presParOf" srcId="{56832424-3090-4791-B43A-6E04D5063CAA}" destId="{3B046B4D-B221-4990-A717-B00B8A90DD5D}" srcOrd="9" destOrd="0" presId="urn:microsoft.com/office/officeart/2016/7/layout/RepeatingBendingProcessNew"/>
    <dgm:cxn modelId="{DB80095B-E82D-4968-B11F-E1530964A24A}" type="presParOf" srcId="{3B046B4D-B221-4990-A717-B00B8A90DD5D}" destId="{830B31C2-3C81-4B45-85ED-27473AA70BCC}" srcOrd="0" destOrd="0" presId="urn:microsoft.com/office/officeart/2016/7/layout/RepeatingBendingProcessNew"/>
    <dgm:cxn modelId="{44303C3C-C306-4F4D-BC3F-B3866A33BF4F}" type="presParOf" srcId="{56832424-3090-4791-B43A-6E04D5063CAA}" destId="{F5221F8C-0509-44B5-AEC7-87CF5C74317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C2774C-F412-42B0-82E8-F2B0FA659483}" type="doc">
      <dgm:prSet loTypeId="urn:microsoft.com/office/officeart/2005/8/layout/hProcess9" loCatId="process" qsTypeId="urn:microsoft.com/office/officeart/2005/8/quickstyle/simple1" qsCatId="simple" csTypeId="urn:microsoft.com/office/officeart/2005/8/colors/accent2_2" csCatId="accent2" phldr="1"/>
      <dgm:spPr/>
    </dgm:pt>
    <dgm:pt modelId="{470636D1-3751-498F-9960-EBE6CE511A72}">
      <dgm:prSet phldrT="[Text]" custT="1"/>
      <dgm:spPr>
        <a:gradFill flip="none" rotWithShape="1">
          <a:gsLst>
            <a:gs pos="0">
              <a:schemeClr val="accent1">
                <a:lumMod val="67000"/>
              </a:schemeClr>
            </a:gs>
            <a:gs pos="77000">
              <a:schemeClr val="accent1">
                <a:lumMod val="97000"/>
                <a:lumOff val="3000"/>
              </a:schemeClr>
            </a:gs>
            <a:gs pos="100000">
              <a:schemeClr val="accent1">
                <a:lumMod val="60000"/>
                <a:lumOff val="40000"/>
              </a:schemeClr>
            </a:gs>
          </a:gsLst>
          <a:lin ang="16200000" scaled="1"/>
          <a:tileRect/>
        </a:gradFill>
      </dgm:spPr>
      <dgm:t>
        <a:bodyPr/>
        <a:lstStyle/>
        <a:p>
          <a:r>
            <a:rPr lang="en-US" sz="1800" b="0" i="0"/>
            <a:t>Calculating Moles of C</a:t>
          </a:r>
          <a:r>
            <a:rPr lang="en-US" sz="1600" b="0" i="0"/>
            <a:t>8</a:t>
          </a:r>
          <a:r>
            <a:rPr lang="en-US" sz="1800" b="0" i="0"/>
            <a:t>H</a:t>
          </a:r>
          <a:r>
            <a:rPr lang="en-US" sz="1600" b="0" i="0"/>
            <a:t>18</a:t>
          </a:r>
          <a:r>
            <a:rPr lang="en-US" sz="1800" b="0" i="0"/>
            <a:t> in 1 Gal. = 24.8 Mol</a:t>
          </a:r>
          <a:endParaRPr lang="en-US" sz="1800" b="0"/>
        </a:p>
      </dgm:t>
    </dgm:pt>
    <dgm:pt modelId="{F4BE483E-62D6-49BB-A359-1AB83919C86B}" type="parTrans" cxnId="{339A5905-0E95-4FD5-9C71-E62AD5C48C07}">
      <dgm:prSet/>
      <dgm:spPr/>
      <dgm:t>
        <a:bodyPr/>
        <a:lstStyle/>
        <a:p>
          <a:endParaRPr lang="en-US"/>
        </a:p>
      </dgm:t>
    </dgm:pt>
    <dgm:pt modelId="{001D7204-664E-4122-98A4-A411B3BDC6FE}" type="sibTrans" cxnId="{339A5905-0E95-4FD5-9C71-E62AD5C48C07}">
      <dgm:prSet/>
      <dgm:spPr/>
      <dgm:t>
        <a:bodyPr/>
        <a:lstStyle/>
        <a:p>
          <a:endParaRPr lang="en-US"/>
        </a:p>
      </dgm:t>
    </dgm:pt>
    <dgm:pt modelId="{24250A41-E1CB-4BDE-916A-0FE393B25F8A}">
      <dgm:prSet phldrT="[Text]" custT="1"/>
      <dgm:spPr>
        <a:gradFill flip="none" rotWithShape="1">
          <a:gsLst>
            <a:gs pos="0">
              <a:schemeClr val="accent1">
                <a:lumMod val="67000"/>
              </a:schemeClr>
            </a:gs>
            <a:gs pos="71000">
              <a:schemeClr val="accent1">
                <a:lumMod val="97000"/>
                <a:lumOff val="3000"/>
              </a:schemeClr>
            </a:gs>
            <a:gs pos="100000">
              <a:schemeClr val="accent1">
                <a:lumMod val="60000"/>
                <a:lumOff val="40000"/>
              </a:schemeClr>
            </a:gs>
          </a:gsLst>
          <a:lin ang="16200000" scaled="1"/>
          <a:tileRect/>
        </a:gradFill>
      </dgm:spPr>
      <dgm:t>
        <a:bodyPr/>
        <a:lstStyle/>
        <a:p>
          <a:pPr algn="ctr"/>
          <a:r>
            <a:rPr lang="en-US" sz="1800" b="0"/>
            <a:t>In Stoichiometric Ratio =</a:t>
          </a:r>
        </a:p>
        <a:p>
          <a:pPr algn="ctr"/>
          <a:r>
            <a:rPr lang="en-US" sz="1800" b="0"/>
            <a:t> </a:t>
          </a:r>
          <a:r>
            <a:rPr lang="en-US" sz="1800" b="0" i="0"/>
            <a:t>8 Moles CO</a:t>
          </a:r>
          <a:r>
            <a:rPr lang="en-US" sz="1600" b="0" i="0"/>
            <a:t>2</a:t>
          </a:r>
          <a:r>
            <a:rPr lang="en-US" sz="1800" b="0" i="0"/>
            <a:t> are produced</a:t>
          </a:r>
        </a:p>
      </dgm:t>
    </dgm:pt>
    <dgm:pt modelId="{BBA5BB0E-BF1E-4EB7-9B4B-0E111F282F85}" type="parTrans" cxnId="{C52138E1-E7C7-48F3-AA9B-9953614EA7B6}">
      <dgm:prSet/>
      <dgm:spPr/>
      <dgm:t>
        <a:bodyPr/>
        <a:lstStyle/>
        <a:p>
          <a:endParaRPr lang="en-US"/>
        </a:p>
      </dgm:t>
    </dgm:pt>
    <dgm:pt modelId="{BB840DCD-877C-427B-98FE-61071AB3A547}" type="sibTrans" cxnId="{C52138E1-E7C7-48F3-AA9B-9953614EA7B6}">
      <dgm:prSet/>
      <dgm:spPr/>
      <dgm:t>
        <a:bodyPr/>
        <a:lstStyle/>
        <a:p>
          <a:endParaRPr lang="en-US"/>
        </a:p>
      </dgm:t>
    </dgm:pt>
    <dgm:pt modelId="{973EA61B-696F-421A-8C63-36379944D883}">
      <dgm:prSet phldrT="[Text]" custT="1"/>
      <dgm:spPr>
        <a:gradFill flip="none" rotWithShape="1">
          <a:gsLst>
            <a:gs pos="0">
              <a:schemeClr val="accent1">
                <a:lumMod val="67000"/>
              </a:schemeClr>
            </a:gs>
            <a:gs pos="68000">
              <a:schemeClr val="accent1">
                <a:lumMod val="97000"/>
                <a:lumOff val="3000"/>
              </a:schemeClr>
            </a:gs>
            <a:gs pos="100000">
              <a:schemeClr val="accent1">
                <a:lumMod val="60000"/>
                <a:lumOff val="40000"/>
              </a:schemeClr>
            </a:gs>
          </a:gsLst>
          <a:lin ang="16200000" scaled="1"/>
          <a:tileRect/>
        </a:gradFill>
      </dgm:spPr>
      <dgm:t>
        <a:bodyPr/>
        <a:lstStyle/>
        <a:p>
          <a:r>
            <a:rPr lang="en-US" sz="2000" b="1" i="0"/>
            <a:t>Simulation Models CO</a:t>
          </a:r>
          <a:r>
            <a:rPr lang="en-US" sz="1800" b="1" i="0"/>
            <a:t>2</a:t>
          </a:r>
          <a:r>
            <a:rPr lang="en-US" sz="2000" b="1" i="0"/>
            <a:t> Emissions per Mile of Flight</a:t>
          </a:r>
        </a:p>
      </dgm:t>
    </dgm:pt>
    <dgm:pt modelId="{BFF2737B-32A9-4AF8-9636-35949616A25C}" type="parTrans" cxnId="{A7B81A9E-7CD4-4E5B-81DA-724BDC92CB74}">
      <dgm:prSet/>
      <dgm:spPr/>
      <dgm:t>
        <a:bodyPr/>
        <a:lstStyle/>
        <a:p>
          <a:endParaRPr lang="en-US"/>
        </a:p>
      </dgm:t>
    </dgm:pt>
    <dgm:pt modelId="{3991CAAE-03F3-435C-985A-5357FD5A9E7D}" type="sibTrans" cxnId="{A7B81A9E-7CD4-4E5B-81DA-724BDC92CB74}">
      <dgm:prSet/>
      <dgm:spPr/>
      <dgm:t>
        <a:bodyPr/>
        <a:lstStyle/>
        <a:p>
          <a:endParaRPr lang="en-US"/>
        </a:p>
      </dgm:t>
    </dgm:pt>
    <dgm:pt modelId="{A99B54A4-8E46-4E8D-8F30-62035B4C60E7}">
      <dgm:prSet phldrT="[Text]" custT="1"/>
      <dgm:spPr>
        <a:gradFill flip="none" rotWithShape="1">
          <a:gsLst>
            <a:gs pos="0">
              <a:schemeClr val="accent1">
                <a:lumMod val="67000"/>
              </a:schemeClr>
            </a:gs>
            <a:gs pos="77000">
              <a:schemeClr val="accent1">
                <a:lumMod val="97000"/>
                <a:lumOff val="3000"/>
              </a:schemeClr>
            </a:gs>
            <a:gs pos="100000">
              <a:schemeClr val="accent1">
                <a:lumMod val="60000"/>
                <a:lumOff val="40000"/>
              </a:schemeClr>
            </a:gs>
          </a:gsLst>
          <a:lin ang="16200000" scaled="1"/>
          <a:tileRect/>
        </a:gradFill>
      </dgm:spPr>
      <dgm:t>
        <a:bodyPr/>
        <a:lstStyle/>
        <a:p>
          <a:r>
            <a:rPr lang="en-US" sz="1800" b="0"/>
            <a:t>Theoretical Combustion Reaction </a:t>
          </a:r>
        </a:p>
      </dgm:t>
    </dgm:pt>
    <dgm:pt modelId="{39EF6C39-FA55-4040-8DF7-70BF88D96801}" type="parTrans" cxnId="{4BB28A84-65D5-4340-9E6C-4BE8C9E0E59A}">
      <dgm:prSet/>
      <dgm:spPr/>
      <dgm:t>
        <a:bodyPr/>
        <a:lstStyle/>
        <a:p>
          <a:endParaRPr lang="en-US"/>
        </a:p>
      </dgm:t>
    </dgm:pt>
    <dgm:pt modelId="{4A82FA89-F46E-42CC-A685-C25EEDC63EAB}" type="sibTrans" cxnId="{4BB28A84-65D5-4340-9E6C-4BE8C9E0E59A}">
      <dgm:prSet/>
      <dgm:spPr/>
      <dgm:t>
        <a:bodyPr/>
        <a:lstStyle/>
        <a:p>
          <a:endParaRPr lang="en-US"/>
        </a:p>
      </dgm:t>
    </dgm:pt>
    <dgm:pt modelId="{F94ABB2F-A590-42B1-AD65-2FA87E199C94}">
      <dgm:prSet phldrT="[Text]" custT="1"/>
      <dgm:spPr>
        <a:gradFill flip="none" rotWithShape="1">
          <a:gsLst>
            <a:gs pos="36000">
              <a:schemeClr val="accent1">
                <a:lumMod val="67000"/>
              </a:schemeClr>
            </a:gs>
            <a:gs pos="69000">
              <a:schemeClr val="accent1">
                <a:lumMod val="97000"/>
                <a:lumOff val="3000"/>
              </a:schemeClr>
            </a:gs>
            <a:gs pos="100000">
              <a:schemeClr val="accent1">
                <a:lumMod val="60000"/>
                <a:lumOff val="40000"/>
              </a:schemeClr>
            </a:gs>
          </a:gsLst>
          <a:lin ang="16200000" scaled="1"/>
          <a:tileRect/>
        </a:gradFill>
      </dgm:spPr>
      <dgm:t>
        <a:bodyPr/>
        <a:lstStyle/>
        <a:p>
          <a:r>
            <a:rPr lang="en-US" sz="1800" b="0" i="0"/>
            <a:t>1 Gal. C8H18 Hydrocarbon Fuel produces</a:t>
          </a:r>
        </a:p>
        <a:p>
          <a:r>
            <a:rPr lang="en-US" sz="1800" b="0" i="0"/>
            <a:t> 19.26 Lbs. CO</a:t>
          </a:r>
          <a:r>
            <a:rPr lang="en-US" sz="1600" b="0" i="0"/>
            <a:t>2</a:t>
          </a:r>
          <a:endParaRPr lang="en-US" sz="1800" b="0"/>
        </a:p>
      </dgm:t>
    </dgm:pt>
    <dgm:pt modelId="{A9B3F661-FABB-436C-A432-DC535AC7A3FD}" type="sibTrans" cxnId="{CAEB03A9-4907-4177-A60C-B5C1CB1036FD}">
      <dgm:prSet/>
      <dgm:spPr/>
      <dgm:t>
        <a:bodyPr/>
        <a:lstStyle/>
        <a:p>
          <a:endParaRPr lang="en-US"/>
        </a:p>
      </dgm:t>
    </dgm:pt>
    <dgm:pt modelId="{4B274F1E-C282-4A0B-BDF9-A6C2F17A0FBE}" type="parTrans" cxnId="{CAEB03A9-4907-4177-A60C-B5C1CB1036FD}">
      <dgm:prSet/>
      <dgm:spPr/>
      <dgm:t>
        <a:bodyPr/>
        <a:lstStyle/>
        <a:p>
          <a:endParaRPr lang="en-US"/>
        </a:p>
      </dgm:t>
    </dgm:pt>
    <dgm:pt modelId="{8B9B1BF0-5921-4482-AF6E-9064A5BE2CA2}" type="pres">
      <dgm:prSet presAssocID="{67C2774C-F412-42B0-82E8-F2B0FA659483}" presName="CompostProcess" presStyleCnt="0">
        <dgm:presLayoutVars>
          <dgm:dir/>
          <dgm:resizeHandles val="exact"/>
        </dgm:presLayoutVars>
      </dgm:prSet>
      <dgm:spPr/>
    </dgm:pt>
    <dgm:pt modelId="{4B5E0589-2AE7-40DF-90F1-E91F8186DCBB}" type="pres">
      <dgm:prSet presAssocID="{67C2774C-F412-42B0-82E8-F2B0FA659483}" presName="arrow" presStyleLbl="bgShp" presStyleIdx="0" presStyleCnt="1" custScaleX="117647"/>
      <dgm:spPr>
        <a:solidFill>
          <a:schemeClr val="accent1">
            <a:lumMod val="40000"/>
            <a:lumOff val="60000"/>
          </a:schemeClr>
        </a:solidFill>
      </dgm:spPr>
    </dgm:pt>
    <dgm:pt modelId="{2C25D6A4-1BA5-4BD1-9188-71E56E32DB84}" type="pres">
      <dgm:prSet presAssocID="{67C2774C-F412-42B0-82E8-F2B0FA659483}" presName="linearProcess" presStyleCnt="0"/>
      <dgm:spPr/>
    </dgm:pt>
    <dgm:pt modelId="{E0511097-8221-4403-AD74-8E7C47615AC7}" type="pres">
      <dgm:prSet presAssocID="{470636D1-3751-498F-9960-EBE6CE511A72}" presName="textNode" presStyleLbl="node1" presStyleIdx="0" presStyleCnt="5" custLinFactNeighborX="-29195" custLinFactNeighborY="1060">
        <dgm:presLayoutVars>
          <dgm:bulletEnabled val="1"/>
        </dgm:presLayoutVars>
      </dgm:prSet>
      <dgm:spPr/>
    </dgm:pt>
    <dgm:pt modelId="{CE898E1A-89A5-4D43-82AE-C9ABA0A0FCF7}" type="pres">
      <dgm:prSet presAssocID="{001D7204-664E-4122-98A4-A411B3BDC6FE}" presName="sibTrans" presStyleCnt="0"/>
      <dgm:spPr/>
    </dgm:pt>
    <dgm:pt modelId="{D5274138-87E2-4A6B-947E-034102529FFA}" type="pres">
      <dgm:prSet presAssocID="{A99B54A4-8E46-4E8D-8F30-62035B4C60E7}" presName="textNode" presStyleLbl="node1" presStyleIdx="1" presStyleCnt="5">
        <dgm:presLayoutVars>
          <dgm:bulletEnabled val="1"/>
        </dgm:presLayoutVars>
      </dgm:prSet>
      <dgm:spPr/>
    </dgm:pt>
    <dgm:pt modelId="{80EEAF34-FADF-431E-9AFF-94A83A55F12B}" type="pres">
      <dgm:prSet presAssocID="{4A82FA89-F46E-42CC-A685-C25EEDC63EAB}" presName="sibTrans" presStyleCnt="0"/>
      <dgm:spPr/>
    </dgm:pt>
    <dgm:pt modelId="{6F3EA762-B4F5-4616-9470-5A493005712F}" type="pres">
      <dgm:prSet presAssocID="{24250A41-E1CB-4BDE-916A-0FE393B25F8A}" presName="textNode" presStyleLbl="node1" presStyleIdx="2" presStyleCnt="5" custScaleX="110714" custScaleY="97100" custLinFactNeighborX="-46225" custLinFactNeighborY="1060">
        <dgm:presLayoutVars>
          <dgm:bulletEnabled val="1"/>
        </dgm:presLayoutVars>
      </dgm:prSet>
      <dgm:spPr/>
    </dgm:pt>
    <dgm:pt modelId="{137C6FAE-079A-4EA1-92F1-3CE2FACE235F}" type="pres">
      <dgm:prSet presAssocID="{BB840DCD-877C-427B-98FE-61071AB3A547}" presName="sibTrans" presStyleCnt="0"/>
      <dgm:spPr/>
    </dgm:pt>
    <dgm:pt modelId="{61361660-0454-438B-8D3A-E81EC8F5B271}" type="pres">
      <dgm:prSet presAssocID="{973EA61B-696F-421A-8C63-36379944D883}" presName="textNode" presStyleLbl="node1" presStyleIdx="3" presStyleCnt="5" custScaleX="110714" custScaleY="97100" custLinFactX="118522" custLinFactNeighborX="200000" custLinFactNeighborY="2379">
        <dgm:presLayoutVars>
          <dgm:bulletEnabled val="1"/>
        </dgm:presLayoutVars>
      </dgm:prSet>
      <dgm:spPr/>
    </dgm:pt>
    <dgm:pt modelId="{5A15EDED-50FA-4CEC-B8D0-BC6EF462BBF3}" type="pres">
      <dgm:prSet presAssocID="{3991CAAE-03F3-435C-985A-5357FD5A9E7D}" presName="sibTrans" presStyleCnt="0"/>
      <dgm:spPr/>
    </dgm:pt>
    <dgm:pt modelId="{AC64A6FD-A484-4214-85DA-E8EAB49E1BDD}" type="pres">
      <dgm:prSet presAssocID="{F94ABB2F-A590-42B1-AD65-2FA87E199C94}" presName="textNode" presStyleLbl="node1" presStyleIdx="4" presStyleCnt="5" custScaleX="151166" custScaleY="81339" custLinFactX="-110333" custLinFactNeighborX="-200000" custLinFactNeighborY="1060">
        <dgm:presLayoutVars>
          <dgm:bulletEnabled val="1"/>
        </dgm:presLayoutVars>
      </dgm:prSet>
      <dgm:spPr/>
    </dgm:pt>
  </dgm:ptLst>
  <dgm:cxnLst>
    <dgm:cxn modelId="{339A5905-0E95-4FD5-9C71-E62AD5C48C07}" srcId="{67C2774C-F412-42B0-82E8-F2B0FA659483}" destId="{470636D1-3751-498F-9960-EBE6CE511A72}" srcOrd="0" destOrd="0" parTransId="{F4BE483E-62D6-49BB-A359-1AB83919C86B}" sibTransId="{001D7204-664E-4122-98A4-A411B3BDC6FE}"/>
    <dgm:cxn modelId="{EFE14216-92A5-4940-A087-AFD795EA6460}" type="presOf" srcId="{470636D1-3751-498F-9960-EBE6CE511A72}" destId="{E0511097-8221-4403-AD74-8E7C47615AC7}" srcOrd="0" destOrd="0" presId="urn:microsoft.com/office/officeart/2005/8/layout/hProcess9"/>
    <dgm:cxn modelId="{47C9D53A-68BF-49F7-905A-FD72DB0C590F}" type="presOf" srcId="{F94ABB2F-A590-42B1-AD65-2FA87E199C94}" destId="{AC64A6FD-A484-4214-85DA-E8EAB49E1BDD}" srcOrd="0" destOrd="0" presId="urn:microsoft.com/office/officeart/2005/8/layout/hProcess9"/>
    <dgm:cxn modelId="{6FF1DC63-FE01-4C4E-8FBA-1F72E18FB516}" type="presOf" srcId="{67C2774C-F412-42B0-82E8-F2B0FA659483}" destId="{8B9B1BF0-5921-4482-AF6E-9064A5BE2CA2}" srcOrd="0" destOrd="0" presId="urn:microsoft.com/office/officeart/2005/8/layout/hProcess9"/>
    <dgm:cxn modelId="{4BB28A84-65D5-4340-9E6C-4BE8C9E0E59A}" srcId="{67C2774C-F412-42B0-82E8-F2B0FA659483}" destId="{A99B54A4-8E46-4E8D-8F30-62035B4C60E7}" srcOrd="1" destOrd="0" parTransId="{39EF6C39-FA55-4040-8DF7-70BF88D96801}" sibTransId="{4A82FA89-F46E-42CC-A685-C25EEDC63EAB}"/>
    <dgm:cxn modelId="{2963B59A-59A4-46A3-81EE-E858FB4C9AE8}" type="presOf" srcId="{A99B54A4-8E46-4E8D-8F30-62035B4C60E7}" destId="{D5274138-87E2-4A6B-947E-034102529FFA}" srcOrd="0" destOrd="0" presId="urn:microsoft.com/office/officeart/2005/8/layout/hProcess9"/>
    <dgm:cxn modelId="{A7B81A9E-7CD4-4E5B-81DA-724BDC92CB74}" srcId="{67C2774C-F412-42B0-82E8-F2B0FA659483}" destId="{973EA61B-696F-421A-8C63-36379944D883}" srcOrd="3" destOrd="0" parTransId="{BFF2737B-32A9-4AF8-9636-35949616A25C}" sibTransId="{3991CAAE-03F3-435C-985A-5357FD5A9E7D}"/>
    <dgm:cxn modelId="{CAEB03A9-4907-4177-A60C-B5C1CB1036FD}" srcId="{67C2774C-F412-42B0-82E8-F2B0FA659483}" destId="{F94ABB2F-A590-42B1-AD65-2FA87E199C94}" srcOrd="4" destOrd="0" parTransId="{4B274F1E-C282-4A0B-BDF9-A6C2F17A0FBE}" sibTransId="{A9B3F661-FABB-436C-A432-DC535AC7A3FD}"/>
    <dgm:cxn modelId="{CF8C60BB-2CF7-447C-9F71-11349710366F}" type="presOf" srcId="{24250A41-E1CB-4BDE-916A-0FE393B25F8A}" destId="{6F3EA762-B4F5-4616-9470-5A493005712F}" srcOrd="0" destOrd="0" presId="urn:microsoft.com/office/officeart/2005/8/layout/hProcess9"/>
    <dgm:cxn modelId="{C52138E1-E7C7-48F3-AA9B-9953614EA7B6}" srcId="{67C2774C-F412-42B0-82E8-F2B0FA659483}" destId="{24250A41-E1CB-4BDE-916A-0FE393B25F8A}" srcOrd="2" destOrd="0" parTransId="{BBA5BB0E-BF1E-4EB7-9B4B-0E111F282F85}" sibTransId="{BB840DCD-877C-427B-98FE-61071AB3A547}"/>
    <dgm:cxn modelId="{FCA448EB-D37B-4E3E-BB21-8F332E5AABDD}" type="presOf" srcId="{973EA61B-696F-421A-8C63-36379944D883}" destId="{61361660-0454-438B-8D3A-E81EC8F5B271}" srcOrd="0" destOrd="0" presId="urn:microsoft.com/office/officeart/2005/8/layout/hProcess9"/>
    <dgm:cxn modelId="{C1E3FF44-2A0F-4101-B153-66A964BFABC2}" type="presParOf" srcId="{8B9B1BF0-5921-4482-AF6E-9064A5BE2CA2}" destId="{4B5E0589-2AE7-40DF-90F1-E91F8186DCBB}" srcOrd="0" destOrd="0" presId="urn:microsoft.com/office/officeart/2005/8/layout/hProcess9"/>
    <dgm:cxn modelId="{448BC378-2077-4F3B-AF39-0517584ED6BF}" type="presParOf" srcId="{8B9B1BF0-5921-4482-AF6E-9064A5BE2CA2}" destId="{2C25D6A4-1BA5-4BD1-9188-71E56E32DB84}" srcOrd="1" destOrd="0" presId="urn:microsoft.com/office/officeart/2005/8/layout/hProcess9"/>
    <dgm:cxn modelId="{9DE011E9-9AFD-461C-A2DF-DC5FEDE3850B}" type="presParOf" srcId="{2C25D6A4-1BA5-4BD1-9188-71E56E32DB84}" destId="{E0511097-8221-4403-AD74-8E7C47615AC7}" srcOrd="0" destOrd="0" presId="urn:microsoft.com/office/officeart/2005/8/layout/hProcess9"/>
    <dgm:cxn modelId="{E57DB367-A815-46A2-A1F0-4909D5FA7128}" type="presParOf" srcId="{2C25D6A4-1BA5-4BD1-9188-71E56E32DB84}" destId="{CE898E1A-89A5-4D43-82AE-C9ABA0A0FCF7}" srcOrd="1" destOrd="0" presId="urn:microsoft.com/office/officeart/2005/8/layout/hProcess9"/>
    <dgm:cxn modelId="{49D0AE8C-F2E8-4571-8FB3-EAD49DC3BA3D}" type="presParOf" srcId="{2C25D6A4-1BA5-4BD1-9188-71E56E32DB84}" destId="{D5274138-87E2-4A6B-947E-034102529FFA}" srcOrd="2" destOrd="0" presId="urn:microsoft.com/office/officeart/2005/8/layout/hProcess9"/>
    <dgm:cxn modelId="{7F8944B2-6B98-46BB-9EFD-7AA1CBA5CC7D}" type="presParOf" srcId="{2C25D6A4-1BA5-4BD1-9188-71E56E32DB84}" destId="{80EEAF34-FADF-431E-9AFF-94A83A55F12B}" srcOrd="3" destOrd="0" presId="urn:microsoft.com/office/officeart/2005/8/layout/hProcess9"/>
    <dgm:cxn modelId="{63721689-2CAC-46FB-8060-05C5088EBB49}" type="presParOf" srcId="{2C25D6A4-1BA5-4BD1-9188-71E56E32DB84}" destId="{6F3EA762-B4F5-4616-9470-5A493005712F}" srcOrd="4" destOrd="0" presId="urn:microsoft.com/office/officeart/2005/8/layout/hProcess9"/>
    <dgm:cxn modelId="{6740E51A-2A08-475B-AD02-3DD2C670A23D}" type="presParOf" srcId="{2C25D6A4-1BA5-4BD1-9188-71E56E32DB84}" destId="{137C6FAE-079A-4EA1-92F1-3CE2FACE235F}" srcOrd="5" destOrd="0" presId="urn:microsoft.com/office/officeart/2005/8/layout/hProcess9"/>
    <dgm:cxn modelId="{0797B416-CF61-4819-A9F0-A8E5D23D701C}" type="presParOf" srcId="{2C25D6A4-1BA5-4BD1-9188-71E56E32DB84}" destId="{61361660-0454-438B-8D3A-E81EC8F5B271}" srcOrd="6" destOrd="0" presId="urn:microsoft.com/office/officeart/2005/8/layout/hProcess9"/>
    <dgm:cxn modelId="{4A379D99-37AC-4BA4-A8D6-588E6A5EBFCD}" type="presParOf" srcId="{2C25D6A4-1BA5-4BD1-9188-71E56E32DB84}" destId="{5A15EDED-50FA-4CEC-B8D0-BC6EF462BBF3}" srcOrd="7" destOrd="0" presId="urn:microsoft.com/office/officeart/2005/8/layout/hProcess9"/>
    <dgm:cxn modelId="{0E721F96-5AC5-4261-9C8E-8524304FDA8B}" type="presParOf" srcId="{2C25D6A4-1BA5-4BD1-9188-71E56E32DB84}" destId="{AC64A6FD-A484-4214-85DA-E8EAB49E1BD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37CFDD-A51F-4F2C-91B3-A1E34ABC27E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4C92F9D-666D-424C-BA06-A30B99E2A00C}">
      <dgm:prSet/>
      <dgm:spPr/>
      <dgm:t>
        <a:bodyPr/>
        <a:lstStyle/>
        <a:p>
          <a:r>
            <a:rPr lang="en-US" dirty="0"/>
            <a:t>Models assume linear flight characteristics and does not account for:</a:t>
          </a:r>
        </a:p>
      </dgm:t>
    </dgm:pt>
    <dgm:pt modelId="{5274569B-F053-477B-8FF3-51D8A9C57350}" type="parTrans" cxnId="{5DA4275F-CF48-4E07-A01D-CC44C8E38622}">
      <dgm:prSet/>
      <dgm:spPr/>
      <dgm:t>
        <a:bodyPr/>
        <a:lstStyle/>
        <a:p>
          <a:endParaRPr lang="en-US"/>
        </a:p>
      </dgm:t>
    </dgm:pt>
    <dgm:pt modelId="{0BA991EC-E283-4CD3-905B-4E777A2BFCFC}" type="sibTrans" cxnId="{5DA4275F-CF48-4E07-A01D-CC44C8E38622}">
      <dgm:prSet/>
      <dgm:spPr/>
      <dgm:t>
        <a:bodyPr/>
        <a:lstStyle/>
        <a:p>
          <a:endParaRPr lang="en-US"/>
        </a:p>
      </dgm:t>
    </dgm:pt>
    <dgm:pt modelId="{C05311B7-F470-46AC-80E7-67B5D432B816}">
      <dgm:prSet/>
      <dgm:spPr/>
      <dgm:t>
        <a:bodyPr/>
        <a:lstStyle/>
        <a:p>
          <a:r>
            <a:rPr lang="en-US"/>
            <a:t>Take-off and landing</a:t>
          </a:r>
        </a:p>
      </dgm:t>
    </dgm:pt>
    <dgm:pt modelId="{30254CDE-464D-4F30-B94B-2D6610CA70F7}" type="parTrans" cxnId="{372F5B8A-01DC-49DF-9097-51F838CA9914}">
      <dgm:prSet/>
      <dgm:spPr/>
      <dgm:t>
        <a:bodyPr/>
        <a:lstStyle/>
        <a:p>
          <a:endParaRPr lang="en-US"/>
        </a:p>
      </dgm:t>
    </dgm:pt>
    <dgm:pt modelId="{B9B883FB-68C3-4B3B-BE1B-63427AB7DB45}" type="sibTrans" cxnId="{372F5B8A-01DC-49DF-9097-51F838CA9914}">
      <dgm:prSet/>
      <dgm:spPr/>
      <dgm:t>
        <a:bodyPr/>
        <a:lstStyle/>
        <a:p>
          <a:endParaRPr lang="en-US"/>
        </a:p>
      </dgm:t>
    </dgm:pt>
    <dgm:pt modelId="{BC1297F4-9703-4A8C-A658-F2715EFFA5AD}">
      <dgm:prSet/>
      <dgm:spPr/>
      <dgm:t>
        <a:bodyPr/>
        <a:lstStyle/>
        <a:p>
          <a:r>
            <a:rPr lang="en-US"/>
            <a:t>Headwind or tailwind</a:t>
          </a:r>
        </a:p>
      </dgm:t>
    </dgm:pt>
    <dgm:pt modelId="{9393B27E-3D69-4107-8D34-1E6FC1924673}" type="parTrans" cxnId="{448F71D1-CE2A-4787-BFBB-8D787205332E}">
      <dgm:prSet/>
      <dgm:spPr/>
      <dgm:t>
        <a:bodyPr/>
        <a:lstStyle/>
        <a:p>
          <a:endParaRPr lang="en-US"/>
        </a:p>
      </dgm:t>
    </dgm:pt>
    <dgm:pt modelId="{6D8776AB-834C-49C6-B2EC-00FFC0640B19}" type="sibTrans" cxnId="{448F71D1-CE2A-4787-BFBB-8D787205332E}">
      <dgm:prSet/>
      <dgm:spPr/>
      <dgm:t>
        <a:bodyPr/>
        <a:lstStyle/>
        <a:p>
          <a:endParaRPr lang="en-US"/>
        </a:p>
      </dgm:t>
    </dgm:pt>
    <dgm:pt modelId="{957ADD74-643E-42FD-9B43-9631A0728EA1}">
      <dgm:prSet/>
      <dgm:spPr/>
      <dgm:t>
        <a:bodyPr/>
        <a:lstStyle/>
        <a:p>
          <a:r>
            <a:rPr lang="en-US"/>
            <a:t>Temperature and weather affects</a:t>
          </a:r>
        </a:p>
      </dgm:t>
    </dgm:pt>
    <dgm:pt modelId="{CDC13E5C-F358-41EB-803B-C3E913DD9BC5}" type="parTrans" cxnId="{E36ACC76-212A-4058-A88C-719C98093716}">
      <dgm:prSet/>
      <dgm:spPr/>
      <dgm:t>
        <a:bodyPr/>
        <a:lstStyle/>
        <a:p>
          <a:endParaRPr lang="en-US"/>
        </a:p>
      </dgm:t>
    </dgm:pt>
    <dgm:pt modelId="{533C783B-61DD-4ACB-ACF0-FCD09CCC9918}" type="sibTrans" cxnId="{E36ACC76-212A-4058-A88C-719C98093716}">
      <dgm:prSet/>
      <dgm:spPr/>
      <dgm:t>
        <a:bodyPr/>
        <a:lstStyle/>
        <a:p>
          <a:endParaRPr lang="en-US"/>
        </a:p>
      </dgm:t>
    </dgm:pt>
    <dgm:pt modelId="{9CA376B1-BCA4-4916-8A59-A3F28DE6C14D}">
      <dgm:prSet/>
      <dgm:spPr/>
      <dgm:t>
        <a:bodyPr/>
        <a:lstStyle/>
        <a:p>
          <a:r>
            <a:rPr lang="en-US"/>
            <a:t>True weight of cargo</a:t>
          </a:r>
        </a:p>
      </dgm:t>
    </dgm:pt>
    <dgm:pt modelId="{99F8732D-EF0C-43FE-B408-41088F5B8DBE}" type="parTrans" cxnId="{42B9AA63-B936-4DD0-88C0-EB3CCAAEABC3}">
      <dgm:prSet/>
      <dgm:spPr/>
      <dgm:t>
        <a:bodyPr/>
        <a:lstStyle/>
        <a:p>
          <a:endParaRPr lang="en-US"/>
        </a:p>
      </dgm:t>
    </dgm:pt>
    <dgm:pt modelId="{33D637E6-BB2D-4F1B-9D02-29BBA9AF38B6}" type="sibTrans" cxnId="{42B9AA63-B936-4DD0-88C0-EB3CCAAEABC3}">
      <dgm:prSet/>
      <dgm:spPr/>
      <dgm:t>
        <a:bodyPr/>
        <a:lstStyle/>
        <a:p>
          <a:endParaRPr lang="en-US"/>
        </a:p>
      </dgm:t>
    </dgm:pt>
    <dgm:pt modelId="{E4855C60-D952-4DDE-9506-5A91839C6B6C}">
      <dgm:prSet/>
      <dgm:spPr/>
      <dgm:t>
        <a:bodyPr/>
        <a:lstStyle/>
        <a:p>
          <a:r>
            <a:rPr lang="en-US"/>
            <a:t>Aircraft age, maintenance, and efficiency degradation over time.</a:t>
          </a:r>
        </a:p>
      </dgm:t>
    </dgm:pt>
    <dgm:pt modelId="{2266D67A-A615-4A34-BC6F-547B0F176FAB}" type="parTrans" cxnId="{F796D949-F574-435E-A3D4-B0E712A60E2B}">
      <dgm:prSet/>
      <dgm:spPr/>
      <dgm:t>
        <a:bodyPr/>
        <a:lstStyle/>
        <a:p>
          <a:endParaRPr lang="en-US"/>
        </a:p>
      </dgm:t>
    </dgm:pt>
    <dgm:pt modelId="{595221EB-6780-445A-9908-DEF4DA224DB8}" type="sibTrans" cxnId="{F796D949-F574-435E-A3D4-B0E712A60E2B}">
      <dgm:prSet/>
      <dgm:spPr/>
      <dgm:t>
        <a:bodyPr/>
        <a:lstStyle/>
        <a:p>
          <a:endParaRPr lang="en-US"/>
        </a:p>
      </dgm:t>
    </dgm:pt>
    <dgm:pt modelId="{234FCC61-47C1-4B3B-AA62-C73709495607}">
      <dgm:prSet/>
      <dgm:spPr/>
      <dgm:t>
        <a:bodyPr/>
        <a:lstStyle/>
        <a:p>
          <a:r>
            <a:rPr lang="en-US"/>
            <a:t>Linear Programming Model categories broken into three categories: fixed wing, rotary wing, and the Armada drone.  </a:t>
          </a:r>
        </a:p>
      </dgm:t>
    </dgm:pt>
    <dgm:pt modelId="{875CFFFF-D793-4EB6-908C-1BC756EDE087}" type="parTrans" cxnId="{D32A503B-70E9-4978-A283-C2B8054F29FD}">
      <dgm:prSet/>
      <dgm:spPr/>
      <dgm:t>
        <a:bodyPr/>
        <a:lstStyle/>
        <a:p>
          <a:endParaRPr lang="en-US"/>
        </a:p>
      </dgm:t>
    </dgm:pt>
    <dgm:pt modelId="{76B4428B-6A31-446C-96EB-712E96546FDE}" type="sibTrans" cxnId="{D32A503B-70E9-4978-A283-C2B8054F29FD}">
      <dgm:prSet/>
      <dgm:spPr/>
      <dgm:t>
        <a:bodyPr/>
        <a:lstStyle/>
        <a:p>
          <a:endParaRPr lang="en-US"/>
        </a:p>
      </dgm:t>
    </dgm:pt>
    <dgm:pt modelId="{EA87E92D-FA61-4176-8A7B-61A02E2BDAED}" type="pres">
      <dgm:prSet presAssocID="{9837CFDD-A51F-4F2C-91B3-A1E34ABC27ED}" presName="Name0" presStyleCnt="0">
        <dgm:presLayoutVars>
          <dgm:dir/>
          <dgm:animLvl val="lvl"/>
          <dgm:resizeHandles val="exact"/>
        </dgm:presLayoutVars>
      </dgm:prSet>
      <dgm:spPr/>
    </dgm:pt>
    <dgm:pt modelId="{834BD89A-BDBA-4B4B-9983-7FC6A583B49D}" type="pres">
      <dgm:prSet presAssocID="{234FCC61-47C1-4B3B-AA62-C73709495607}" presName="boxAndChildren" presStyleCnt="0"/>
      <dgm:spPr/>
    </dgm:pt>
    <dgm:pt modelId="{87F03E5D-D47E-4638-B200-74943A10C117}" type="pres">
      <dgm:prSet presAssocID="{234FCC61-47C1-4B3B-AA62-C73709495607}" presName="parentTextBox" presStyleLbl="node1" presStyleIdx="0" presStyleCnt="3"/>
      <dgm:spPr/>
    </dgm:pt>
    <dgm:pt modelId="{81EFE363-2B1C-4DE8-AE9D-114098B3429E}" type="pres">
      <dgm:prSet presAssocID="{595221EB-6780-445A-9908-DEF4DA224DB8}" presName="sp" presStyleCnt="0"/>
      <dgm:spPr/>
    </dgm:pt>
    <dgm:pt modelId="{D330DAD2-FDEF-4C93-9C40-756D51909870}" type="pres">
      <dgm:prSet presAssocID="{E4855C60-D952-4DDE-9506-5A91839C6B6C}" presName="arrowAndChildren" presStyleCnt="0"/>
      <dgm:spPr/>
    </dgm:pt>
    <dgm:pt modelId="{C541D4A2-5BDE-4237-AA9E-7AAED73EFA7E}" type="pres">
      <dgm:prSet presAssocID="{E4855C60-D952-4DDE-9506-5A91839C6B6C}" presName="parentTextArrow" presStyleLbl="node1" presStyleIdx="1" presStyleCnt="3"/>
      <dgm:spPr/>
    </dgm:pt>
    <dgm:pt modelId="{07495C9A-BDB4-4CD0-8E31-6DDF73BA401A}" type="pres">
      <dgm:prSet presAssocID="{0BA991EC-E283-4CD3-905B-4E777A2BFCFC}" presName="sp" presStyleCnt="0"/>
      <dgm:spPr/>
    </dgm:pt>
    <dgm:pt modelId="{D1F60904-8453-4FBA-BE7A-0E2119286C6C}" type="pres">
      <dgm:prSet presAssocID="{14C92F9D-666D-424C-BA06-A30B99E2A00C}" presName="arrowAndChildren" presStyleCnt="0"/>
      <dgm:spPr/>
    </dgm:pt>
    <dgm:pt modelId="{BD3FF2FD-485C-4E2D-B9B3-CE99879F4CBC}" type="pres">
      <dgm:prSet presAssocID="{14C92F9D-666D-424C-BA06-A30B99E2A00C}" presName="parentTextArrow" presStyleLbl="node1" presStyleIdx="1" presStyleCnt="3"/>
      <dgm:spPr/>
    </dgm:pt>
    <dgm:pt modelId="{1A7D510E-43DB-4877-901D-4D4C2BAEE9D3}" type="pres">
      <dgm:prSet presAssocID="{14C92F9D-666D-424C-BA06-A30B99E2A00C}" presName="arrow" presStyleLbl="node1" presStyleIdx="2" presStyleCnt="3"/>
      <dgm:spPr/>
    </dgm:pt>
    <dgm:pt modelId="{129894F7-D276-4B27-9A19-A9DF8FD10407}" type="pres">
      <dgm:prSet presAssocID="{14C92F9D-666D-424C-BA06-A30B99E2A00C}" presName="descendantArrow" presStyleCnt="0"/>
      <dgm:spPr/>
    </dgm:pt>
    <dgm:pt modelId="{F20BC3C1-CB77-487D-84FF-ABC2B2D158C7}" type="pres">
      <dgm:prSet presAssocID="{C05311B7-F470-46AC-80E7-67B5D432B816}" presName="childTextArrow" presStyleLbl="fgAccFollowNode1" presStyleIdx="0" presStyleCnt="4">
        <dgm:presLayoutVars>
          <dgm:bulletEnabled val="1"/>
        </dgm:presLayoutVars>
      </dgm:prSet>
      <dgm:spPr/>
    </dgm:pt>
    <dgm:pt modelId="{592518BA-607B-4BE9-AE3F-906671DAEB6D}" type="pres">
      <dgm:prSet presAssocID="{BC1297F4-9703-4A8C-A658-F2715EFFA5AD}" presName="childTextArrow" presStyleLbl="fgAccFollowNode1" presStyleIdx="1" presStyleCnt="4">
        <dgm:presLayoutVars>
          <dgm:bulletEnabled val="1"/>
        </dgm:presLayoutVars>
      </dgm:prSet>
      <dgm:spPr/>
    </dgm:pt>
    <dgm:pt modelId="{702DFB43-463C-40CE-9BC2-F16B599BEAD2}" type="pres">
      <dgm:prSet presAssocID="{957ADD74-643E-42FD-9B43-9631A0728EA1}" presName="childTextArrow" presStyleLbl="fgAccFollowNode1" presStyleIdx="2" presStyleCnt="4">
        <dgm:presLayoutVars>
          <dgm:bulletEnabled val="1"/>
        </dgm:presLayoutVars>
      </dgm:prSet>
      <dgm:spPr/>
    </dgm:pt>
    <dgm:pt modelId="{C5C97A36-28E1-4308-9491-98B27A729509}" type="pres">
      <dgm:prSet presAssocID="{9CA376B1-BCA4-4916-8A59-A3F28DE6C14D}" presName="childTextArrow" presStyleLbl="fgAccFollowNode1" presStyleIdx="3" presStyleCnt="4">
        <dgm:presLayoutVars>
          <dgm:bulletEnabled val="1"/>
        </dgm:presLayoutVars>
      </dgm:prSet>
      <dgm:spPr/>
    </dgm:pt>
  </dgm:ptLst>
  <dgm:cxnLst>
    <dgm:cxn modelId="{C56C5517-5C00-4405-A24D-005017805230}" type="presOf" srcId="{E4855C60-D952-4DDE-9506-5A91839C6B6C}" destId="{C541D4A2-5BDE-4237-AA9E-7AAED73EFA7E}" srcOrd="0" destOrd="0" presId="urn:microsoft.com/office/officeart/2005/8/layout/process4"/>
    <dgm:cxn modelId="{8A0CAE1C-BCB6-4DA4-8F38-728031880B47}" type="presOf" srcId="{C05311B7-F470-46AC-80E7-67B5D432B816}" destId="{F20BC3C1-CB77-487D-84FF-ABC2B2D158C7}" srcOrd="0" destOrd="0" presId="urn:microsoft.com/office/officeart/2005/8/layout/process4"/>
    <dgm:cxn modelId="{B6152228-EAB1-463C-9F49-C014A2EBAC30}" type="presOf" srcId="{BC1297F4-9703-4A8C-A658-F2715EFFA5AD}" destId="{592518BA-607B-4BE9-AE3F-906671DAEB6D}" srcOrd="0" destOrd="0" presId="urn:microsoft.com/office/officeart/2005/8/layout/process4"/>
    <dgm:cxn modelId="{39DADA3A-5B58-488B-A38A-8B6C8170EB3E}" type="presOf" srcId="{957ADD74-643E-42FD-9B43-9631A0728EA1}" destId="{702DFB43-463C-40CE-9BC2-F16B599BEAD2}" srcOrd="0" destOrd="0" presId="urn:microsoft.com/office/officeart/2005/8/layout/process4"/>
    <dgm:cxn modelId="{D32A503B-70E9-4978-A283-C2B8054F29FD}" srcId="{9837CFDD-A51F-4F2C-91B3-A1E34ABC27ED}" destId="{234FCC61-47C1-4B3B-AA62-C73709495607}" srcOrd="2" destOrd="0" parTransId="{875CFFFF-D793-4EB6-908C-1BC756EDE087}" sibTransId="{76B4428B-6A31-446C-96EB-712E96546FDE}"/>
    <dgm:cxn modelId="{D4634D5D-C217-4CEA-91CD-24F9AF78F4E5}" type="presOf" srcId="{14C92F9D-666D-424C-BA06-A30B99E2A00C}" destId="{BD3FF2FD-485C-4E2D-B9B3-CE99879F4CBC}" srcOrd="0" destOrd="0" presId="urn:microsoft.com/office/officeart/2005/8/layout/process4"/>
    <dgm:cxn modelId="{5DA4275F-CF48-4E07-A01D-CC44C8E38622}" srcId="{9837CFDD-A51F-4F2C-91B3-A1E34ABC27ED}" destId="{14C92F9D-666D-424C-BA06-A30B99E2A00C}" srcOrd="0" destOrd="0" parTransId="{5274569B-F053-477B-8FF3-51D8A9C57350}" sibTransId="{0BA991EC-E283-4CD3-905B-4E777A2BFCFC}"/>
    <dgm:cxn modelId="{5B610262-304A-4CE9-B421-6B6EF4F68E60}" type="presOf" srcId="{234FCC61-47C1-4B3B-AA62-C73709495607}" destId="{87F03E5D-D47E-4638-B200-74943A10C117}" srcOrd="0" destOrd="0" presId="urn:microsoft.com/office/officeart/2005/8/layout/process4"/>
    <dgm:cxn modelId="{42B9AA63-B936-4DD0-88C0-EB3CCAAEABC3}" srcId="{14C92F9D-666D-424C-BA06-A30B99E2A00C}" destId="{9CA376B1-BCA4-4916-8A59-A3F28DE6C14D}" srcOrd="3" destOrd="0" parTransId="{99F8732D-EF0C-43FE-B408-41088F5B8DBE}" sibTransId="{33D637E6-BB2D-4F1B-9D02-29BBA9AF38B6}"/>
    <dgm:cxn modelId="{F796D949-F574-435E-A3D4-B0E712A60E2B}" srcId="{9837CFDD-A51F-4F2C-91B3-A1E34ABC27ED}" destId="{E4855C60-D952-4DDE-9506-5A91839C6B6C}" srcOrd="1" destOrd="0" parTransId="{2266D67A-A615-4A34-BC6F-547B0F176FAB}" sibTransId="{595221EB-6780-445A-9908-DEF4DA224DB8}"/>
    <dgm:cxn modelId="{E36ACC76-212A-4058-A88C-719C98093716}" srcId="{14C92F9D-666D-424C-BA06-A30B99E2A00C}" destId="{957ADD74-643E-42FD-9B43-9631A0728EA1}" srcOrd="2" destOrd="0" parTransId="{CDC13E5C-F358-41EB-803B-C3E913DD9BC5}" sibTransId="{533C783B-61DD-4ACB-ACF0-FCD09CCC9918}"/>
    <dgm:cxn modelId="{372F5B8A-01DC-49DF-9097-51F838CA9914}" srcId="{14C92F9D-666D-424C-BA06-A30B99E2A00C}" destId="{C05311B7-F470-46AC-80E7-67B5D432B816}" srcOrd="0" destOrd="0" parTransId="{30254CDE-464D-4F30-B94B-2D6610CA70F7}" sibTransId="{B9B883FB-68C3-4B3B-BE1B-63427AB7DB45}"/>
    <dgm:cxn modelId="{3BB9228D-14B8-449F-A93B-5A7D2B1163CA}" type="presOf" srcId="{9CA376B1-BCA4-4916-8A59-A3F28DE6C14D}" destId="{C5C97A36-28E1-4308-9491-98B27A729509}" srcOrd="0" destOrd="0" presId="urn:microsoft.com/office/officeart/2005/8/layout/process4"/>
    <dgm:cxn modelId="{61AD12BE-3F7D-4EC0-A2C0-B0D06A6347E7}" type="presOf" srcId="{9837CFDD-A51F-4F2C-91B3-A1E34ABC27ED}" destId="{EA87E92D-FA61-4176-8A7B-61A02E2BDAED}" srcOrd="0" destOrd="0" presId="urn:microsoft.com/office/officeart/2005/8/layout/process4"/>
    <dgm:cxn modelId="{448F71D1-CE2A-4787-BFBB-8D787205332E}" srcId="{14C92F9D-666D-424C-BA06-A30B99E2A00C}" destId="{BC1297F4-9703-4A8C-A658-F2715EFFA5AD}" srcOrd="1" destOrd="0" parTransId="{9393B27E-3D69-4107-8D34-1E6FC1924673}" sibTransId="{6D8776AB-834C-49C6-B2EC-00FFC0640B19}"/>
    <dgm:cxn modelId="{009E13D2-D137-470A-988F-9560FA53361D}" type="presOf" srcId="{14C92F9D-666D-424C-BA06-A30B99E2A00C}" destId="{1A7D510E-43DB-4877-901D-4D4C2BAEE9D3}" srcOrd="1" destOrd="0" presId="urn:microsoft.com/office/officeart/2005/8/layout/process4"/>
    <dgm:cxn modelId="{75930ECF-85B5-4D60-BA8B-3A8BE87BD696}" type="presParOf" srcId="{EA87E92D-FA61-4176-8A7B-61A02E2BDAED}" destId="{834BD89A-BDBA-4B4B-9983-7FC6A583B49D}" srcOrd="0" destOrd="0" presId="urn:microsoft.com/office/officeart/2005/8/layout/process4"/>
    <dgm:cxn modelId="{CD582966-33B4-425B-A3AF-4041FB6D5203}" type="presParOf" srcId="{834BD89A-BDBA-4B4B-9983-7FC6A583B49D}" destId="{87F03E5D-D47E-4638-B200-74943A10C117}" srcOrd="0" destOrd="0" presId="urn:microsoft.com/office/officeart/2005/8/layout/process4"/>
    <dgm:cxn modelId="{B9031CFF-1389-4423-9E7E-B5029D21C129}" type="presParOf" srcId="{EA87E92D-FA61-4176-8A7B-61A02E2BDAED}" destId="{81EFE363-2B1C-4DE8-AE9D-114098B3429E}" srcOrd="1" destOrd="0" presId="urn:microsoft.com/office/officeart/2005/8/layout/process4"/>
    <dgm:cxn modelId="{811FE134-8D9A-4F80-AA8E-F7546BE10130}" type="presParOf" srcId="{EA87E92D-FA61-4176-8A7B-61A02E2BDAED}" destId="{D330DAD2-FDEF-4C93-9C40-756D51909870}" srcOrd="2" destOrd="0" presId="urn:microsoft.com/office/officeart/2005/8/layout/process4"/>
    <dgm:cxn modelId="{3B40A834-DFB5-4A53-B936-64176963D6CB}" type="presParOf" srcId="{D330DAD2-FDEF-4C93-9C40-756D51909870}" destId="{C541D4A2-5BDE-4237-AA9E-7AAED73EFA7E}" srcOrd="0" destOrd="0" presId="urn:microsoft.com/office/officeart/2005/8/layout/process4"/>
    <dgm:cxn modelId="{1CA741F2-331F-489A-B842-6EC93F094512}" type="presParOf" srcId="{EA87E92D-FA61-4176-8A7B-61A02E2BDAED}" destId="{07495C9A-BDB4-4CD0-8E31-6DDF73BA401A}" srcOrd="3" destOrd="0" presId="urn:microsoft.com/office/officeart/2005/8/layout/process4"/>
    <dgm:cxn modelId="{2885E81E-4372-4E86-AA14-49CE49DE5654}" type="presParOf" srcId="{EA87E92D-FA61-4176-8A7B-61A02E2BDAED}" destId="{D1F60904-8453-4FBA-BE7A-0E2119286C6C}" srcOrd="4" destOrd="0" presId="urn:microsoft.com/office/officeart/2005/8/layout/process4"/>
    <dgm:cxn modelId="{B08B2D49-9BC9-4560-84DE-47A5A7D9B025}" type="presParOf" srcId="{D1F60904-8453-4FBA-BE7A-0E2119286C6C}" destId="{BD3FF2FD-485C-4E2D-B9B3-CE99879F4CBC}" srcOrd="0" destOrd="0" presId="urn:microsoft.com/office/officeart/2005/8/layout/process4"/>
    <dgm:cxn modelId="{71057E5C-BBD9-47EA-B3E0-66D4C9CFDABC}" type="presParOf" srcId="{D1F60904-8453-4FBA-BE7A-0E2119286C6C}" destId="{1A7D510E-43DB-4877-901D-4D4C2BAEE9D3}" srcOrd="1" destOrd="0" presId="urn:microsoft.com/office/officeart/2005/8/layout/process4"/>
    <dgm:cxn modelId="{CC8DA5E2-9CD9-461F-A934-C5D93DB6534D}" type="presParOf" srcId="{D1F60904-8453-4FBA-BE7A-0E2119286C6C}" destId="{129894F7-D276-4B27-9A19-A9DF8FD10407}" srcOrd="2" destOrd="0" presId="urn:microsoft.com/office/officeart/2005/8/layout/process4"/>
    <dgm:cxn modelId="{2A1EE0A2-0459-4FB1-81C6-720FF24009E8}" type="presParOf" srcId="{129894F7-D276-4B27-9A19-A9DF8FD10407}" destId="{F20BC3C1-CB77-487D-84FF-ABC2B2D158C7}" srcOrd="0" destOrd="0" presId="urn:microsoft.com/office/officeart/2005/8/layout/process4"/>
    <dgm:cxn modelId="{108DF13D-DEF3-47F2-AE09-53550EB17690}" type="presParOf" srcId="{129894F7-D276-4B27-9A19-A9DF8FD10407}" destId="{592518BA-607B-4BE9-AE3F-906671DAEB6D}" srcOrd="1" destOrd="0" presId="urn:microsoft.com/office/officeart/2005/8/layout/process4"/>
    <dgm:cxn modelId="{9F07EA29-3746-454D-AC79-8CBE865AE6B2}" type="presParOf" srcId="{129894F7-D276-4B27-9A19-A9DF8FD10407}" destId="{702DFB43-463C-40CE-9BC2-F16B599BEAD2}" srcOrd="2" destOrd="0" presId="urn:microsoft.com/office/officeart/2005/8/layout/process4"/>
    <dgm:cxn modelId="{42132C9E-5D6D-4F88-9CDB-B272C68539A7}" type="presParOf" srcId="{129894F7-D276-4B27-9A19-A9DF8FD10407}" destId="{C5C97A36-28E1-4308-9491-98B27A729509}" srcOrd="3"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11D235-DA94-46D9-8F8E-026362AD182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59F434-0800-4B9A-A6F1-0237120DBD9A}">
      <dgm:prSet/>
      <dgm:spPr/>
      <dgm:t>
        <a:bodyPr/>
        <a:lstStyle/>
        <a:p>
          <a:pPr>
            <a:lnSpc>
              <a:spcPct val="100000"/>
            </a:lnSpc>
          </a:pPr>
          <a:r>
            <a:rPr lang="en-US" b="0" i="0"/>
            <a:t>Key question can CO2 emission by 70-80% compared to traditional methods for communities relying on small aircraft for essential deliveries</a:t>
          </a:r>
          <a:endParaRPr lang="en-US"/>
        </a:p>
      </dgm:t>
    </dgm:pt>
    <dgm:pt modelId="{86DF2891-785F-41C2-A407-B72A3DCD466D}" type="parTrans" cxnId="{D8439C02-D65F-4731-8F94-A1384ED784C3}">
      <dgm:prSet/>
      <dgm:spPr/>
      <dgm:t>
        <a:bodyPr/>
        <a:lstStyle/>
        <a:p>
          <a:endParaRPr lang="en-US"/>
        </a:p>
      </dgm:t>
    </dgm:pt>
    <dgm:pt modelId="{2B229ED8-68F7-4111-B915-904A26F537EE}" type="sibTrans" cxnId="{D8439C02-D65F-4731-8F94-A1384ED784C3}">
      <dgm:prSet/>
      <dgm:spPr/>
      <dgm:t>
        <a:bodyPr/>
        <a:lstStyle/>
        <a:p>
          <a:endParaRPr lang="en-US"/>
        </a:p>
      </dgm:t>
    </dgm:pt>
    <dgm:pt modelId="{07CB6941-5097-475B-B861-6E4D6F78D745}">
      <dgm:prSet/>
      <dgm:spPr/>
      <dgm:t>
        <a:bodyPr/>
        <a:lstStyle/>
        <a:p>
          <a:pPr>
            <a:lnSpc>
              <a:spcPct val="100000"/>
            </a:lnSpc>
          </a:pPr>
          <a:r>
            <a:rPr lang="en-US"/>
            <a:t>Through meticulous research and calculations, we determined that burning 1 gallon of C8H18 hydrocarbon fuel produces approximately 19.26 pounds of CO2.</a:t>
          </a:r>
        </a:p>
      </dgm:t>
    </dgm:pt>
    <dgm:pt modelId="{E891F5C4-3BAE-4D61-8D78-A1F78FC13A6B}" type="parTrans" cxnId="{3404ABC8-347C-4F54-9973-E381EFCFF445}">
      <dgm:prSet/>
      <dgm:spPr/>
      <dgm:t>
        <a:bodyPr/>
        <a:lstStyle/>
        <a:p>
          <a:endParaRPr lang="en-US"/>
        </a:p>
      </dgm:t>
    </dgm:pt>
    <dgm:pt modelId="{6EBA24BE-78C9-490E-BBF7-C5F7E9DBEC59}" type="sibTrans" cxnId="{3404ABC8-347C-4F54-9973-E381EFCFF445}">
      <dgm:prSet/>
      <dgm:spPr/>
      <dgm:t>
        <a:bodyPr/>
        <a:lstStyle/>
        <a:p>
          <a:endParaRPr lang="en-US"/>
        </a:p>
      </dgm:t>
    </dgm:pt>
    <dgm:pt modelId="{8A2497C8-B291-403B-A1D5-525408BB869E}">
      <dgm:prSet/>
      <dgm:spPr/>
      <dgm:t>
        <a:bodyPr/>
        <a:lstStyle/>
        <a:p>
          <a:pPr>
            <a:lnSpc>
              <a:spcPct val="100000"/>
            </a:lnSpc>
          </a:pPr>
          <a:r>
            <a:rPr lang="en-US"/>
            <a:t>Armada's drones were significantly more efficient than traditional aircraft, emitting only 0.28 CO2 per mile per pound of cargo compared to 19.73 CO2 per mile per pound for planes.</a:t>
          </a:r>
        </a:p>
      </dgm:t>
    </dgm:pt>
    <dgm:pt modelId="{2C8EBC81-F6DA-480F-9BEE-4ADF628CB768}" type="parTrans" cxnId="{73AE2F64-1A5B-4664-AD70-A8D9FA7CCB6F}">
      <dgm:prSet/>
      <dgm:spPr/>
      <dgm:t>
        <a:bodyPr/>
        <a:lstStyle/>
        <a:p>
          <a:endParaRPr lang="en-US"/>
        </a:p>
      </dgm:t>
    </dgm:pt>
    <dgm:pt modelId="{1F650044-20D2-42FC-8AB4-4D23743C3735}" type="sibTrans" cxnId="{73AE2F64-1A5B-4664-AD70-A8D9FA7CCB6F}">
      <dgm:prSet/>
      <dgm:spPr/>
      <dgm:t>
        <a:bodyPr/>
        <a:lstStyle/>
        <a:p>
          <a:endParaRPr lang="en-US"/>
        </a:p>
      </dgm:t>
    </dgm:pt>
    <dgm:pt modelId="{D8176D45-D7C6-4ED5-B344-8E1DFD374F93}">
      <dgm:prSet/>
      <dgm:spPr/>
      <dgm:t>
        <a:bodyPr/>
        <a:lstStyle/>
        <a:p>
          <a:pPr>
            <a:lnSpc>
              <a:spcPct val="100000"/>
            </a:lnSpc>
          </a:pPr>
          <a:r>
            <a:rPr lang="en-US"/>
            <a:t>Our research indicated that Armada's drones were optimal for deliveries up to 44 pounds, emitting substantially lower CO2 compared to traditional aircraft.</a:t>
          </a:r>
        </a:p>
        <a:p>
          <a:pPr>
            <a:lnSpc>
              <a:spcPct val="100000"/>
            </a:lnSpc>
          </a:pPr>
          <a:r>
            <a:rPr lang="en-US"/>
            <a:t>However, beyond a certain weight threshold (924-968 lbs), helicopters became a more efficient option.</a:t>
          </a:r>
        </a:p>
      </dgm:t>
    </dgm:pt>
    <dgm:pt modelId="{9350F54F-D754-42E5-A1ED-59522A164B8B}" type="parTrans" cxnId="{687E1CC5-6B0F-4475-8FE0-B1E76B25DBCF}">
      <dgm:prSet/>
      <dgm:spPr/>
      <dgm:t>
        <a:bodyPr/>
        <a:lstStyle/>
        <a:p>
          <a:endParaRPr lang="en-US"/>
        </a:p>
      </dgm:t>
    </dgm:pt>
    <dgm:pt modelId="{A8158D99-339A-4515-A080-1B5EAAA895AA}" type="sibTrans" cxnId="{687E1CC5-6B0F-4475-8FE0-B1E76B25DBCF}">
      <dgm:prSet/>
      <dgm:spPr/>
      <dgm:t>
        <a:bodyPr/>
        <a:lstStyle/>
        <a:p>
          <a:endParaRPr lang="en-US"/>
        </a:p>
      </dgm:t>
    </dgm:pt>
    <dgm:pt modelId="{0514BE99-800D-43E1-A389-E61423573386}" type="pres">
      <dgm:prSet presAssocID="{2611D235-DA94-46D9-8F8E-026362AD1828}" presName="root" presStyleCnt="0">
        <dgm:presLayoutVars>
          <dgm:dir/>
          <dgm:resizeHandles val="exact"/>
        </dgm:presLayoutVars>
      </dgm:prSet>
      <dgm:spPr/>
    </dgm:pt>
    <dgm:pt modelId="{C4F0C6F1-7F85-4DA9-961E-6B94ADB042FA}" type="pres">
      <dgm:prSet presAssocID="{9059F434-0800-4B9A-A6F1-0237120DBD9A}" presName="compNode" presStyleCnt="0"/>
      <dgm:spPr/>
    </dgm:pt>
    <dgm:pt modelId="{F4D79C36-4856-4F4D-BB02-A70AC9072454}" type="pres">
      <dgm:prSet presAssocID="{9059F434-0800-4B9A-A6F1-0237120DBD9A}" presName="bgRect" presStyleLbl="bgShp" presStyleIdx="0" presStyleCnt="4"/>
      <dgm:spPr/>
    </dgm:pt>
    <dgm:pt modelId="{59742999-7ECB-4B4E-ADF3-3F21394C112C}" type="pres">
      <dgm:prSet presAssocID="{9059F434-0800-4B9A-A6F1-0237120DBD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stronaut"/>
        </a:ext>
      </dgm:extLst>
    </dgm:pt>
    <dgm:pt modelId="{466088B4-CC4A-46A3-875F-8953C3D4394D}" type="pres">
      <dgm:prSet presAssocID="{9059F434-0800-4B9A-A6F1-0237120DBD9A}" presName="spaceRect" presStyleCnt="0"/>
      <dgm:spPr/>
    </dgm:pt>
    <dgm:pt modelId="{CC8E2374-9841-4F9B-A867-FE157D289B4F}" type="pres">
      <dgm:prSet presAssocID="{9059F434-0800-4B9A-A6F1-0237120DBD9A}" presName="parTx" presStyleLbl="revTx" presStyleIdx="0" presStyleCnt="4">
        <dgm:presLayoutVars>
          <dgm:chMax val="0"/>
          <dgm:chPref val="0"/>
        </dgm:presLayoutVars>
      </dgm:prSet>
      <dgm:spPr/>
    </dgm:pt>
    <dgm:pt modelId="{E483430D-A571-4645-AF72-093BA5BCD419}" type="pres">
      <dgm:prSet presAssocID="{2B229ED8-68F7-4111-B915-904A26F537EE}" presName="sibTrans" presStyleCnt="0"/>
      <dgm:spPr/>
    </dgm:pt>
    <dgm:pt modelId="{292E12CC-18D2-46E7-B6BB-289D45351720}" type="pres">
      <dgm:prSet presAssocID="{07CB6941-5097-475B-B861-6E4D6F78D745}" presName="compNode" presStyleCnt="0"/>
      <dgm:spPr/>
    </dgm:pt>
    <dgm:pt modelId="{53B21E77-10D5-4759-9AA2-C7C8508560E3}" type="pres">
      <dgm:prSet presAssocID="{07CB6941-5097-475B-B861-6E4D6F78D745}" presName="bgRect" presStyleLbl="bgShp" presStyleIdx="1" presStyleCnt="4"/>
      <dgm:spPr/>
    </dgm:pt>
    <dgm:pt modelId="{DB25AB2A-46A1-40AC-A7E8-1A8573ED7A4F}" type="pres">
      <dgm:prSet presAssocID="{07CB6941-5097-475B-B861-6E4D6F78D74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ientist"/>
        </a:ext>
      </dgm:extLst>
    </dgm:pt>
    <dgm:pt modelId="{CD171EC2-2CA9-4C7A-B05D-482F79D046E6}" type="pres">
      <dgm:prSet presAssocID="{07CB6941-5097-475B-B861-6E4D6F78D745}" presName="spaceRect" presStyleCnt="0"/>
      <dgm:spPr/>
    </dgm:pt>
    <dgm:pt modelId="{A706748E-FFF6-4D1F-A684-160D16FCB068}" type="pres">
      <dgm:prSet presAssocID="{07CB6941-5097-475B-B861-6E4D6F78D745}" presName="parTx" presStyleLbl="revTx" presStyleIdx="1" presStyleCnt="4">
        <dgm:presLayoutVars>
          <dgm:chMax val="0"/>
          <dgm:chPref val="0"/>
        </dgm:presLayoutVars>
      </dgm:prSet>
      <dgm:spPr/>
    </dgm:pt>
    <dgm:pt modelId="{692F23EE-6FF6-4ADD-BF5A-53D27FED5252}" type="pres">
      <dgm:prSet presAssocID="{6EBA24BE-78C9-490E-BBF7-C5F7E9DBEC59}" presName="sibTrans" presStyleCnt="0"/>
      <dgm:spPr/>
    </dgm:pt>
    <dgm:pt modelId="{567AE77E-CB9F-4F44-B497-EB074B1AF818}" type="pres">
      <dgm:prSet presAssocID="{8A2497C8-B291-403B-A1D5-525408BB869E}" presName="compNode" presStyleCnt="0"/>
      <dgm:spPr/>
    </dgm:pt>
    <dgm:pt modelId="{3AE3D469-9DB2-4388-A398-B3D669CC2BF0}" type="pres">
      <dgm:prSet presAssocID="{8A2497C8-B291-403B-A1D5-525408BB869E}" presName="bgRect" presStyleLbl="bgShp" presStyleIdx="2" presStyleCnt="4"/>
      <dgm:spPr/>
    </dgm:pt>
    <dgm:pt modelId="{FCE4F925-AA28-4576-A321-BCFD8AD0351D}" type="pres">
      <dgm:prSet presAssocID="{8A2497C8-B291-403B-A1D5-525408BB869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adcopter with solid fill"/>
        </a:ext>
      </dgm:extLst>
    </dgm:pt>
    <dgm:pt modelId="{D2146D26-7503-47D7-8563-CB5673609D4C}" type="pres">
      <dgm:prSet presAssocID="{8A2497C8-B291-403B-A1D5-525408BB869E}" presName="spaceRect" presStyleCnt="0"/>
      <dgm:spPr/>
    </dgm:pt>
    <dgm:pt modelId="{0F8FC135-ECA7-4894-8C15-A232622F92FE}" type="pres">
      <dgm:prSet presAssocID="{8A2497C8-B291-403B-A1D5-525408BB869E}" presName="parTx" presStyleLbl="revTx" presStyleIdx="2" presStyleCnt="4">
        <dgm:presLayoutVars>
          <dgm:chMax val="0"/>
          <dgm:chPref val="0"/>
        </dgm:presLayoutVars>
      </dgm:prSet>
      <dgm:spPr/>
    </dgm:pt>
    <dgm:pt modelId="{93FA3AEE-73D6-42CF-8D3F-6C5A410FF0C0}" type="pres">
      <dgm:prSet presAssocID="{1F650044-20D2-42FC-8AB4-4D23743C3735}" presName="sibTrans" presStyleCnt="0"/>
      <dgm:spPr/>
    </dgm:pt>
    <dgm:pt modelId="{DA1F50DC-1736-4BCC-9FBE-1B8B4366C089}" type="pres">
      <dgm:prSet presAssocID="{D8176D45-D7C6-4ED5-B344-8E1DFD374F93}" presName="compNode" presStyleCnt="0"/>
      <dgm:spPr/>
    </dgm:pt>
    <dgm:pt modelId="{1ED7E097-ADDC-4553-83F9-C39E5C29DE75}" type="pres">
      <dgm:prSet presAssocID="{D8176D45-D7C6-4ED5-B344-8E1DFD374F93}" presName="bgRect" presStyleLbl="bgShp" presStyleIdx="3" presStyleCnt="4"/>
      <dgm:spPr/>
    </dgm:pt>
    <dgm:pt modelId="{2AE82A0B-8205-49DA-BF6B-F927A96B3FAF}" type="pres">
      <dgm:prSet presAssocID="{D8176D45-D7C6-4ED5-B344-8E1DFD374F9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Follow with solid fill"/>
        </a:ext>
      </dgm:extLst>
    </dgm:pt>
    <dgm:pt modelId="{75411C01-D879-429A-8EAD-1605FBAB99FD}" type="pres">
      <dgm:prSet presAssocID="{D8176D45-D7C6-4ED5-B344-8E1DFD374F93}" presName="spaceRect" presStyleCnt="0"/>
      <dgm:spPr/>
    </dgm:pt>
    <dgm:pt modelId="{8FD109AD-2347-4685-98D8-CACF0A1580E0}" type="pres">
      <dgm:prSet presAssocID="{D8176D45-D7C6-4ED5-B344-8E1DFD374F93}" presName="parTx" presStyleLbl="revTx" presStyleIdx="3" presStyleCnt="4">
        <dgm:presLayoutVars>
          <dgm:chMax val="0"/>
          <dgm:chPref val="0"/>
        </dgm:presLayoutVars>
      </dgm:prSet>
      <dgm:spPr/>
    </dgm:pt>
  </dgm:ptLst>
  <dgm:cxnLst>
    <dgm:cxn modelId="{D8439C02-D65F-4731-8F94-A1384ED784C3}" srcId="{2611D235-DA94-46D9-8F8E-026362AD1828}" destId="{9059F434-0800-4B9A-A6F1-0237120DBD9A}" srcOrd="0" destOrd="0" parTransId="{86DF2891-785F-41C2-A407-B72A3DCD466D}" sibTransId="{2B229ED8-68F7-4111-B915-904A26F537EE}"/>
    <dgm:cxn modelId="{73AE2F64-1A5B-4664-AD70-A8D9FA7CCB6F}" srcId="{2611D235-DA94-46D9-8F8E-026362AD1828}" destId="{8A2497C8-B291-403B-A1D5-525408BB869E}" srcOrd="2" destOrd="0" parTransId="{2C8EBC81-F6DA-480F-9BEE-4ADF628CB768}" sibTransId="{1F650044-20D2-42FC-8AB4-4D23743C3735}"/>
    <dgm:cxn modelId="{61C2F070-0C7E-4062-A32B-1AA517DAB08B}" type="presOf" srcId="{9059F434-0800-4B9A-A6F1-0237120DBD9A}" destId="{CC8E2374-9841-4F9B-A867-FE157D289B4F}" srcOrd="0" destOrd="0" presId="urn:microsoft.com/office/officeart/2018/2/layout/IconVerticalSolidList"/>
    <dgm:cxn modelId="{F94B4853-CACB-43B3-B6E2-42717F081A04}" type="presOf" srcId="{D8176D45-D7C6-4ED5-B344-8E1DFD374F93}" destId="{8FD109AD-2347-4685-98D8-CACF0A1580E0}" srcOrd="0" destOrd="0" presId="urn:microsoft.com/office/officeart/2018/2/layout/IconVerticalSolidList"/>
    <dgm:cxn modelId="{E6B84279-472E-46A2-92D8-7E6B2797B9F7}" type="presOf" srcId="{8A2497C8-B291-403B-A1D5-525408BB869E}" destId="{0F8FC135-ECA7-4894-8C15-A232622F92FE}" srcOrd="0" destOrd="0" presId="urn:microsoft.com/office/officeart/2018/2/layout/IconVerticalSolidList"/>
    <dgm:cxn modelId="{B3326A7E-88A6-47D0-8050-9146CB5CFD86}" type="presOf" srcId="{07CB6941-5097-475B-B861-6E4D6F78D745}" destId="{A706748E-FFF6-4D1F-A684-160D16FCB068}" srcOrd="0" destOrd="0" presId="urn:microsoft.com/office/officeart/2018/2/layout/IconVerticalSolidList"/>
    <dgm:cxn modelId="{3B891EA6-7C07-425B-B150-472F5F7F9B08}" type="presOf" srcId="{2611D235-DA94-46D9-8F8E-026362AD1828}" destId="{0514BE99-800D-43E1-A389-E61423573386}" srcOrd="0" destOrd="0" presId="urn:microsoft.com/office/officeart/2018/2/layout/IconVerticalSolidList"/>
    <dgm:cxn modelId="{687E1CC5-6B0F-4475-8FE0-B1E76B25DBCF}" srcId="{2611D235-DA94-46D9-8F8E-026362AD1828}" destId="{D8176D45-D7C6-4ED5-B344-8E1DFD374F93}" srcOrd="3" destOrd="0" parTransId="{9350F54F-D754-42E5-A1ED-59522A164B8B}" sibTransId="{A8158D99-339A-4515-A080-1B5EAAA895AA}"/>
    <dgm:cxn modelId="{3404ABC8-347C-4F54-9973-E381EFCFF445}" srcId="{2611D235-DA94-46D9-8F8E-026362AD1828}" destId="{07CB6941-5097-475B-B861-6E4D6F78D745}" srcOrd="1" destOrd="0" parTransId="{E891F5C4-3BAE-4D61-8D78-A1F78FC13A6B}" sibTransId="{6EBA24BE-78C9-490E-BBF7-C5F7E9DBEC59}"/>
    <dgm:cxn modelId="{517D9431-4348-4B4B-9864-34419C033A22}" type="presParOf" srcId="{0514BE99-800D-43E1-A389-E61423573386}" destId="{C4F0C6F1-7F85-4DA9-961E-6B94ADB042FA}" srcOrd="0" destOrd="0" presId="urn:microsoft.com/office/officeart/2018/2/layout/IconVerticalSolidList"/>
    <dgm:cxn modelId="{83F83D75-10D2-46CA-BC50-811A9A994916}" type="presParOf" srcId="{C4F0C6F1-7F85-4DA9-961E-6B94ADB042FA}" destId="{F4D79C36-4856-4F4D-BB02-A70AC9072454}" srcOrd="0" destOrd="0" presId="urn:microsoft.com/office/officeart/2018/2/layout/IconVerticalSolidList"/>
    <dgm:cxn modelId="{8B80344B-93C6-4DCF-9D36-5E629D0102C9}" type="presParOf" srcId="{C4F0C6F1-7F85-4DA9-961E-6B94ADB042FA}" destId="{59742999-7ECB-4B4E-ADF3-3F21394C112C}" srcOrd="1" destOrd="0" presId="urn:microsoft.com/office/officeart/2018/2/layout/IconVerticalSolidList"/>
    <dgm:cxn modelId="{7F53BC64-860A-4F58-91BB-DE21C46A0058}" type="presParOf" srcId="{C4F0C6F1-7F85-4DA9-961E-6B94ADB042FA}" destId="{466088B4-CC4A-46A3-875F-8953C3D4394D}" srcOrd="2" destOrd="0" presId="urn:microsoft.com/office/officeart/2018/2/layout/IconVerticalSolidList"/>
    <dgm:cxn modelId="{59E6CAB9-DF8D-4B84-8AE8-28AFC6628398}" type="presParOf" srcId="{C4F0C6F1-7F85-4DA9-961E-6B94ADB042FA}" destId="{CC8E2374-9841-4F9B-A867-FE157D289B4F}" srcOrd="3" destOrd="0" presId="urn:microsoft.com/office/officeart/2018/2/layout/IconVerticalSolidList"/>
    <dgm:cxn modelId="{0B811FC7-78D6-40AF-BE5E-31024943DB8D}" type="presParOf" srcId="{0514BE99-800D-43E1-A389-E61423573386}" destId="{E483430D-A571-4645-AF72-093BA5BCD419}" srcOrd="1" destOrd="0" presId="urn:microsoft.com/office/officeart/2018/2/layout/IconVerticalSolidList"/>
    <dgm:cxn modelId="{A8663668-628D-4C87-9701-A57E2CCB47E1}" type="presParOf" srcId="{0514BE99-800D-43E1-A389-E61423573386}" destId="{292E12CC-18D2-46E7-B6BB-289D45351720}" srcOrd="2" destOrd="0" presId="urn:microsoft.com/office/officeart/2018/2/layout/IconVerticalSolidList"/>
    <dgm:cxn modelId="{1B964585-F94D-4444-9D6C-9165C1FFB30B}" type="presParOf" srcId="{292E12CC-18D2-46E7-B6BB-289D45351720}" destId="{53B21E77-10D5-4759-9AA2-C7C8508560E3}" srcOrd="0" destOrd="0" presId="urn:microsoft.com/office/officeart/2018/2/layout/IconVerticalSolidList"/>
    <dgm:cxn modelId="{EB384F7D-5E2A-4EFE-84E8-A5A4750EFB21}" type="presParOf" srcId="{292E12CC-18D2-46E7-B6BB-289D45351720}" destId="{DB25AB2A-46A1-40AC-A7E8-1A8573ED7A4F}" srcOrd="1" destOrd="0" presId="urn:microsoft.com/office/officeart/2018/2/layout/IconVerticalSolidList"/>
    <dgm:cxn modelId="{FDDDC132-9A38-4D49-8768-E0FCB883A5F9}" type="presParOf" srcId="{292E12CC-18D2-46E7-B6BB-289D45351720}" destId="{CD171EC2-2CA9-4C7A-B05D-482F79D046E6}" srcOrd="2" destOrd="0" presId="urn:microsoft.com/office/officeart/2018/2/layout/IconVerticalSolidList"/>
    <dgm:cxn modelId="{6930C487-1949-43FC-9046-96D712C77DE7}" type="presParOf" srcId="{292E12CC-18D2-46E7-B6BB-289D45351720}" destId="{A706748E-FFF6-4D1F-A684-160D16FCB068}" srcOrd="3" destOrd="0" presId="urn:microsoft.com/office/officeart/2018/2/layout/IconVerticalSolidList"/>
    <dgm:cxn modelId="{2211E639-1E51-41F3-9FCC-042EBD8A917F}" type="presParOf" srcId="{0514BE99-800D-43E1-A389-E61423573386}" destId="{692F23EE-6FF6-4ADD-BF5A-53D27FED5252}" srcOrd="3" destOrd="0" presId="urn:microsoft.com/office/officeart/2018/2/layout/IconVerticalSolidList"/>
    <dgm:cxn modelId="{F8503495-3BD2-427A-9FE4-1D81EF27DC36}" type="presParOf" srcId="{0514BE99-800D-43E1-A389-E61423573386}" destId="{567AE77E-CB9F-4F44-B497-EB074B1AF818}" srcOrd="4" destOrd="0" presId="urn:microsoft.com/office/officeart/2018/2/layout/IconVerticalSolidList"/>
    <dgm:cxn modelId="{6FA0010B-B35E-42A4-8934-CFD653E93621}" type="presParOf" srcId="{567AE77E-CB9F-4F44-B497-EB074B1AF818}" destId="{3AE3D469-9DB2-4388-A398-B3D669CC2BF0}" srcOrd="0" destOrd="0" presId="urn:microsoft.com/office/officeart/2018/2/layout/IconVerticalSolidList"/>
    <dgm:cxn modelId="{C9B57F1D-59A2-4FA8-86B6-3DF74237B1F0}" type="presParOf" srcId="{567AE77E-CB9F-4F44-B497-EB074B1AF818}" destId="{FCE4F925-AA28-4576-A321-BCFD8AD0351D}" srcOrd="1" destOrd="0" presId="urn:microsoft.com/office/officeart/2018/2/layout/IconVerticalSolidList"/>
    <dgm:cxn modelId="{395A8A75-D4CC-4C1E-BED7-58E5457B8BF1}" type="presParOf" srcId="{567AE77E-CB9F-4F44-B497-EB074B1AF818}" destId="{D2146D26-7503-47D7-8563-CB5673609D4C}" srcOrd="2" destOrd="0" presId="urn:microsoft.com/office/officeart/2018/2/layout/IconVerticalSolidList"/>
    <dgm:cxn modelId="{1B2F9158-4445-4710-A115-80600925448E}" type="presParOf" srcId="{567AE77E-CB9F-4F44-B497-EB074B1AF818}" destId="{0F8FC135-ECA7-4894-8C15-A232622F92FE}" srcOrd="3" destOrd="0" presId="urn:microsoft.com/office/officeart/2018/2/layout/IconVerticalSolidList"/>
    <dgm:cxn modelId="{060120EE-1331-45E7-B01D-4E281EB7B541}" type="presParOf" srcId="{0514BE99-800D-43E1-A389-E61423573386}" destId="{93FA3AEE-73D6-42CF-8D3F-6C5A410FF0C0}" srcOrd="5" destOrd="0" presId="urn:microsoft.com/office/officeart/2018/2/layout/IconVerticalSolidList"/>
    <dgm:cxn modelId="{54C4413A-560E-48C1-A5ED-300FF2798CC5}" type="presParOf" srcId="{0514BE99-800D-43E1-A389-E61423573386}" destId="{DA1F50DC-1736-4BCC-9FBE-1B8B4366C089}" srcOrd="6" destOrd="0" presId="urn:microsoft.com/office/officeart/2018/2/layout/IconVerticalSolidList"/>
    <dgm:cxn modelId="{4527F79E-5C68-4B18-B123-DF0F634892E3}" type="presParOf" srcId="{DA1F50DC-1736-4BCC-9FBE-1B8B4366C089}" destId="{1ED7E097-ADDC-4553-83F9-C39E5C29DE75}" srcOrd="0" destOrd="0" presId="urn:microsoft.com/office/officeart/2018/2/layout/IconVerticalSolidList"/>
    <dgm:cxn modelId="{CCDBC74E-2F1D-49D9-B946-D197B9F35CFF}" type="presParOf" srcId="{DA1F50DC-1736-4BCC-9FBE-1B8B4366C089}" destId="{2AE82A0B-8205-49DA-BF6B-F927A96B3FAF}" srcOrd="1" destOrd="0" presId="urn:microsoft.com/office/officeart/2018/2/layout/IconVerticalSolidList"/>
    <dgm:cxn modelId="{382F093B-CB65-4F97-91C4-3BD462EB5676}" type="presParOf" srcId="{DA1F50DC-1736-4BCC-9FBE-1B8B4366C089}" destId="{75411C01-D879-429A-8EAD-1605FBAB99FD}" srcOrd="2" destOrd="0" presId="urn:microsoft.com/office/officeart/2018/2/layout/IconVerticalSolidList"/>
    <dgm:cxn modelId="{A4667E5B-3EF7-4AF2-B19D-94D2DEFD5C8A}" type="presParOf" srcId="{DA1F50DC-1736-4BCC-9FBE-1B8B4366C089}" destId="{8FD109AD-2347-4685-98D8-CACF0A1580E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C463F-E951-423E-BB3B-E6EEA2671992}">
      <dsp:nvSpPr>
        <dsp:cNvPr id="0" name=""/>
        <dsp:cNvSpPr/>
      </dsp:nvSpPr>
      <dsp:spPr>
        <a:xfrm>
          <a:off x="-322376" y="147575"/>
          <a:ext cx="9781102" cy="8565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A565B-838F-4E46-874E-6D042D6C9B53}">
      <dsp:nvSpPr>
        <dsp:cNvPr id="0" name=""/>
        <dsp:cNvSpPr/>
      </dsp:nvSpPr>
      <dsp:spPr>
        <a:xfrm>
          <a:off x="-63264" y="251828"/>
          <a:ext cx="471111" cy="471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DDC83-D0C1-41FF-8B5B-C08276818677}">
      <dsp:nvSpPr>
        <dsp:cNvPr id="0" name=""/>
        <dsp:cNvSpPr/>
      </dsp:nvSpPr>
      <dsp:spPr>
        <a:xfrm>
          <a:off x="666958" y="59100"/>
          <a:ext cx="4401495" cy="85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53" tIns="90653" rIns="90653" bIns="90653" numCol="1" spcCol="1270" anchor="ctr" anchorCtr="0">
          <a:noAutofit/>
        </a:bodyPr>
        <a:lstStyle/>
        <a:p>
          <a:pPr marL="0" lvl="0" indent="0" algn="l" defTabSz="1244600">
            <a:lnSpc>
              <a:spcPct val="100000"/>
            </a:lnSpc>
            <a:spcBef>
              <a:spcPct val="0"/>
            </a:spcBef>
            <a:spcAft>
              <a:spcPct val="35000"/>
            </a:spcAft>
            <a:buNone/>
          </a:pPr>
          <a:r>
            <a:rPr lang="en-US" sz="2800" b="1" kern="1200"/>
            <a:t>Project Purpose:</a:t>
          </a:r>
          <a:r>
            <a:rPr lang="en-US" sz="2800" b="1" kern="1200">
              <a:latin typeface="Calibri Light" panose="020F0302020204030204"/>
            </a:rPr>
            <a:t> </a:t>
          </a:r>
          <a:endParaRPr lang="en-US" sz="2800" kern="1200"/>
        </a:p>
      </dsp:txBody>
      <dsp:txXfrm>
        <a:off x="666958" y="59100"/>
        <a:ext cx="4401495" cy="856566"/>
      </dsp:txXfrm>
    </dsp:sp>
    <dsp:sp modelId="{08B3B7C6-AFF6-439E-AB41-EC42E254B423}">
      <dsp:nvSpPr>
        <dsp:cNvPr id="0" name=""/>
        <dsp:cNvSpPr/>
      </dsp:nvSpPr>
      <dsp:spPr>
        <a:xfrm>
          <a:off x="4144951" y="68758"/>
          <a:ext cx="5681710" cy="964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53" tIns="90653" rIns="90653" bIns="90653" numCol="1" spcCol="1270" anchor="ctr" anchorCtr="0">
          <a:noAutofit/>
        </a:bodyPr>
        <a:lstStyle/>
        <a:p>
          <a:pPr marL="0" lvl="0" indent="0" algn="l" defTabSz="711200">
            <a:lnSpc>
              <a:spcPct val="100000"/>
            </a:lnSpc>
            <a:spcBef>
              <a:spcPct val="0"/>
            </a:spcBef>
            <a:spcAft>
              <a:spcPts val="0"/>
            </a:spcAft>
            <a:buNone/>
          </a:pPr>
          <a:r>
            <a:rPr lang="en-US" sz="1600" kern="1200"/>
            <a:t>* Determine feasibility of Armada Drone system reducing</a:t>
          </a:r>
          <a:r>
            <a:rPr lang="en-US" sz="1600" kern="1200">
              <a:latin typeface="Calibri Light" panose="020F0302020204030204"/>
            </a:rPr>
            <a:t> </a:t>
          </a:r>
          <a:endParaRPr lang="en-US" sz="1600" kern="1200"/>
        </a:p>
        <a:p>
          <a:pPr marL="0" lvl="0" indent="0" algn="l" defTabSz="711200">
            <a:lnSpc>
              <a:spcPct val="100000"/>
            </a:lnSpc>
            <a:spcBef>
              <a:spcPct val="0"/>
            </a:spcBef>
            <a:spcAft>
              <a:spcPts val="0"/>
            </a:spcAft>
            <a:buNone/>
          </a:pPr>
          <a:r>
            <a:rPr lang="en-US" sz="1600" kern="1200">
              <a:latin typeface="Calibri Light" panose="020F0302020204030204"/>
            </a:rPr>
            <a:t>   </a:t>
          </a:r>
          <a:r>
            <a:rPr lang="en-US" sz="1600" kern="1200"/>
            <a:t>GHG by 70%</a:t>
          </a:r>
        </a:p>
        <a:p>
          <a:pPr marL="0" lvl="0" indent="0" algn="l" defTabSz="711200">
            <a:lnSpc>
              <a:spcPct val="100000"/>
            </a:lnSpc>
            <a:spcBef>
              <a:spcPct val="0"/>
            </a:spcBef>
            <a:spcAft>
              <a:spcPts val="0"/>
            </a:spcAft>
            <a:buNone/>
          </a:pPr>
          <a:r>
            <a:rPr lang="en-US" sz="1600" kern="1200"/>
            <a:t>* Final Capstone requirements</a:t>
          </a:r>
        </a:p>
      </dsp:txBody>
      <dsp:txXfrm>
        <a:off x="4144951" y="68758"/>
        <a:ext cx="5681710" cy="964914"/>
      </dsp:txXfrm>
    </dsp:sp>
    <dsp:sp modelId="{BFE5E329-5EBB-4603-94E5-A6EF75F54D45}">
      <dsp:nvSpPr>
        <dsp:cNvPr id="0" name=""/>
        <dsp:cNvSpPr/>
      </dsp:nvSpPr>
      <dsp:spPr>
        <a:xfrm>
          <a:off x="-322376" y="1230468"/>
          <a:ext cx="9781102" cy="8565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89549-351D-4BF4-A90E-F0D3D1F74A9F}">
      <dsp:nvSpPr>
        <dsp:cNvPr id="0" name=""/>
        <dsp:cNvSpPr/>
      </dsp:nvSpPr>
      <dsp:spPr>
        <a:xfrm>
          <a:off x="-63264" y="1376710"/>
          <a:ext cx="471111" cy="471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268A5-13C4-4B8C-8021-3E5CAA05A04D}">
      <dsp:nvSpPr>
        <dsp:cNvPr id="0" name=""/>
        <dsp:cNvSpPr/>
      </dsp:nvSpPr>
      <dsp:spPr>
        <a:xfrm>
          <a:off x="666958" y="1183983"/>
          <a:ext cx="4401495" cy="85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53" tIns="90653" rIns="90653" bIns="90653" numCol="1" spcCol="1270" anchor="ctr" anchorCtr="0">
          <a:noAutofit/>
        </a:bodyPr>
        <a:lstStyle/>
        <a:p>
          <a:pPr marL="0" lvl="0" indent="0" algn="l" defTabSz="1244600">
            <a:lnSpc>
              <a:spcPct val="100000"/>
            </a:lnSpc>
            <a:spcBef>
              <a:spcPct val="0"/>
            </a:spcBef>
            <a:spcAft>
              <a:spcPct val="35000"/>
            </a:spcAft>
            <a:buNone/>
          </a:pPr>
          <a:r>
            <a:rPr lang="en-US" sz="2800" b="1" kern="1200"/>
            <a:t>Project Sponsor: </a:t>
          </a:r>
          <a:endParaRPr lang="en-US" sz="2800" kern="1200"/>
        </a:p>
      </dsp:txBody>
      <dsp:txXfrm>
        <a:off x="666958" y="1183983"/>
        <a:ext cx="4401495" cy="856566"/>
      </dsp:txXfrm>
    </dsp:sp>
    <dsp:sp modelId="{9619A10E-48E1-4633-A3F5-D3B9DABB903A}">
      <dsp:nvSpPr>
        <dsp:cNvPr id="0" name=""/>
        <dsp:cNvSpPr/>
      </dsp:nvSpPr>
      <dsp:spPr>
        <a:xfrm>
          <a:off x="4032807" y="1197936"/>
          <a:ext cx="5646998" cy="85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53" tIns="90653" rIns="90653" bIns="90653" numCol="1" spcCol="1270" anchor="ctr" anchorCtr="0">
          <a:noAutofit/>
        </a:bodyPr>
        <a:lstStyle/>
        <a:p>
          <a:pPr marL="0" lvl="0" indent="0" algn="l" defTabSz="711200">
            <a:lnSpc>
              <a:spcPct val="100000"/>
            </a:lnSpc>
            <a:spcBef>
              <a:spcPct val="0"/>
            </a:spcBef>
            <a:spcAft>
              <a:spcPct val="35000"/>
            </a:spcAft>
            <a:buNone/>
          </a:pPr>
          <a:r>
            <a:rPr lang="en-US" sz="1600" kern="1200"/>
            <a:t>* Armada Defense Corp. Markham, Ontario, Canada</a:t>
          </a:r>
          <a:r>
            <a:rPr lang="en-US" sz="1600" kern="1200">
              <a:latin typeface="Calibri Light" panose="020F0302020204030204"/>
            </a:rPr>
            <a:t> </a:t>
          </a:r>
          <a:endParaRPr lang="en-US" sz="1600" kern="1200"/>
        </a:p>
      </dsp:txBody>
      <dsp:txXfrm>
        <a:off x="4032807" y="1197936"/>
        <a:ext cx="5646998" cy="856566"/>
      </dsp:txXfrm>
    </dsp:sp>
    <dsp:sp modelId="{FE50057B-CDC6-4D4B-A169-0122B65D7911}">
      <dsp:nvSpPr>
        <dsp:cNvPr id="0" name=""/>
        <dsp:cNvSpPr/>
      </dsp:nvSpPr>
      <dsp:spPr>
        <a:xfrm>
          <a:off x="-322376" y="2254691"/>
          <a:ext cx="9781102" cy="8565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3BAF57-BADC-4F44-86F6-10815158EEAC}">
      <dsp:nvSpPr>
        <dsp:cNvPr id="0" name=""/>
        <dsp:cNvSpPr/>
      </dsp:nvSpPr>
      <dsp:spPr>
        <a:xfrm>
          <a:off x="-32072" y="2457816"/>
          <a:ext cx="471111" cy="471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9DFF13-8719-4852-A47C-799A137497BD}">
      <dsp:nvSpPr>
        <dsp:cNvPr id="0" name=""/>
        <dsp:cNvSpPr/>
      </dsp:nvSpPr>
      <dsp:spPr>
        <a:xfrm>
          <a:off x="666958" y="2254691"/>
          <a:ext cx="4401495" cy="85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53" tIns="90653" rIns="90653" bIns="90653" numCol="1" spcCol="1270" anchor="ctr" anchorCtr="0">
          <a:noAutofit/>
        </a:bodyPr>
        <a:lstStyle/>
        <a:p>
          <a:pPr marL="0" lvl="0" indent="0" algn="l" defTabSz="1244600">
            <a:lnSpc>
              <a:spcPct val="100000"/>
            </a:lnSpc>
            <a:spcBef>
              <a:spcPct val="0"/>
            </a:spcBef>
            <a:spcAft>
              <a:spcPct val="35000"/>
            </a:spcAft>
            <a:buNone/>
          </a:pPr>
          <a:r>
            <a:rPr lang="en-US" sz="2800" b="1" kern="1200"/>
            <a:t>Project Overview: </a:t>
          </a:r>
          <a:endParaRPr lang="en-US" sz="2800" kern="1200"/>
        </a:p>
      </dsp:txBody>
      <dsp:txXfrm>
        <a:off x="666958" y="2254691"/>
        <a:ext cx="4401495" cy="856566"/>
      </dsp:txXfrm>
    </dsp:sp>
    <dsp:sp modelId="{B077E953-0B49-4A8B-8FC4-4C3EE58D163B}">
      <dsp:nvSpPr>
        <dsp:cNvPr id="0" name=""/>
        <dsp:cNvSpPr/>
      </dsp:nvSpPr>
      <dsp:spPr>
        <a:xfrm>
          <a:off x="4025456" y="2207160"/>
          <a:ext cx="5468876" cy="85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53" tIns="90653" rIns="90653" bIns="90653" numCol="1" spcCol="1270" anchor="ctr" anchorCtr="0">
          <a:noAutofit/>
        </a:bodyPr>
        <a:lstStyle/>
        <a:p>
          <a:pPr marL="0" lvl="0" indent="0" algn="l" defTabSz="711200">
            <a:lnSpc>
              <a:spcPct val="100000"/>
            </a:lnSpc>
            <a:spcBef>
              <a:spcPct val="0"/>
            </a:spcBef>
            <a:spcAft>
              <a:spcPct val="35000"/>
            </a:spcAft>
            <a:buNone/>
          </a:pPr>
          <a:r>
            <a:rPr lang="en-US" sz="1600" kern="1200"/>
            <a:t>* Potential for GHG reductions of 70%</a:t>
          </a:r>
        </a:p>
        <a:p>
          <a:pPr marL="0" lvl="0" indent="0" algn="l" defTabSz="711200">
            <a:lnSpc>
              <a:spcPct val="100000"/>
            </a:lnSpc>
            <a:spcBef>
              <a:spcPct val="0"/>
            </a:spcBef>
            <a:spcAft>
              <a:spcPct val="35000"/>
            </a:spcAft>
            <a:buNone/>
          </a:pPr>
          <a:r>
            <a:rPr lang="en-US" sz="1600" kern="1200"/>
            <a:t>* Environmental Impact of long-range delivery drones  </a:t>
          </a:r>
        </a:p>
      </dsp:txBody>
      <dsp:txXfrm>
        <a:off x="4025456" y="2207160"/>
        <a:ext cx="5468876" cy="85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571CB-33BB-4A53-8997-D4118EB1C4D9}">
      <dsp:nvSpPr>
        <dsp:cNvPr id="0" name=""/>
        <dsp:cNvSpPr/>
      </dsp:nvSpPr>
      <dsp:spPr>
        <a:xfrm>
          <a:off x="0" y="22189"/>
          <a:ext cx="10646229"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Omar Acuna </a:t>
          </a:r>
          <a:endParaRPr lang="en-US" sz="2100" kern="1200"/>
        </a:p>
      </dsp:txBody>
      <dsp:txXfrm>
        <a:off x="24588" y="46777"/>
        <a:ext cx="10597053" cy="454509"/>
      </dsp:txXfrm>
    </dsp:sp>
    <dsp:sp modelId="{43256271-8E21-4CC1-BE99-9B010D3EF343}">
      <dsp:nvSpPr>
        <dsp:cNvPr id="0" name=""/>
        <dsp:cNvSpPr/>
      </dsp:nvSpPr>
      <dsp:spPr>
        <a:xfrm>
          <a:off x="0" y="525874"/>
          <a:ext cx="1064622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01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Experienced quality manager with 25 years in electronic manufacturing,</a:t>
          </a:r>
        </a:p>
        <a:p>
          <a:pPr marL="171450" lvl="1" indent="-171450" algn="l" defTabSz="711200">
            <a:lnSpc>
              <a:spcPct val="90000"/>
            </a:lnSpc>
            <a:spcBef>
              <a:spcPct val="0"/>
            </a:spcBef>
            <a:spcAft>
              <a:spcPct val="20000"/>
            </a:spcAft>
            <a:buChar char="•"/>
          </a:pPr>
          <a:r>
            <a:rPr lang="en-US" sz="1600" kern="1200"/>
            <a:t>Formerly a rotary wing powerplant mechanic in the USMC</a:t>
          </a:r>
        </a:p>
        <a:p>
          <a:pPr marL="171450" lvl="1" indent="-171450" algn="l" defTabSz="711200">
            <a:lnSpc>
              <a:spcPct val="90000"/>
            </a:lnSpc>
            <a:spcBef>
              <a:spcPct val="0"/>
            </a:spcBef>
            <a:spcAft>
              <a:spcPct val="20000"/>
            </a:spcAft>
            <a:buChar char="•"/>
          </a:pPr>
          <a:r>
            <a:rPr lang="en-US" sz="1600" kern="1200"/>
            <a:t> Holding engineering degrees in industrial and manufacturing design.</a:t>
          </a:r>
        </a:p>
      </dsp:txBody>
      <dsp:txXfrm>
        <a:off x="0" y="525874"/>
        <a:ext cx="10646229" cy="825930"/>
      </dsp:txXfrm>
    </dsp:sp>
    <dsp:sp modelId="{AFAD5EF6-1AC1-4D09-8442-D2DF35C39CD5}">
      <dsp:nvSpPr>
        <dsp:cNvPr id="0" name=""/>
        <dsp:cNvSpPr/>
      </dsp:nvSpPr>
      <dsp:spPr>
        <a:xfrm>
          <a:off x="0" y="1351804"/>
          <a:ext cx="10646229"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Ben Nicholas</a:t>
          </a:r>
          <a:endParaRPr lang="en-US" sz="2100" kern="1200"/>
        </a:p>
      </dsp:txBody>
      <dsp:txXfrm>
        <a:off x="24588" y="1376392"/>
        <a:ext cx="10597053" cy="454509"/>
      </dsp:txXfrm>
    </dsp:sp>
    <dsp:sp modelId="{9FEA95A8-4E0A-44B2-A040-6C703B537C01}">
      <dsp:nvSpPr>
        <dsp:cNvPr id="0" name=""/>
        <dsp:cNvSpPr/>
      </dsp:nvSpPr>
      <dsp:spPr>
        <a:xfrm>
          <a:off x="0" y="1855489"/>
          <a:ext cx="10646229"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01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Active-duty USMC for the past 11 years. Bachelor's degree in ocean engineering. </a:t>
          </a:r>
        </a:p>
        <a:p>
          <a:pPr marL="171450" lvl="1" indent="-171450" algn="l" defTabSz="711200">
            <a:lnSpc>
              <a:spcPct val="90000"/>
            </a:lnSpc>
            <a:spcBef>
              <a:spcPct val="0"/>
            </a:spcBef>
            <a:spcAft>
              <a:spcPct val="20000"/>
            </a:spcAft>
            <a:buChar char="•"/>
          </a:pPr>
          <a:r>
            <a:rPr lang="en-US" sz="1600" kern="1200"/>
            <a:t>Home is a remote community in south central Alaska with 31 permanent residents. </a:t>
          </a:r>
        </a:p>
      </dsp:txBody>
      <dsp:txXfrm>
        <a:off x="0" y="1855489"/>
        <a:ext cx="10646229" cy="554242"/>
      </dsp:txXfrm>
    </dsp:sp>
    <dsp:sp modelId="{B2DBCACE-1B47-42CE-AA53-DDD00CDCCCE2}">
      <dsp:nvSpPr>
        <dsp:cNvPr id="0" name=""/>
        <dsp:cNvSpPr/>
      </dsp:nvSpPr>
      <dsp:spPr>
        <a:xfrm>
          <a:off x="0" y="2409732"/>
          <a:ext cx="10646229"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John Sievert</a:t>
          </a:r>
          <a:endParaRPr lang="en-US" sz="2100" kern="1200"/>
        </a:p>
      </dsp:txBody>
      <dsp:txXfrm>
        <a:off x="24588" y="2434320"/>
        <a:ext cx="10597053" cy="454509"/>
      </dsp:txXfrm>
    </dsp:sp>
    <dsp:sp modelId="{F48EBB1D-DC6D-4F65-9CD3-B2EA5FF51BBE}">
      <dsp:nvSpPr>
        <dsp:cNvPr id="0" name=""/>
        <dsp:cNvSpPr/>
      </dsp:nvSpPr>
      <dsp:spPr>
        <a:xfrm>
          <a:off x="0" y="2913417"/>
          <a:ext cx="10646229"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01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Retired 20 years of US Navy services, worked for 4 years as a mechanical design engineer for Space Sciences Corporation. </a:t>
          </a:r>
        </a:p>
      </dsp:txBody>
      <dsp:txXfrm>
        <a:off x="0" y="2913417"/>
        <a:ext cx="10646229" cy="499904"/>
      </dsp:txXfrm>
    </dsp:sp>
    <dsp:sp modelId="{AF207EFC-4358-48C5-B4C4-DBB7E5354020}">
      <dsp:nvSpPr>
        <dsp:cNvPr id="0" name=""/>
        <dsp:cNvSpPr/>
      </dsp:nvSpPr>
      <dsp:spPr>
        <a:xfrm>
          <a:off x="0" y="3413322"/>
          <a:ext cx="10646229"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Patrick Tonganbou</a:t>
          </a:r>
          <a:endParaRPr lang="en-US" sz="2100" kern="1200"/>
        </a:p>
      </dsp:txBody>
      <dsp:txXfrm>
        <a:off x="24588" y="3437910"/>
        <a:ext cx="10597053" cy="454509"/>
      </dsp:txXfrm>
    </dsp:sp>
    <dsp:sp modelId="{DFE3D603-30E6-461E-B9CB-BF65E58D4144}">
      <dsp:nvSpPr>
        <dsp:cNvPr id="0" name=""/>
        <dsp:cNvSpPr/>
      </dsp:nvSpPr>
      <dsp:spPr>
        <a:xfrm>
          <a:off x="0" y="3917007"/>
          <a:ext cx="10646229"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01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Manufacturing engineer with two years working within the semiconductor sector</a:t>
          </a:r>
        </a:p>
        <a:p>
          <a:pPr marL="171450" lvl="1" indent="-171450" algn="l" defTabSz="711200">
            <a:lnSpc>
              <a:spcPct val="90000"/>
            </a:lnSpc>
            <a:spcBef>
              <a:spcPct val="0"/>
            </a:spcBef>
            <a:spcAft>
              <a:spcPct val="20000"/>
            </a:spcAft>
            <a:buChar char="•"/>
          </a:pPr>
          <a:r>
            <a:rPr lang="en-US" sz="1600" kern="1200"/>
            <a:t> Five years in the aerospace industry.</a:t>
          </a:r>
        </a:p>
      </dsp:txBody>
      <dsp:txXfrm>
        <a:off x="0" y="3917007"/>
        <a:ext cx="10646229" cy="554242"/>
      </dsp:txXfrm>
    </dsp:sp>
    <dsp:sp modelId="{04B18CF0-098B-4E21-8FD6-FC674BD30D50}">
      <dsp:nvSpPr>
        <dsp:cNvPr id="0" name=""/>
        <dsp:cNvSpPr/>
      </dsp:nvSpPr>
      <dsp:spPr>
        <a:xfrm>
          <a:off x="0" y="4471250"/>
          <a:ext cx="10646229"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Steve Wolford</a:t>
          </a:r>
          <a:endParaRPr lang="en-US" sz="2100" kern="1200"/>
        </a:p>
      </dsp:txBody>
      <dsp:txXfrm>
        <a:off x="24588" y="4495838"/>
        <a:ext cx="10597053" cy="454509"/>
      </dsp:txXfrm>
    </dsp:sp>
    <dsp:sp modelId="{0DBAA425-A8FE-456B-8ADF-C793E45B21A3}">
      <dsp:nvSpPr>
        <dsp:cNvPr id="0" name=""/>
        <dsp:cNvSpPr/>
      </dsp:nvSpPr>
      <dsp:spPr>
        <a:xfrm>
          <a:off x="0" y="4974935"/>
          <a:ext cx="1064622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01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Quality Administrator and Engineering Manager with 35 years of manufacturing industry experience.</a:t>
          </a:r>
        </a:p>
      </dsp:txBody>
      <dsp:txXfrm>
        <a:off x="0" y="4974935"/>
        <a:ext cx="10646229" cy="347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E3930-AD63-4A74-97B3-949768972273}">
      <dsp:nvSpPr>
        <dsp:cNvPr id="0" name=""/>
        <dsp:cNvSpPr/>
      </dsp:nvSpPr>
      <dsp:spPr>
        <a:xfrm>
          <a:off x="3635023" y="958951"/>
          <a:ext cx="737629" cy="91440"/>
        </a:xfrm>
        <a:custGeom>
          <a:avLst/>
          <a:gdLst/>
          <a:ahLst/>
          <a:cxnLst/>
          <a:rect l="0" t="0" r="0" b="0"/>
          <a:pathLst>
            <a:path>
              <a:moveTo>
                <a:pt x="0" y="45720"/>
              </a:moveTo>
              <a:lnTo>
                <a:pt x="73762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4632" y="1000829"/>
        <a:ext cx="38411" cy="7682"/>
      </dsp:txXfrm>
    </dsp:sp>
    <dsp:sp modelId="{A85C19B1-B6F4-41A0-BCC2-4AE4B862836C}">
      <dsp:nvSpPr>
        <dsp:cNvPr id="0" name=""/>
        <dsp:cNvSpPr/>
      </dsp:nvSpPr>
      <dsp:spPr>
        <a:xfrm>
          <a:off x="296695" y="2632"/>
          <a:ext cx="3340127" cy="2004076"/>
        </a:xfrm>
        <a:prstGeom prst="rect">
          <a:avLst/>
        </a:prstGeom>
        <a:gradFill flip="none" rotWithShape="1">
          <a:gsLst>
            <a:gs pos="17000">
              <a:schemeClr val="accent1">
                <a:lumMod val="67000"/>
              </a:schemeClr>
            </a:gs>
            <a:gs pos="62000">
              <a:schemeClr val="accent1">
                <a:lumMod val="97000"/>
                <a:lumOff val="3000"/>
              </a:schemeClr>
            </a:gs>
            <a:gs pos="100000">
              <a:schemeClr val="accent1">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69" tIns="171799" rIns="163669" bIns="171799" numCol="1" spcCol="1270" anchor="ctr" anchorCtr="0">
          <a:noAutofit/>
        </a:bodyPr>
        <a:lstStyle/>
        <a:p>
          <a:pPr marL="0" lvl="0" indent="0" algn="ctr" defTabSz="889000">
            <a:lnSpc>
              <a:spcPct val="90000"/>
            </a:lnSpc>
            <a:spcBef>
              <a:spcPct val="0"/>
            </a:spcBef>
            <a:spcAft>
              <a:spcPct val="35000"/>
            </a:spcAft>
            <a:buNone/>
          </a:pPr>
          <a:r>
            <a:rPr lang="en-US" sz="2000" b="1" i="0" kern="1200" baseline="0"/>
            <a:t>1Lb. Gasoline = 3.66 Lbs. of CO2</a:t>
          </a:r>
          <a:endParaRPr lang="en-US" sz="2000" b="1" kern="1200"/>
        </a:p>
      </dsp:txBody>
      <dsp:txXfrm>
        <a:off x="296695" y="2632"/>
        <a:ext cx="3340127" cy="2004076"/>
      </dsp:txXfrm>
    </dsp:sp>
    <dsp:sp modelId="{871BAF2D-7FE4-4E96-97DF-F795DEF2033F}">
      <dsp:nvSpPr>
        <dsp:cNvPr id="0" name=""/>
        <dsp:cNvSpPr/>
      </dsp:nvSpPr>
      <dsp:spPr>
        <a:xfrm>
          <a:off x="7743380" y="958951"/>
          <a:ext cx="737629" cy="91440"/>
        </a:xfrm>
        <a:custGeom>
          <a:avLst/>
          <a:gdLst/>
          <a:ahLst/>
          <a:cxnLst/>
          <a:rect l="0" t="0" r="0" b="0"/>
          <a:pathLst>
            <a:path>
              <a:moveTo>
                <a:pt x="0" y="45720"/>
              </a:moveTo>
              <a:lnTo>
                <a:pt x="73762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92989" y="1000829"/>
        <a:ext cx="38411" cy="7682"/>
      </dsp:txXfrm>
    </dsp:sp>
    <dsp:sp modelId="{B7F0F495-950F-4D2C-83F6-3E23FEF6C4CB}">
      <dsp:nvSpPr>
        <dsp:cNvPr id="0" name=""/>
        <dsp:cNvSpPr/>
      </dsp:nvSpPr>
      <dsp:spPr>
        <a:xfrm>
          <a:off x="4405052" y="2632"/>
          <a:ext cx="3340127" cy="2004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69" tIns="171799" rIns="163669" bIns="171799" numCol="1" spcCol="1270" anchor="ctr" anchorCtr="0">
          <a:noAutofit/>
        </a:bodyPr>
        <a:lstStyle/>
        <a:p>
          <a:pPr marL="0" lvl="0" indent="0" algn="ctr" defTabSz="889000">
            <a:lnSpc>
              <a:spcPct val="90000"/>
            </a:lnSpc>
            <a:spcBef>
              <a:spcPct val="0"/>
            </a:spcBef>
            <a:spcAft>
              <a:spcPct val="35000"/>
            </a:spcAft>
            <a:buNone/>
          </a:pPr>
          <a:r>
            <a:rPr lang="en-US" sz="2000" b="1" i="0" kern="1200" baseline="0"/>
            <a:t>Balanced Chemical Equation </a:t>
          </a:r>
          <a:endParaRPr lang="en-US" sz="2000" b="1" kern="1200"/>
        </a:p>
      </dsp:txBody>
      <dsp:txXfrm>
        <a:off x="4405052" y="2632"/>
        <a:ext cx="3340127" cy="2004076"/>
      </dsp:txXfrm>
    </dsp:sp>
    <dsp:sp modelId="{22BA9CDD-AF16-4638-B5B2-E7D517750181}">
      <dsp:nvSpPr>
        <dsp:cNvPr id="0" name=""/>
        <dsp:cNvSpPr/>
      </dsp:nvSpPr>
      <dsp:spPr>
        <a:xfrm>
          <a:off x="1966759" y="2004909"/>
          <a:ext cx="8216713" cy="737629"/>
        </a:xfrm>
        <a:custGeom>
          <a:avLst/>
          <a:gdLst/>
          <a:ahLst/>
          <a:cxnLst/>
          <a:rect l="0" t="0" r="0" b="0"/>
          <a:pathLst>
            <a:path>
              <a:moveTo>
                <a:pt x="8216713" y="0"/>
              </a:moveTo>
              <a:lnTo>
                <a:pt x="8216713" y="385914"/>
              </a:lnTo>
              <a:lnTo>
                <a:pt x="0" y="385914"/>
              </a:lnTo>
              <a:lnTo>
                <a:pt x="0" y="73762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68802" y="2369882"/>
        <a:ext cx="412627" cy="7682"/>
      </dsp:txXfrm>
    </dsp:sp>
    <dsp:sp modelId="{9E6BB9EC-9417-48F8-BC95-211695EAD8C4}">
      <dsp:nvSpPr>
        <dsp:cNvPr id="0" name=""/>
        <dsp:cNvSpPr/>
      </dsp:nvSpPr>
      <dsp:spPr>
        <a:xfrm>
          <a:off x="8513409" y="2632"/>
          <a:ext cx="3340127" cy="2004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69" tIns="171799" rIns="163669" bIns="171799" numCol="1" spcCol="1270" anchor="ctr" anchorCtr="0">
          <a:noAutofit/>
        </a:bodyPr>
        <a:lstStyle/>
        <a:p>
          <a:pPr marL="0" lvl="0" indent="0" algn="ctr" defTabSz="889000">
            <a:lnSpc>
              <a:spcPct val="90000"/>
            </a:lnSpc>
            <a:spcBef>
              <a:spcPct val="0"/>
            </a:spcBef>
            <a:spcAft>
              <a:spcPct val="35000"/>
            </a:spcAft>
            <a:buNone/>
          </a:pPr>
          <a:r>
            <a:rPr lang="en-US" sz="2000" b="1" kern="1200"/>
            <a:t>Stoichiometric Ratio</a:t>
          </a:r>
        </a:p>
      </dsp:txBody>
      <dsp:txXfrm>
        <a:off x="8513409" y="2632"/>
        <a:ext cx="3340127" cy="2004076"/>
      </dsp:txXfrm>
    </dsp:sp>
    <dsp:sp modelId="{2CF7BB33-40A0-4799-B399-6FBD720605A5}">
      <dsp:nvSpPr>
        <dsp:cNvPr id="0" name=""/>
        <dsp:cNvSpPr/>
      </dsp:nvSpPr>
      <dsp:spPr>
        <a:xfrm>
          <a:off x="3635023" y="3731256"/>
          <a:ext cx="737629" cy="91440"/>
        </a:xfrm>
        <a:custGeom>
          <a:avLst/>
          <a:gdLst/>
          <a:ahLst/>
          <a:cxnLst/>
          <a:rect l="0" t="0" r="0" b="0"/>
          <a:pathLst>
            <a:path>
              <a:moveTo>
                <a:pt x="0" y="45720"/>
              </a:moveTo>
              <a:lnTo>
                <a:pt x="73762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4632" y="3773135"/>
        <a:ext cx="38411" cy="7682"/>
      </dsp:txXfrm>
    </dsp:sp>
    <dsp:sp modelId="{4A601C94-D578-46C1-9514-4BF3FE62BF7D}">
      <dsp:nvSpPr>
        <dsp:cNvPr id="0" name=""/>
        <dsp:cNvSpPr/>
      </dsp:nvSpPr>
      <dsp:spPr>
        <a:xfrm>
          <a:off x="296695" y="2774938"/>
          <a:ext cx="3340127" cy="2004076"/>
        </a:xfrm>
        <a:prstGeom prst="rect">
          <a:avLst/>
        </a:prstGeom>
        <a:gradFill flip="none" rotWithShape="1">
          <a:gsLst>
            <a:gs pos="17000">
              <a:schemeClr val="accent1">
                <a:lumMod val="67000"/>
              </a:schemeClr>
            </a:gs>
            <a:gs pos="62000">
              <a:schemeClr val="accent1">
                <a:lumMod val="97000"/>
                <a:lumOff val="3000"/>
              </a:schemeClr>
            </a:gs>
            <a:gs pos="100000">
              <a:schemeClr val="accent1">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69" tIns="171799" rIns="163669" bIns="171799" numCol="1" spcCol="1270" anchor="ctr" anchorCtr="0">
          <a:noAutofit/>
        </a:bodyPr>
        <a:lstStyle/>
        <a:p>
          <a:pPr marL="0" lvl="0" indent="0" algn="ctr" defTabSz="889000">
            <a:lnSpc>
              <a:spcPct val="90000"/>
            </a:lnSpc>
            <a:spcBef>
              <a:spcPct val="0"/>
            </a:spcBef>
            <a:spcAft>
              <a:spcPct val="35000"/>
            </a:spcAft>
            <a:buNone/>
          </a:pPr>
          <a:r>
            <a:rPr lang="en-US" sz="2000" b="1" i="0" kern="1200" baseline="0"/>
            <a:t>C8H18 + 12.5 O2 → </a:t>
          </a:r>
        </a:p>
        <a:p>
          <a:pPr marL="0" lvl="0" indent="0" algn="ctr" defTabSz="889000">
            <a:lnSpc>
              <a:spcPct val="90000"/>
            </a:lnSpc>
            <a:spcBef>
              <a:spcPct val="0"/>
            </a:spcBef>
            <a:spcAft>
              <a:spcPct val="35000"/>
            </a:spcAft>
            <a:buNone/>
          </a:pPr>
          <a:r>
            <a:rPr lang="en-US" sz="2000" b="1" i="0" kern="1200" baseline="0"/>
            <a:t>8 CO2 + 9 H2O</a:t>
          </a:r>
          <a:endParaRPr lang="en-US" sz="2000" b="1" kern="1200"/>
        </a:p>
      </dsp:txBody>
      <dsp:txXfrm>
        <a:off x="296695" y="2774938"/>
        <a:ext cx="3340127" cy="2004076"/>
      </dsp:txXfrm>
    </dsp:sp>
    <dsp:sp modelId="{3B046B4D-B221-4990-A717-B00B8A90DD5D}">
      <dsp:nvSpPr>
        <dsp:cNvPr id="0" name=""/>
        <dsp:cNvSpPr/>
      </dsp:nvSpPr>
      <dsp:spPr>
        <a:xfrm>
          <a:off x="7743380" y="3731256"/>
          <a:ext cx="737629" cy="91440"/>
        </a:xfrm>
        <a:custGeom>
          <a:avLst/>
          <a:gdLst/>
          <a:ahLst/>
          <a:cxnLst/>
          <a:rect l="0" t="0" r="0" b="0"/>
          <a:pathLst>
            <a:path>
              <a:moveTo>
                <a:pt x="0" y="45720"/>
              </a:moveTo>
              <a:lnTo>
                <a:pt x="73762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92989" y="3773135"/>
        <a:ext cx="38411" cy="7682"/>
      </dsp:txXfrm>
    </dsp:sp>
    <dsp:sp modelId="{3C8C11CB-B0C3-4256-A632-663C79D7D9D6}">
      <dsp:nvSpPr>
        <dsp:cNvPr id="0" name=""/>
        <dsp:cNvSpPr/>
      </dsp:nvSpPr>
      <dsp:spPr>
        <a:xfrm>
          <a:off x="4405052" y="2774938"/>
          <a:ext cx="3340127" cy="2004076"/>
        </a:xfrm>
        <a:prstGeom prst="rect">
          <a:avLst/>
        </a:prstGeom>
        <a:gradFill flip="none" rotWithShape="1">
          <a:gsLst>
            <a:gs pos="17000">
              <a:schemeClr val="accent1">
                <a:lumMod val="67000"/>
              </a:schemeClr>
            </a:gs>
            <a:gs pos="62000">
              <a:schemeClr val="accent1">
                <a:lumMod val="97000"/>
                <a:lumOff val="3000"/>
              </a:schemeClr>
            </a:gs>
            <a:gs pos="100000">
              <a:schemeClr val="accent1">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69" tIns="171799" rIns="163669" bIns="171799" numCol="1" spcCol="1270" anchor="ctr" anchorCtr="0">
          <a:noAutofit/>
        </a:bodyPr>
        <a:lstStyle/>
        <a:p>
          <a:pPr marL="0" lvl="0" indent="0" algn="ctr" defTabSz="889000">
            <a:lnSpc>
              <a:spcPct val="90000"/>
            </a:lnSpc>
            <a:spcBef>
              <a:spcPct val="0"/>
            </a:spcBef>
            <a:spcAft>
              <a:spcPct val="35000"/>
            </a:spcAft>
            <a:buNone/>
          </a:pPr>
          <a:r>
            <a:rPr lang="en-US" sz="2000" b="1" i="0" kern="1200" baseline="0"/>
            <a:t>Molar Mass of Gasoline C8H18 = .252 lb./mol</a:t>
          </a:r>
          <a:endParaRPr lang="en-US" sz="2000" b="1" kern="1200"/>
        </a:p>
      </dsp:txBody>
      <dsp:txXfrm>
        <a:off x="4405052" y="2774938"/>
        <a:ext cx="3340127" cy="2004076"/>
      </dsp:txXfrm>
    </dsp:sp>
    <dsp:sp modelId="{F5221F8C-0509-44B5-AEC7-87CF5C74317A}">
      <dsp:nvSpPr>
        <dsp:cNvPr id="0" name=""/>
        <dsp:cNvSpPr/>
      </dsp:nvSpPr>
      <dsp:spPr>
        <a:xfrm>
          <a:off x="8513409" y="2774938"/>
          <a:ext cx="3340127" cy="2004076"/>
        </a:xfrm>
        <a:prstGeom prst="rect">
          <a:avLst/>
        </a:prstGeom>
        <a:gradFill flip="none" rotWithShape="1">
          <a:gsLst>
            <a:gs pos="17000">
              <a:schemeClr val="accent1">
                <a:lumMod val="67000"/>
              </a:schemeClr>
            </a:gs>
            <a:gs pos="62000">
              <a:schemeClr val="accent1">
                <a:lumMod val="97000"/>
                <a:lumOff val="3000"/>
              </a:schemeClr>
            </a:gs>
            <a:gs pos="100000">
              <a:schemeClr val="accent1">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69" tIns="171799" rIns="163669" bIns="171799" numCol="1" spcCol="1270" anchor="ctr" anchorCtr="0">
          <a:noAutofit/>
        </a:bodyPr>
        <a:lstStyle/>
        <a:p>
          <a:pPr marL="0" lvl="0" indent="0" algn="ctr" defTabSz="889000">
            <a:lnSpc>
              <a:spcPct val="90000"/>
            </a:lnSpc>
            <a:spcBef>
              <a:spcPct val="0"/>
            </a:spcBef>
            <a:spcAft>
              <a:spcPct val="35000"/>
            </a:spcAft>
            <a:buNone/>
          </a:pPr>
          <a:r>
            <a:rPr lang="en-US" sz="2000" b="1" i="0" kern="1200" baseline="0"/>
            <a:t>Specific Density of Gasoline = 6.25Lbs. /Gal</a:t>
          </a:r>
          <a:endParaRPr lang="en-US" sz="2000" b="1" kern="1200"/>
        </a:p>
      </dsp:txBody>
      <dsp:txXfrm>
        <a:off x="8513409" y="2774938"/>
        <a:ext cx="3340127" cy="2004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E0589-2AE7-40DF-90F1-E91F8186DCBB}">
      <dsp:nvSpPr>
        <dsp:cNvPr id="0" name=""/>
        <dsp:cNvSpPr/>
      </dsp:nvSpPr>
      <dsp:spPr>
        <a:xfrm>
          <a:off x="2" y="0"/>
          <a:ext cx="11092016" cy="4919736"/>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E0511097-8221-4403-AD74-8E7C47615AC7}">
      <dsp:nvSpPr>
        <dsp:cNvPr id="0" name=""/>
        <dsp:cNvSpPr/>
      </dsp:nvSpPr>
      <dsp:spPr>
        <a:xfrm>
          <a:off x="0" y="1496780"/>
          <a:ext cx="1732045" cy="1967894"/>
        </a:xfrm>
        <a:prstGeom prst="roundRect">
          <a:avLst/>
        </a:prstGeom>
        <a:gradFill flip="none" rotWithShape="1">
          <a:gsLst>
            <a:gs pos="0">
              <a:schemeClr val="accent1">
                <a:lumMod val="67000"/>
              </a:schemeClr>
            </a:gs>
            <a:gs pos="77000">
              <a:schemeClr val="accent1">
                <a:lumMod val="97000"/>
                <a:lumOff val="3000"/>
              </a:schemeClr>
            </a:gs>
            <a:gs pos="100000">
              <a:schemeClr val="accent1">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Calculating Moles of C</a:t>
          </a:r>
          <a:r>
            <a:rPr lang="en-US" sz="1600" b="0" i="0" kern="1200"/>
            <a:t>8</a:t>
          </a:r>
          <a:r>
            <a:rPr lang="en-US" sz="1800" b="0" i="0" kern="1200"/>
            <a:t>H</a:t>
          </a:r>
          <a:r>
            <a:rPr lang="en-US" sz="1600" b="0" i="0" kern="1200"/>
            <a:t>18</a:t>
          </a:r>
          <a:r>
            <a:rPr lang="en-US" sz="1800" b="0" i="0" kern="1200"/>
            <a:t> in 1 Gal. = 24.8 Mol</a:t>
          </a:r>
          <a:endParaRPr lang="en-US" sz="1800" b="0" kern="1200"/>
        </a:p>
      </dsp:txBody>
      <dsp:txXfrm>
        <a:off x="84551" y="1581331"/>
        <a:ext cx="1562943" cy="1798792"/>
      </dsp:txXfrm>
    </dsp:sp>
    <dsp:sp modelId="{D5274138-87E2-4A6B-947E-034102529FFA}">
      <dsp:nvSpPr>
        <dsp:cNvPr id="0" name=""/>
        <dsp:cNvSpPr/>
      </dsp:nvSpPr>
      <dsp:spPr>
        <a:xfrm>
          <a:off x="2030588" y="1475920"/>
          <a:ext cx="1732045" cy="1967894"/>
        </a:xfrm>
        <a:prstGeom prst="roundRect">
          <a:avLst/>
        </a:prstGeom>
        <a:gradFill flip="none" rotWithShape="1">
          <a:gsLst>
            <a:gs pos="0">
              <a:schemeClr val="accent1">
                <a:lumMod val="67000"/>
              </a:schemeClr>
            </a:gs>
            <a:gs pos="77000">
              <a:schemeClr val="accent1">
                <a:lumMod val="97000"/>
                <a:lumOff val="3000"/>
              </a:schemeClr>
            </a:gs>
            <a:gs pos="100000">
              <a:schemeClr val="accent1">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Theoretical Combustion Reaction </a:t>
          </a:r>
        </a:p>
      </dsp:txBody>
      <dsp:txXfrm>
        <a:off x="2115139" y="1560471"/>
        <a:ext cx="1562943" cy="1798792"/>
      </dsp:txXfrm>
    </dsp:sp>
    <dsp:sp modelId="{6F3EA762-B4F5-4616-9470-5A493005712F}">
      <dsp:nvSpPr>
        <dsp:cNvPr id="0" name=""/>
        <dsp:cNvSpPr/>
      </dsp:nvSpPr>
      <dsp:spPr>
        <a:xfrm>
          <a:off x="3917868" y="1525314"/>
          <a:ext cx="1917616" cy="1910825"/>
        </a:xfrm>
        <a:prstGeom prst="roundRect">
          <a:avLst/>
        </a:prstGeom>
        <a:gradFill flip="none" rotWithShape="1">
          <a:gsLst>
            <a:gs pos="0">
              <a:schemeClr val="accent1">
                <a:lumMod val="67000"/>
              </a:schemeClr>
            </a:gs>
            <a:gs pos="71000">
              <a:schemeClr val="accent1">
                <a:lumMod val="97000"/>
                <a:lumOff val="3000"/>
              </a:schemeClr>
            </a:gs>
            <a:gs pos="100000">
              <a:schemeClr val="accent1">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In Stoichiometric Ratio =</a:t>
          </a:r>
        </a:p>
        <a:p>
          <a:pPr marL="0" lvl="0" indent="0" algn="ctr" defTabSz="800100">
            <a:lnSpc>
              <a:spcPct val="90000"/>
            </a:lnSpc>
            <a:spcBef>
              <a:spcPct val="0"/>
            </a:spcBef>
            <a:spcAft>
              <a:spcPct val="35000"/>
            </a:spcAft>
            <a:buNone/>
          </a:pPr>
          <a:r>
            <a:rPr lang="en-US" sz="1800" b="0" kern="1200"/>
            <a:t> </a:t>
          </a:r>
          <a:r>
            <a:rPr lang="en-US" sz="1800" b="0" i="0" kern="1200"/>
            <a:t>8 Moles CO</a:t>
          </a:r>
          <a:r>
            <a:rPr lang="en-US" sz="1600" b="0" i="0" kern="1200"/>
            <a:t>2</a:t>
          </a:r>
          <a:r>
            <a:rPr lang="en-US" sz="1800" b="0" i="0" kern="1200"/>
            <a:t> are produced</a:t>
          </a:r>
        </a:p>
      </dsp:txBody>
      <dsp:txXfrm>
        <a:off x="4011147" y="1618593"/>
        <a:ext cx="1731058" cy="1724267"/>
      </dsp:txXfrm>
    </dsp:sp>
    <dsp:sp modelId="{61361660-0454-438B-8D3A-E81EC8F5B271}">
      <dsp:nvSpPr>
        <dsp:cNvPr id="0" name=""/>
        <dsp:cNvSpPr/>
      </dsp:nvSpPr>
      <dsp:spPr>
        <a:xfrm>
          <a:off x="8887801" y="1551271"/>
          <a:ext cx="1917616" cy="1910825"/>
        </a:xfrm>
        <a:prstGeom prst="roundRect">
          <a:avLst/>
        </a:prstGeom>
        <a:gradFill flip="none" rotWithShape="1">
          <a:gsLst>
            <a:gs pos="0">
              <a:schemeClr val="accent1">
                <a:lumMod val="67000"/>
              </a:schemeClr>
            </a:gs>
            <a:gs pos="68000">
              <a:schemeClr val="accent1">
                <a:lumMod val="97000"/>
                <a:lumOff val="3000"/>
              </a:schemeClr>
            </a:gs>
            <a:gs pos="100000">
              <a:schemeClr val="accent1">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t>Simulation Models CO</a:t>
          </a:r>
          <a:r>
            <a:rPr lang="en-US" sz="1800" b="1" i="0" kern="1200"/>
            <a:t>2</a:t>
          </a:r>
          <a:r>
            <a:rPr lang="en-US" sz="2000" b="1" i="0" kern="1200"/>
            <a:t> Emissions per Mile of Flight</a:t>
          </a:r>
        </a:p>
      </dsp:txBody>
      <dsp:txXfrm>
        <a:off x="8981080" y="1644550"/>
        <a:ext cx="1731058" cy="1724267"/>
      </dsp:txXfrm>
    </dsp:sp>
    <dsp:sp modelId="{AC64A6FD-A484-4214-85DA-E8EAB49E1BDD}">
      <dsp:nvSpPr>
        <dsp:cNvPr id="0" name=""/>
        <dsp:cNvSpPr/>
      </dsp:nvSpPr>
      <dsp:spPr>
        <a:xfrm>
          <a:off x="5975523" y="1680394"/>
          <a:ext cx="2618263" cy="1600665"/>
        </a:xfrm>
        <a:prstGeom prst="roundRect">
          <a:avLst/>
        </a:prstGeom>
        <a:gradFill flip="none" rotWithShape="1">
          <a:gsLst>
            <a:gs pos="36000">
              <a:schemeClr val="accent1">
                <a:lumMod val="67000"/>
              </a:schemeClr>
            </a:gs>
            <a:gs pos="69000">
              <a:schemeClr val="accent1">
                <a:lumMod val="97000"/>
                <a:lumOff val="3000"/>
              </a:schemeClr>
            </a:gs>
            <a:gs pos="100000">
              <a:schemeClr val="accent1">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1 Gal. C8H18 Hydrocarbon Fuel produces</a:t>
          </a:r>
        </a:p>
        <a:p>
          <a:pPr marL="0" lvl="0" indent="0" algn="ctr" defTabSz="800100">
            <a:lnSpc>
              <a:spcPct val="90000"/>
            </a:lnSpc>
            <a:spcBef>
              <a:spcPct val="0"/>
            </a:spcBef>
            <a:spcAft>
              <a:spcPct val="35000"/>
            </a:spcAft>
            <a:buNone/>
          </a:pPr>
          <a:r>
            <a:rPr lang="en-US" sz="1800" b="0" i="0" kern="1200"/>
            <a:t> 19.26 Lbs. CO</a:t>
          </a:r>
          <a:r>
            <a:rPr lang="en-US" sz="1600" b="0" i="0" kern="1200"/>
            <a:t>2</a:t>
          </a:r>
          <a:endParaRPr lang="en-US" sz="1800" b="0" kern="1200"/>
        </a:p>
      </dsp:txBody>
      <dsp:txXfrm>
        <a:off x="6053661" y="1758532"/>
        <a:ext cx="2461987" cy="1444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03E5D-D47E-4638-B200-74943A10C117}">
      <dsp:nvSpPr>
        <dsp:cNvPr id="0" name=""/>
        <dsp:cNvSpPr/>
      </dsp:nvSpPr>
      <dsp:spPr>
        <a:xfrm>
          <a:off x="0" y="3390692"/>
          <a:ext cx="9434492" cy="11129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Linear Programming Model categories broken into three categories: fixed wing, rotary wing, and the Armada drone.  </a:t>
          </a:r>
        </a:p>
      </dsp:txBody>
      <dsp:txXfrm>
        <a:off x="0" y="3390692"/>
        <a:ext cx="9434492" cy="1112901"/>
      </dsp:txXfrm>
    </dsp:sp>
    <dsp:sp modelId="{C541D4A2-5BDE-4237-AA9E-7AAED73EFA7E}">
      <dsp:nvSpPr>
        <dsp:cNvPr id="0" name=""/>
        <dsp:cNvSpPr/>
      </dsp:nvSpPr>
      <dsp:spPr>
        <a:xfrm rot="10800000">
          <a:off x="0" y="1695744"/>
          <a:ext cx="9434492" cy="171164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Aircraft age, maintenance, and efficiency degradation over time.</a:t>
          </a:r>
        </a:p>
      </dsp:txBody>
      <dsp:txXfrm rot="10800000">
        <a:off x="0" y="1695744"/>
        <a:ext cx="9434492" cy="1112173"/>
      </dsp:txXfrm>
    </dsp:sp>
    <dsp:sp modelId="{1A7D510E-43DB-4877-901D-4D4C2BAEE9D3}">
      <dsp:nvSpPr>
        <dsp:cNvPr id="0" name=""/>
        <dsp:cNvSpPr/>
      </dsp:nvSpPr>
      <dsp:spPr>
        <a:xfrm rot="10800000">
          <a:off x="0" y="796"/>
          <a:ext cx="9434492" cy="171164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Models assume linear flight characteristics and does not account for:</a:t>
          </a:r>
        </a:p>
      </dsp:txBody>
      <dsp:txXfrm rot="-10800000">
        <a:off x="0" y="796"/>
        <a:ext cx="9434492" cy="600786"/>
      </dsp:txXfrm>
    </dsp:sp>
    <dsp:sp modelId="{F20BC3C1-CB77-487D-84FF-ABC2B2D158C7}">
      <dsp:nvSpPr>
        <dsp:cNvPr id="0" name=""/>
        <dsp:cNvSpPr/>
      </dsp:nvSpPr>
      <dsp:spPr>
        <a:xfrm>
          <a:off x="0" y="601582"/>
          <a:ext cx="2358623" cy="5117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Take-off and landing</a:t>
          </a:r>
        </a:p>
      </dsp:txBody>
      <dsp:txXfrm>
        <a:off x="0" y="601582"/>
        <a:ext cx="2358623" cy="511780"/>
      </dsp:txXfrm>
    </dsp:sp>
    <dsp:sp modelId="{592518BA-607B-4BE9-AE3F-906671DAEB6D}">
      <dsp:nvSpPr>
        <dsp:cNvPr id="0" name=""/>
        <dsp:cNvSpPr/>
      </dsp:nvSpPr>
      <dsp:spPr>
        <a:xfrm>
          <a:off x="2358623" y="601582"/>
          <a:ext cx="2358623" cy="5117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Headwind or tailwind</a:t>
          </a:r>
        </a:p>
      </dsp:txBody>
      <dsp:txXfrm>
        <a:off x="2358623" y="601582"/>
        <a:ext cx="2358623" cy="511780"/>
      </dsp:txXfrm>
    </dsp:sp>
    <dsp:sp modelId="{702DFB43-463C-40CE-9BC2-F16B599BEAD2}">
      <dsp:nvSpPr>
        <dsp:cNvPr id="0" name=""/>
        <dsp:cNvSpPr/>
      </dsp:nvSpPr>
      <dsp:spPr>
        <a:xfrm>
          <a:off x="4717246" y="601582"/>
          <a:ext cx="2358623" cy="5117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Temperature and weather affects</a:t>
          </a:r>
        </a:p>
      </dsp:txBody>
      <dsp:txXfrm>
        <a:off x="4717246" y="601582"/>
        <a:ext cx="2358623" cy="511780"/>
      </dsp:txXfrm>
    </dsp:sp>
    <dsp:sp modelId="{C5C97A36-28E1-4308-9491-98B27A729509}">
      <dsp:nvSpPr>
        <dsp:cNvPr id="0" name=""/>
        <dsp:cNvSpPr/>
      </dsp:nvSpPr>
      <dsp:spPr>
        <a:xfrm>
          <a:off x="7075869" y="601582"/>
          <a:ext cx="2358623" cy="5117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True weight of cargo</a:t>
          </a:r>
        </a:p>
      </dsp:txBody>
      <dsp:txXfrm>
        <a:off x="7075869" y="601582"/>
        <a:ext cx="2358623" cy="511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9C36-4856-4F4D-BB02-A70AC9072454}">
      <dsp:nvSpPr>
        <dsp:cNvPr id="0" name=""/>
        <dsp:cNvSpPr/>
      </dsp:nvSpPr>
      <dsp:spPr>
        <a:xfrm>
          <a:off x="0" y="1844"/>
          <a:ext cx="9724031" cy="935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42999-7ECB-4B4E-ADF3-3F21394C112C}">
      <dsp:nvSpPr>
        <dsp:cNvPr id="0" name=""/>
        <dsp:cNvSpPr/>
      </dsp:nvSpPr>
      <dsp:spPr>
        <a:xfrm>
          <a:off x="282864" y="212239"/>
          <a:ext cx="514298" cy="514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E2374-9841-4F9B-A867-FE157D289B4F}">
      <dsp:nvSpPr>
        <dsp:cNvPr id="0" name=""/>
        <dsp:cNvSpPr/>
      </dsp:nvSpPr>
      <dsp:spPr>
        <a:xfrm>
          <a:off x="1080026" y="1844"/>
          <a:ext cx="8644004" cy="935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63" tIns="98963" rIns="98963" bIns="98963" numCol="1" spcCol="1270" anchor="ctr" anchorCtr="0">
          <a:noAutofit/>
        </a:bodyPr>
        <a:lstStyle/>
        <a:p>
          <a:pPr marL="0" lvl="0" indent="0" algn="l" defTabSz="622300">
            <a:lnSpc>
              <a:spcPct val="100000"/>
            </a:lnSpc>
            <a:spcBef>
              <a:spcPct val="0"/>
            </a:spcBef>
            <a:spcAft>
              <a:spcPct val="35000"/>
            </a:spcAft>
            <a:buNone/>
          </a:pPr>
          <a:r>
            <a:rPr lang="en-US" sz="1400" b="0" i="0" kern="1200"/>
            <a:t>Key question can CO2 emission by 70-80% compared to traditional methods for communities relying on small aircraft for essential deliveries</a:t>
          </a:r>
          <a:endParaRPr lang="en-US" sz="1400" kern="1200"/>
        </a:p>
      </dsp:txBody>
      <dsp:txXfrm>
        <a:off x="1080026" y="1844"/>
        <a:ext cx="8644004" cy="935087"/>
      </dsp:txXfrm>
    </dsp:sp>
    <dsp:sp modelId="{53B21E77-10D5-4759-9AA2-C7C8508560E3}">
      <dsp:nvSpPr>
        <dsp:cNvPr id="0" name=""/>
        <dsp:cNvSpPr/>
      </dsp:nvSpPr>
      <dsp:spPr>
        <a:xfrm>
          <a:off x="0" y="1170704"/>
          <a:ext cx="9724031" cy="935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25AB2A-46A1-40AC-A7E8-1A8573ED7A4F}">
      <dsp:nvSpPr>
        <dsp:cNvPr id="0" name=""/>
        <dsp:cNvSpPr/>
      </dsp:nvSpPr>
      <dsp:spPr>
        <a:xfrm>
          <a:off x="282864" y="1381099"/>
          <a:ext cx="514298" cy="514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6748E-FFF6-4D1F-A684-160D16FCB068}">
      <dsp:nvSpPr>
        <dsp:cNvPr id="0" name=""/>
        <dsp:cNvSpPr/>
      </dsp:nvSpPr>
      <dsp:spPr>
        <a:xfrm>
          <a:off x="1080026" y="1170704"/>
          <a:ext cx="8644004" cy="935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63" tIns="98963" rIns="98963" bIns="98963" numCol="1" spcCol="1270" anchor="ctr" anchorCtr="0">
          <a:noAutofit/>
        </a:bodyPr>
        <a:lstStyle/>
        <a:p>
          <a:pPr marL="0" lvl="0" indent="0" algn="l" defTabSz="622300">
            <a:lnSpc>
              <a:spcPct val="100000"/>
            </a:lnSpc>
            <a:spcBef>
              <a:spcPct val="0"/>
            </a:spcBef>
            <a:spcAft>
              <a:spcPct val="35000"/>
            </a:spcAft>
            <a:buNone/>
          </a:pPr>
          <a:r>
            <a:rPr lang="en-US" sz="1400" kern="1200"/>
            <a:t>Through meticulous research and calculations, we determined that burning 1 gallon of C8H18 hydrocarbon fuel produces approximately 19.26 pounds of CO2.</a:t>
          </a:r>
        </a:p>
      </dsp:txBody>
      <dsp:txXfrm>
        <a:off x="1080026" y="1170704"/>
        <a:ext cx="8644004" cy="935087"/>
      </dsp:txXfrm>
    </dsp:sp>
    <dsp:sp modelId="{3AE3D469-9DB2-4388-A398-B3D669CC2BF0}">
      <dsp:nvSpPr>
        <dsp:cNvPr id="0" name=""/>
        <dsp:cNvSpPr/>
      </dsp:nvSpPr>
      <dsp:spPr>
        <a:xfrm>
          <a:off x="0" y="2339564"/>
          <a:ext cx="9724031" cy="935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E4F925-AA28-4576-A321-BCFD8AD0351D}">
      <dsp:nvSpPr>
        <dsp:cNvPr id="0" name=""/>
        <dsp:cNvSpPr/>
      </dsp:nvSpPr>
      <dsp:spPr>
        <a:xfrm>
          <a:off x="282864" y="2549959"/>
          <a:ext cx="514298" cy="5142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8FC135-ECA7-4894-8C15-A232622F92FE}">
      <dsp:nvSpPr>
        <dsp:cNvPr id="0" name=""/>
        <dsp:cNvSpPr/>
      </dsp:nvSpPr>
      <dsp:spPr>
        <a:xfrm>
          <a:off x="1080026" y="2339564"/>
          <a:ext cx="8644004" cy="935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63" tIns="98963" rIns="98963" bIns="98963" numCol="1" spcCol="1270" anchor="ctr" anchorCtr="0">
          <a:noAutofit/>
        </a:bodyPr>
        <a:lstStyle/>
        <a:p>
          <a:pPr marL="0" lvl="0" indent="0" algn="l" defTabSz="622300">
            <a:lnSpc>
              <a:spcPct val="100000"/>
            </a:lnSpc>
            <a:spcBef>
              <a:spcPct val="0"/>
            </a:spcBef>
            <a:spcAft>
              <a:spcPct val="35000"/>
            </a:spcAft>
            <a:buNone/>
          </a:pPr>
          <a:r>
            <a:rPr lang="en-US" sz="1400" kern="1200"/>
            <a:t>Armada's drones were significantly more efficient than traditional aircraft, emitting only 0.28 CO2 per mile per pound of cargo compared to 19.73 CO2 per mile per pound for planes.</a:t>
          </a:r>
        </a:p>
      </dsp:txBody>
      <dsp:txXfrm>
        <a:off x="1080026" y="2339564"/>
        <a:ext cx="8644004" cy="935087"/>
      </dsp:txXfrm>
    </dsp:sp>
    <dsp:sp modelId="{1ED7E097-ADDC-4553-83F9-C39E5C29DE75}">
      <dsp:nvSpPr>
        <dsp:cNvPr id="0" name=""/>
        <dsp:cNvSpPr/>
      </dsp:nvSpPr>
      <dsp:spPr>
        <a:xfrm>
          <a:off x="0" y="3508424"/>
          <a:ext cx="9724031" cy="935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E82A0B-8205-49DA-BF6B-F927A96B3FAF}">
      <dsp:nvSpPr>
        <dsp:cNvPr id="0" name=""/>
        <dsp:cNvSpPr/>
      </dsp:nvSpPr>
      <dsp:spPr>
        <a:xfrm>
          <a:off x="282864" y="3718818"/>
          <a:ext cx="514298" cy="51429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D109AD-2347-4685-98D8-CACF0A1580E0}">
      <dsp:nvSpPr>
        <dsp:cNvPr id="0" name=""/>
        <dsp:cNvSpPr/>
      </dsp:nvSpPr>
      <dsp:spPr>
        <a:xfrm>
          <a:off x="1080026" y="3508424"/>
          <a:ext cx="8644004" cy="935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63" tIns="98963" rIns="98963" bIns="98963" numCol="1" spcCol="1270" anchor="ctr" anchorCtr="0">
          <a:noAutofit/>
        </a:bodyPr>
        <a:lstStyle/>
        <a:p>
          <a:pPr marL="0" lvl="0" indent="0" algn="l" defTabSz="622300">
            <a:lnSpc>
              <a:spcPct val="100000"/>
            </a:lnSpc>
            <a:spcBef>
              <a:spcPct val="0"/>
            </a:spcBef>
            <a:spcAft>
              <a:spcPct val="35000"/>
            </a:spcAft>
            <a:buNone/>
          </a:pPr>
          <a:r>
            <a:rPr lang="en-US" sz="1400" kern="1200"/>
            <a:t>Our research indicated that Armada's drones were optimal for deliveries up to 44 pounds, emitting substantially lower CO2 compared to traditional aircraft.</a:t>
          </a:r>
        </a:p>
        <a:p>
          <a:pPr marL="0" lvl="0" indent="0" algn="l" defTabSz="622300">
            <a:lnSpc>
              <a:spcPct val="100000"/>
            </a:lnSpc>
            <a:spcBef>
              <a:spcPct val="0"/>
            </a:spcBef>
            <a:spcAft>
              <a:spcPct val="35000"/>
            </a:spcAft>
            <a:buNone/>
          </a:pPr>
          <a:r>
            <a:rPr lang="en-US" sz="1400" kern="1200"/>
            <a:t>However, beyond a certain weight threshold (924-968 lbs), helicopters became a more efficient option.</a:t>
          </a:r>
        </a:p>
      </dsp:txBody>
      <dsp:txXfrm>
        <a:off x="1080026" y="3508424"/>
        <a:ext cx="8644004" cy="9350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3D35C-20A8-4A74-9468-7B2B4CA6A975}" type="datetimeFigureOut">
              <a:t>12/16/2023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2DA41-3D1F-4D89-8CEE-4890C3B2484C}" type="slidenum">
              <a:t>‹#›</a:t>
            </a:fld>
            <a:endParaRPr lang="en-US"/>
          </a:p>
        </p:txBody>
      </p:sp>
    </p:spTree>
    <p:extLst>
      <p:ext uri="{BB962C8B-B14F-4D97-AF65-F5344CB8AC3E}">
        <p14:creationId xmlns:p14="http://schemas.microsoft.com/office/powerpoint/2010/main" val="40726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Ben:</a:t>
            </a:r>
            <a:endParaRPr lang="en-US" dirty="0"/>
          </a:p>
          <a:p>
            <a:endParaRPr lang="en-US" dirty="0">
              <a:ea typeface="Calibri"/>
              <a:cs typeface="Calibri"/>
            </a:endParaRPr>
          </a:p>
          <a:p>
            <a:r>
              <a:rPr lang="en-US" dirty="0">
                <a:solidFill>
                  <a:srgbClr val="000000"/>
                </a:solidFill>
                <a:latin typeface="Calibri"/>
                <a:ea typeface="Calibri"/>
                <a:cs typeface="Calibri"/>
              </a:rPr>
              <a:t>Good Evening, and welcome to our final Capstone presentation. </a:t>
            </a:r>
          </a:p>
          <a:p>
            <a:endParaRPr lang="en-US" dirty="0">
              <a:solidFill>
                <a:srgbClr val="000000"/>
              </a:solidFill>
              <a:latin typeface="Calibri"/>
              <a:ea typeface="Calibri"/>
              <a:cs typeface="Calibri"/>
            </a:endParaRPr>
          </a:p>
          <a:p>
            <a:r>
              <a:rPr lang="en-US" dirty="0">
                <a:solidFill>
                  <a:srgbClr val="000000"/>
                </a:solidFill>
                <a:latin typeface="Calibri"/>
                <a:ea typeface="Calibri"/>
                <a:cs typeface="Calibri"/>
              </a:rPr>
              <a:t>Thank you all for being here, it means a lot to us. </a:t>
            </a:r>
          </a:p>
          <a:p>
            <a:endParaRPr lang="en-US" dirty="0">
              <a:solidFill>
                <a:srgbClr val="000000"/>
              </a:solidFill>
              <a:latin typeface="Calibri"/>
              <a:ea typeface="Calibri"/>
              <a:cs typeface="Calibri"/>
            </a:endParaRPr>
          </a:p>
          <a:p>
            <a:r>
              <a:rPr lang="en-US" dirty="0">
                <a:solidFill>
                  <a:srgbClr val="000000"/>
                </a:solidFill>
                <a:latin typeface="Calibri"/>
                <a:ea typeface="Calibri"/>
                <a:cs typeface="Calibri"/>
              </a:rPr>
              <a:t>We are Team 2, also known as "the Fellowship of the Five,"</a:t>
            </a:r>
          </a:p>
          <a:p>
            <a:endParaRPr lang="en-US" dirty="0">
              <a:solidFill>
                <a:srgbClr val="000000"/>
              </a:solidFill>
              <a:latin typeface="Calibri" panose="020F0502020204030204" pitchFamily="34" charset="0"/>
              <a:ea typeface="Calibri" panose="020F0502020204030204" pitchFamily="34" charset="0"/>
              <a:cs typeface="Calibri"/>
            </a:endParaRPr>
          </a:p>
          <a:p>
            <a:r>
              <a:rPr lang="en-US" dirty="0">
                <a:latin typeface="Calibri"/>
                <a:ea typeface="Calibri"/>
                <a:cs typeface="Calibri"/>
              </a:rPr>
              <a:t>And we are excited to present our feasibility study for an Environmentally friendly long-range delivery drone. </a:t>
            </a:r>
            <a:endParaRPr lang="en-US" dirty="0">
              <a:effectLst/>
              <a:latin typeface="Calibri" panose="020F0502020204030204" pitchFamily="34" charset="0"/>
              <a:ea typeface="Calibri" panose="020F0502020204030204" pitchFamily="34" charset="0"/>
              <a:cs typeface="Calibri"/>
            </a:endParaRPr>
          </a:p>
          <a:p>
            <a:endParaRPr lang="en-US">
              <a:solidFill>
                <a:srgbClr val="000000"/>
              </a:solidFill>
              <a:latin typeface="Calibri" panose="020F0502020204030204" pitchFamily="34" charset="0"/>
              <a:ea typeface="Calibri" panose="020F0502020204030204" pitchFamily="34" charset="0"/>
              <a:cs typeface="Calibri"/>
            </a:endParaRPr>
          </a:p>
        </p:txBody>
      </p:sp>
    </p:spTree>
    <p:extLst>
      <p:ext uri="{BB962C8B-B14F-4D97-AF65-F5344CB8AC3E}">
        <p14:creationId xmlns:p14="http://schemas.microsoft.com/office/powerpoint/2010/main" val="349195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Steve:</a:t>
            </a:r>
          </a:p>
          <a:p>
            <a:endParaRPr lang="en-US" dirty="0">
              <a:cs typeface="Calibri"/>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The first objective function we need to come to terms with is the amount of Co2 produced by burning 1 pound of gasoline.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A quick Internet search will show the burning of 1 pound of gasoline produces 3.66 pounds of CO2.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You might wonder how it's possible for one pound of fuel to produce more than three times its weight in CO2 just by burning it… well I'm glad you asked.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The most basic answer would not be a boring chemistry lesson… but the balanced equation you see here that requires 3.53 pounds of oxygen in order to burn one pound of hydrocarbon fuel.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In chemistry this is called a stoichiometric ratio… in case you're taking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In short… the energy released during the combustion process is not a result of converting mass into energy… but rather it's a result of chemical reactions taking place between the air and fuel.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2DA41-3D1F-4D89-8CEE-4890C3B248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38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a:solidFill>
                  <a:srgbClr val="000000"/>
                </a:solidFill>
                <a:effectLst/>
                <a:latin typeface="Calibri body"/>
              </a:rPr>
              <a:t>Steve:</a:t>
            </a:r>
          </a:p>
          <a:p>
            <a:endParaRPr lang="en-US" sz="1400" b="0" i="0">
              <a:solidFill>
                <a:srgbClr val="000000"/>
              </a:solidFill>
              <a:effectLst/>
              <a:latin typeface="Calibri body"/>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The primary focus of this study on carbon dioxide (CO2) when calculating greenhouse gas emissions is simply because CO2 is one of the most abundant and significant of targeted greenhouse gases.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To calculate the amount of carbon dioxide (CO2) produced from burning 1 gallon of fuel, we utilized the stoichiometric ratio for this theoretical combustion reaction to occur.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The resulting mass of CO2 produced = Moles of CO2 produced times the Molar mass of CO2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According to these calculations 1 gallon of fuel will produce approximately 19.26 pounds of CO2.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Bottom line… The methodology we utilized to calculate fuel efficiency is similar to the methods utilized by the International Civil Aviation Organization… The ICAO is the agency of the United Nations responsible for establishing and reviewing international technical standards for aircraft operations.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The function in this project is a straightforward methodology utilizing a distance-based approach.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a:p>
        </p:txBody>
      </p:sp>
      <p:sp>
        <p:nvSpPr>
          <p:cNvPr id="4" name="Slide Number Placeholder 3"/>
          <p:cNvSpPr>
            <a:spLocks noGrp="1"/>
          </p:cNvSpPr>
          <p:nvPr>
            <p:ph type="sldNum" sz="quarter" idx="5"/>
          </p:nvPr>
        </p:nvSpPr>
        <p:spPr/>
        <p:txBody>
          <a:bodyPr/>
          <a:lstStyle/>
          <a:p>
            <a:fld id="{3B22DA41-3D1F-4D89-8CEE-4890C3B2484C}" type="slidenum">
              <a:rPr lang="en-US" smtClean="0"/>
              <a:t>11</a:t>
            </a:fld>
            <a:endParaRPr lang="en-US"/>
          </a:p>
        </p:txBody>
      </p:sp>
    </p:spTree>
    <p:extLst>
      <p:ext uri="{BB962C8B-B14F-4D97-AF65-F5344CB8AC3E}">
        <p14:creationId xmlns:p14="http://schemas.microsoft.com/office/powerpoint/2010/main" val="2939374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Omar:</a:t>
            </a:r>
          </a:p>
          <a:p>
            <a:endParaRPr lang="en-US" b="1" dirty="0">
              <a:cs typeface="Calibri"/>
            </a:endParaRPr>
          </a:p>
          <a:p>
            <a:endParaRPr lang="en-US" b="1" dirty="0"/>
          </a:p>
          <a:p>
            <a:r>
              <a:rPr lang="en-US" dirty="0"/>
              <a:t>The cause- and- effect diagram offers a valuable tool for analyzing the key factors that influence the amount of CO2 emissions generated by parcel deliveries.</a:t>
            </a:r>
            <a:endParaRPr lang="en-US" dirty="0">
              <a:cs typeface="Calibri"/>
            </a:endParaRPr>
          </a:p>
          <a:p>
            <a:endParaRPr lang="en-US" dirty="0"/>
          </a:p>
          <a:p>
            <a:endParaRPr lang="en-US" dirty="0"/>
          </a:p>
          <a:p>
            <a:r>
              <a:rPr lang="en-US" dirty="0"/>
              <a:t> </a:t>
            </a:r>
            <a:r>
              <a:rPr lang="en-US" b="1" dirty="0"/>
              <a:t>When comparin</a:t>
            </a:r>
            <a:r>
              <a:rPr lang="en-US" dirty="0"/>
              <a:t>g the capabilities of the Armada Drone to traditional air parcel transport, there are subtle distinctions</a:t>
            </a:r>
            <a:endParaRPr lang="en-US" dirty="0">
              <a:cs typeface="Calibri"/>
            </a:endParaRPr>
          </a:p>
          <a:p>
            <a:r>
              <a:rPr lang="en-US" dirty="0"/>
              <a:t> in three main areas: range, payload capacity, and the time taken for</a:t>
            </a:r>
            <a:r>
              <a:rPr lang="en-US" b="1" dirty="0"/>
              <a:t> delivery</a:t>
            </a:r>
            <a:r>
              <a:rPr lang="en-US" dirty="0"/>
              <a:t>.</a:t>
            </a:r>
          </a:p>
          <a:p>
            <a:r>
              <a:rPr lang="en-US" b="1" dirty="0">
                <a:cs typeface="Calibri"/>
              </a:rPr>
              <a:t>These variables were used to determine the Assumptions and limitations of our simulation models</a:t>
            </a:r>
          </a:p>
          <a:p>
            <a:endParaRPr lang="en-US" dirty="0">
              <a:cs typeface="Calibri"/>
            </a:endParaRPr>
          </a:p>
          <a:p>
            <a:endParaRPr lang="en-US" b="1"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B22DA41-3D1F-4D89-8CEE-4890C3B2484C}" type="slidenum">
              <a:rPr lang="en-US"/>
              <a:t>12</a:t>
            </a:fld>
            <a:endParaRPr lang="en-US"/>
          </a:p>
        </p:txBody>
      </p:sp>
    </p:spTree>
    <p:extLst>
      <p:ext uri="{BB962C8B-B14F-4D97-AF65-F5344CB8AC3E}">
        <p14:creationId xmlns:p14="http://schemas.microsoft.com/office/powerpoint/2010/main" val="114945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 The  assumptions and limitations that are not in scope include characteristics of linear flight and status of the aircraft. Our team continued to narrow the scope to where we till we were left with three categories we could work and have known variable with in our model to work with these included (Fixed wing, rotary wing, and the armada drone). </a:t>
            </a:r>
          </a:p>
        </p:txBody>
      </p:sp>
      <p:sp>
        <p:nvSpPr>
          <p:cNvPr id="4" name="Slide Number Placeholder 3"/>
          <p:cNvSpPr>
            <a:spLocks noGrp="1"/>
          </p:cNvSpPr>
          <p:nvPr>
            <p:ph type="sldNum" sz="quarter" idx="5"/>
          </p:nvPr>
        </p:nvSpPr>
        <p:spPr/>
        <p:txBody>
          <a:bodyPr/>
          <a:lstStyle/>
          <a:p>
            <a:fld id="{3B22DA41-3D1F-4D89-8CEE-4890C3B2484C}" type="slidenum">
              <a:rPr lang="en-US"/>
              <a:t>14</a:t>
            </a:fld>
            <a:endParaRPr lang="en-US"/>
          </a:p>
        </p:txBody>
      </p:sp>
    </p:spTree>
    <p:extLst>
      <p:ext uri="{BB962C8B-B14F-4D97-AF65-F5344CB8AC3E}">
        <p14:creationId xmlns:p14="http://schemas.microsoft.com/office/powerpoint/2010/main" val="355475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Omar</a:t>
            </a:r>
          </a:p>
          <a:p>
            <a:endParaRPr lang="en-US" b="1" dirty="0">
              <a:cs typeface="Calibri"/>
            </a:endParaRPr>
          </a:p>
          <a:p>
            <a:r>
              <a:rPr lang="en-US" dirty="0"/>
              <a:t> Within this model, our decision variables correspond to the CO2 emissions per mile generated by the three primary aircraft types: small planes, helicopters, and the Armada drone.</a:t>
            </a:r>
            <a:endParaRPr lang="en-US" dirty="0">
              <a:cs typeface="Calibri" panose="020F0502020204030204"/>
            </a:endParaRPr>
          </a:p>
          <a:p>
            <a:r>
              <a:rPr lang="en-US" dirty="0"/>
              <a:t> </a:t>
            </a:r>
            <a:endParaRPr lang="en-US" dirty="0">
              <a:cs typeface="Calibri" panose="020F0502020204030204"/>
            </a:endParaRPr>
          </a:p>
          <a:p>
            <a:r>
              <a:rPr lang="en-US" dirty="0"/>
              <a:t>Our objective function is geared towards minimizing carbon dioxide (CO2) emissions in the context of the last-mile parcel transportation process. </a:t>
            </a:r>
            <a:endParaRPr lang="en-US" dirty="0">
              <a:cs typeface="Calibri"/>
            </a:endParaRPr>
          </a:p>
          <a:p>
            <a:r>
              <a:rPr lang="en-US" dirty="0"/>
              <a:t>This objective is mathematically represented in the equation seen in the right side of the slide.</a:t>
            </a:r>
            <a:endParaRPr lang="en-US" dirty="0">
              <a:cs typeface="Calibri"/>
            </a:endParaRPr>
          </a:p>
          <a:p>
            <a:r>
              <a:rPr lang="en-US" dirty="0"/>
              <a:t> </a:t>
            </a:r>
            <a:endParaRPr lang="en-US" dirty="0">
              <a:cs typeface="Calibri" panose="020F0502020204030204"/>
            </a:endParaRPr>
          </a:p>
          <a:p>
            <a:r>
              <a:rPr lang="en-US" dirty="0"/>
              <a:t> The model is further characterized by specific demand constraints, necessitating a minimum collection of 1000 pounds of parcels before deploying delivery transport to these remote communities.</a:t>
            </a:r>
            <a:endParaRPr lang="en-US" dirty="0">
              <a:cs typeface="Calibri" panose="020F0502020204030204"/>
            </a:endParaRPr>
          </a:p>
          <a:p>
            <a:r>
              <a:rPr lang="en-US" dirty="0"/>
              <a:t> Additionally, the supply of parcels for each delivery is constrained to a maximum of 44 pounds.</a:t>
            </a:r>
            <a:endParaRPr lang="en-US" dirty="0">
              <a:cs typeface="Calibri"/>
            </a:endParaRPr>
          </a:p>
          <a:p>
            <a:r>
              <a:rPr lang="en-US" dirty="0"/>
              <a:t> </a:t>
            </a:r>
            <a:endParaRPr lang="en-US" dirty="0">
              <a:cs typeface="Calibri" panose="020F0502020204030204"/>
            </a:endParaRPr>
          </a:p>
          <a:p>
            <a:r>
              <a:rPr lang="en-US" dirty="0"/>
              <a:t>This modeling approach allows us to quantitatively assess the environmental impact and determine if the Armada drone can indeed reduce CO2 emissions by the targeted threshold of at least 70%.</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2DA41-3D1F-4D89-8CEE-4890C3B248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923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Omar</a:t>
            </a:r>
          </a:p>
          <a:p>
            <a:endParaRPr lang="en-US" b="1" dirty="0">
              <a:cs typeface="Calibri"/>
            </a:endParaRPr>
          </a:p>
          <a:p>
            <a:r>
              <a:rPr lang="en-US" dirty="0"/>
              <a:t> Within this model, our decision variables correspond to the CO2 emissions per mile generated by the three primary aircraft types: small planes, helicopters, and the Armada drone.</a:t>
            </a:r>
            <a:endParaRPr lang="en-US" dirty="0">
              <a:cs typeface="Calibri" panose="020F0502020204030204"/>
            </a:endParaRPr>
          </a:p>
          <a:p>
            <a:r>
              <a:rPr lang="en-US" dirty="0"/>
              <a:t> </a:t>
            </a:r>
            <a:endParaRPr lang="en-US" dirty="0">
              <a:cs typeface="Calibri" panose="020F0502020204030204"/>
            </a:endParaRPr>
          </a:p>
          <a:p>
            <a:r>
              <a:rPr lang="en-US" dirty="0"/>
              <a:t>Our objective function is geared towards minimizing carbon dioxide (CO2) emissions in the context of the last-mile parcel transportation process. </a:t>
            </a:r>
            <a:endParaRPr lang="en-US" dirty="0">
              <a:cs typeface="Calibri"/>
            </a:endParaRPr>
          </a:p>
          <a:p>
            <a:r>
              <a:rPr lang="en-US" dirty="0"/>
              <a:t>This objective is mathematically represented in the equation seen in the right side of the slide.</a:t>
            </a:r>
            <a:endParaRPr lang="en-US" dirty="0">
              <a:cs typeface="Calibri"/>
            </a:endParaRPr>
          </a:p>
          <a:p>
            <a:r>
              <a:rPr lang="en-US" dirty="0"/>
              <a:t> </a:t>
            </a:r>
            <a:endParaRPr lang="en-US" dirty="0">
              <a:cs typeface="Calibri" panose="020F0502020204030204"/>
            </a:endParaRPr>
          </a:p>
          <a:p>
            <a:r>
              <a:rPr lang="en-US" dirty="0"/>
              <a:t> The model is further characterized by specific demand constraints, necessitating a minimum collection of 1000 pounds of parcels before deploying delivery transport to these remote communities.</a:t>
            </a:r>
            <a:endParaRPr lang="en-US" dirty="0">
              <a:cs typeface="Calibri" panose="020F0502020204030204"/>
            </a:endParaRPr>
          </a:p>
          <a:p>
            <a:r>
              <a:rPr lang="en-US" dirty="0"/>
              <a:t> Additionally, the supply of parcels for each delivery is constrained to a maximum of 44 pounds.</a:t>
            </a:r>
            <a:endParaRPr lang="en-US" dirty="0">
              <a:cs typeface="Calibri"/>
            </a:endParaRPr>
          </a:p>
          <a:p>
            <a:r>
              <a:rPr lang="en-US" dirty="0"/>
              <a:t> </a:t>
            </a:r>
            <a:endParaRPr lang="en-US" dirty="0">
              <a:cs typeface="Calibri" panose="020F0502020204030204"/>
            </a:endParaRPr>
          </a:p>
          <a:p>
            <a:r>
              <a:rPr lang="en-US" dirty="0"/>
              <a:t>This modeling approach allows us to quantitatively assess the environmental impact and determine if the Armada drone can indeed reduce CO2 emissions by the targeted threshold of at least 70%.</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2DA41-3D1F-4D89-8CEE-4890C3B248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625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Omar: </a:t>
            </a:r>
          </a:p>
          <a:p>
            <a:r>
              <a:rPr lang="en-US" dirty="0"/>
              <a:t>Given this,  we constructed two different tables to serve as the basis of comparison between </a:t>
            </a:r>
            <a:endParaRPr lang="en-US" dirty="0">
              <a:cs typeface="Calibri"/>
            </a:endParaRPr>
          </a:p>
          <a:p>
            <a:r>
              <a:rPr lang="en-US" dirty="0"/>
              <a:t>Armada Drone and conventional air delivery.</a:t>
            </a:r>
          </a:p>
          <a:p>
            <a:r>
              <a:rPr lang="en-US" dirty="0"/>
              <a:t>In which excel Solver was used to provide the solution</a:t>
            </a:r>
          </a:p>
        </p:txBody>
      </p:sp>
      <p:sp>
        <p:nvSpPr>
          <p:cNvPr id="4" name="Slide Number Placeholder 3"/>
          <p:cNvSpPr>
            <a:spLocks noGrp="1"/>
          </p:cNvSpPr>
          <p:nvPr>
            <p:ph type="sldNum" sz="quarter" idx="5"/>
          </p:nvPr>
        </p:nvSpPr>
        <p:spPr/>
        <p:txBody>
          <a:bodyPr/>
          <a:lstStyle/>
          <a:p>
            <a:fld id="{3B22DA41-3D1F-4D89-8CEE-4890C3B2484C}" type="slidenum">
              <a:rPr lang="en-US" smtClean="0"/>
              <a:t>17</a:t>
            </a:fld>
            <a:endParaRPr lang="en-US"/>
          </a:p>
        </p:txBody>
      </p:sp>
    </p:spTree>
    <p:extLst>
      <p:ext uri="{BB962C8B-B14F-4D97-AF65-F5344CB8AC3E}">
        <p14:creationId xmlns:p14="http://schemas.microsoft.com/office/powerpoint/2010/main" val="916454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Omar:</a:t>
            </a:r>
          </a:p>
          <a:p>
            <a:r>
              <a:rPr lang="en-US" dirty="0">
                <a:cs typeface="Calibri"/>
              </a:rPr>
              <a:t>To address some of the limitations or our original lineal programing model</a:t>
            </a:r>
          </a:p>
          <a:p>
            <a:r>
              <a:rPr lang="en-US" dirty="0">
                <a:cs typeface="Calibri"/>
              </a:rPr>
              <a:t>The following casual diagram was drafted</a:t>
            </a:r>
            <a:r>
              <a:rPr lang="en-US" dirty="0"/>
              <a:t> allowing us to assess the effects of range, payload, and number of deliveries and the inherent CO2 emissions. </a:t>
            </a:r>
          </a:p>
          <a:p>
            <a:r>
              <a:rPr lang="en-US" dirty="0"/>
              <a:t>The observations made in this model provided valuable insights </a:t>
            </a:r>
            <a:endParaRPr lang="en-US" dirty="0">
              <a:cs typeface="Calibri"/>
            </a:endParaRPr>
          </a:p>
          <a:p>
            <a:r>
              <a:rPr lang="en-US" dirty="0">
                <a:cs typeface="Calibri"/>
              </a:rPr>
              <a:t>To develop a simulation model that helped us to </a:t>
            </a:r>
            <a:r>
              <a:rPr lang="en-US" dirty="0"/>
              <a:t>systematically explore the connections between these factors. </a:t>
            </a:r>
          </a:p>
          <a:p>
            <a:r>
              <a:rPr lang="en-US" dirty="0"/>
              <a:t>Gaining a deeper understanding of how each contributes to CO2 emissions. </a:t>
            </a:r>
            <a:endParaRPr lang="en-US" dirty="0">
              <a:cs typeface="Calibri"/>
            </a:endParaRPr>
          </a:p>
          <a:p>
            <a:endParaRPr lang="en-US" dirty="0"/>
          </a:p>
          <a:p>
            <a:r>
              <a:rPr lang="en-US" b="1" dirty="0"/>
              <a:t>For instance</a:t>
            </a:r>
            <a:r>
              <a:rPr lang="en-US" dirty="0"/>
              <a:t>, a greater payload capacity may necessitate larger, less fuel-efficient aircraft, potentially increasing emissions. </a:t>
            </a:r>
            <a:endParaRPr lang="en-US" dirty="0">
              <a:cs typeface="Calibri"/>
            </a:endParaRPr>
          </a:p>
          <a:p>
            <a:r>
              <a:rPr lang="en-US" dirty="0"/>
              <a:t>Conversely, a longer range might enable more efficient routing, reducing emissions. </a:t>
            </a:r>
          </a:p>
          <a:p>
            <a:r>
              <a:rPr lang="en-US" dirty="0"/>
              <a:t>The period between delivery could influence the frequency of flights, which, in turn, impacts emissions. </a:t>
            </a:r>
            <a:endParaRPr lang="en-US" dirty="0">
              <a:cs typeface="Calibri"/>
            </a:endParaRPr>
          </a:p>
          <a:p>
            <a:pPr marL="285750" indent="-285750">
              <a:buFont typeface="Arial" panose="020B0604020202020204" pitchFamily="34" charset="0"/>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B22DA41-3D1F-4D89-8CEE-4890C3B2484C}" type="slidenum">
              <a:rPr lang="en-US" smtClean="0"/>
              <a:t>18</a:t>
            </a:fld>
            <a:endParaRPr lang="en-US"/>
          </a:p>
        </p:txBody>
      </p:sp>
    </p:spTree>
    <p:extLst>
      <p:ext uri="{BB962C8B-B14F-4D97-AF65-F5344CB8AC3E}">
        <p14:creationId xmlns:p14="http://schemas.microsoft.com/office/powerpoint/2010/main" val="2902580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Ben:</a:t>
            </a:r>
          </a:p>
          <a:p>
            <a:endParaRPr lang="en-US" dirty="0"/>
          </a:p>
          <a:p>
            <a:r>
              <a:rPr lang="en-US"/>
              <a:t>The first two linear programming models we created were useful, but we wanted to try a different approach using a simulation model. The result was this heat table. </a:t>
            </a:r>
          </a:p>
          <a:p>
            <a:endParaRPr lang="en-US" dirty="0"/>
          </a:p>
          <a:p>
            <a:r>
              <a:rPr lang="en-US"/>
              <a:t>This simulation table was generated using a slide bar tool in excel. The units of the values in the heat table are pounds of CO2 emitted per mile, while the table on the right shows the percent reduction in CO2 emissions for each aircraft compared to the Armada drone. </a:t>
            </a:r>
            <a:endParaRPr lang="en-US" dirty="0"/>
          </a:p>
          <a:p>
            <a:endParaRPr lang="en-US" dirty="0"/>
          </a:p>
          <a:p>
            <a:r>
              <a:rPr lang="en-US" dirty="0"/>
              <a:t>***[Excel Demonstration]***</a:t>
            </a:r>
          </a:p>
        </p:txBody>
      </p:sp>
      <p:sp>
        <p:nvSpPr>
          <p:cNvPr id="4" name="Slide Number Placeholder 3"/>
          <p:cNvSpPr>
            <a:spLocks noGrp="1"/>
          </p:cNvSpPr>
          <p:nvPr>
            <p:ph type="sldNum" sz="quarter" idx="5"/>
          </p:nvPr>
        </p:nvSpPr>
        <p:spPr/>
        <p:txBody>
          <a:bodyPr/>
          <a:lstStyle/>
          <a:p>
            <a:fld id="{3B22DA41-3D1F-4D89-8CEE-4890C3B2484C}" type="slidenum">
              <a:rPr lang="en-US"/>
              <a:t>19</a:t>
            </a:fld>
            <a:endParaRPr lang="en-US"/>
          </a:p>
        </p:txBody>
      </p:sp>
    </p:spTree>
    <p:extLst>
      <p:ext uri="{BB962C8B-B14F-4D97-AF65-F5344CB8AC3E}">
        <p14:creationId xmlns:p14="http://schemas.microsoft.com/office/powerpoint/2010/main" val="3561824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a:t>
            </a:r>
          </a:p>
          <a:p>
            <a:endParaRPr lang="en-US" dirty="0">
              <a:ea typeface="Calibri"/>
              <a:cs typeface="Calibri"/>
            </a:endParaRPr>
          </a:p>
          <a:p>
            <a:r>
              <a:rPr lang="en-US" dirty="0">
                <a:ea typeface="Calibri"/>
                <a:cs typeface="Calibri"/>
              </a:rPr>
              <a:t>Here is a graphical depiction of the percent reduction using the Armada drone table compared to each of the traditional aircraft. </a:t>
            </a:r>
          </a:p>
          <a:p>
            <a:endParaRPr lang="en-US"/>
          </a:p>
          <a:p>
            <a:r>
              <a:rPr lang="en-US" dirty="0"/>
              <a:t>The left shows a scenario requiring only one Armada drone, with the lowest result being a 98% reduction in CO2 emissions by weight. </a:t>
            </a:r>
            <a:endParaRPr lang="en-US" dirty="0">
              <a:ea typeface="Calibri"/>
              <a:cs typeface="Calibri"/>
            </a:endParaRPr>
          </a:p>
          <a:p>
            <a:endParaRPr lang="en-US" dirty="0">
              <a:ea typeface="Calibri"/>
              <a:cs typeface="Calibri"/>
            </a:endParaRPr>
          </a:p>
          <a:p>
            <a:r>
              <a:rPr lang="en-US" dirty="0">
                <a:ea typeface="Calibri"/>
                <a:cs typeface="Calibri"/>
              </a:rPr>
              <a:t>The right shows a scenario requiring 13 armada drones. Although the Armada drone is still more efficient than all other traditional transportation methods, this is the tipping point where the Armada drone reduces CO2 emissions by less than 70% when compared to the Robinson R44 helicopter. </a:t>
            </a:r>
          </a:p>
        </p:txBody>
      </p:sp>
      <p:sp>
        <p:nvSpPr>
          <p:cNvPr id="4" name="Slide Number Placeholder 3"/>
          <p:cNvSpPr>
            <a:spLocks noGrp="1"/>
          </p:cNvSpPr>
          <p:nvPr>
            <p:ph type="sldNum" sz="quarter" idx="5"/>
          </p:nvPr>
        </p:nvSpPr>
        <p:spPr/>
        <p:txBody>
          <a:bodyPr/>
          <a:lstStyle/>
          <a:p>
            <a:fld id="{3B22DA41-3D1F-4D89-8CEE-4890C3B2484C}" type="slidenum">
              <a:rPr lang="en-US"/>
              <a:t>20</a:t>
            </a:fld>
            <a:endParaRPr lang="en-US"/>
          </a:p>
        </p:txBody>
      </p:sp>
    </p:spTree>
    <p:extLst>
      <p:ext uri="{BB962C8B-B14F-4D97-AF65-F5344CB8AC3E}">
        <p14:creationId xmlns:p14="http://schemas.microsoft.com/office/powerpoint/2010/main" val="249922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Ben: </a:t>
            </a:r>
            <a:endParaRPr lang="en-US" dirty="0"/>
          </a:p>
          <a:p>
            <a:endParaRPr lang="en-US" dirty="0">
              <a:ea typeface="Calibri"/>
              <a:cs typeface="Calibri"/>
            </a:endParaRPr>
          </a:p>
          <a:p>
            <a:r>
              <a:rPr lang="en-US" dirty="0">
                <a:ea typeface="Calibri"/>
                <a:cs typeface="Calibri"/>
              </a:rPr>
              <a:t>Between Canada and Alaska, there are 422 communities so remote, their only means of access are by aircraft. Many of these aircraft are old, inefficient, and release hundreds of thousands of pounds of CO2 into the atmosphere with every trip; especially when their only cargo is a bottle of medication, a single repair part, or a few parcels of mail; something a drone could easily deliver with a minute fraction of the GHG emissions.  </a:t>
            </a:r>
            <a:endParaRPr lang="en-US" dirty="0"/>
          </a:p>
        </p:txBody>
      </p:sp>
      <p:sp>
        <p:nvSpPr>
          <p:cNvPr id="4" name="Slide Number Placeholder 3"/>
          <p:cNvSpPr>
            <a:spLocks noGrp="1"/>
          </p:cNvSpPr>
          <p:nvPr>
            <p:ph type="sldNum" sz="quarter" idx="5"/>
          </p:nvPr>
        </p:nvSpPr>
        <p:spPr/>
        <p:txBody>
          <a:bodyPr/>
          <a:lstStyle/>
          <a:p>
            <a:fld id="{3B22DA41-3D1F-4D89-8CEE-4890C3B2484C}" type="slidenum">
              <a:rPr lang="en-US"/>
              <a:t>2</a:t>
            </a:fld>
            <a:endParaRPr lang="en-US"/>
          </a:p>
        </p:txBody>
      </p:sp>
    </p:spTree>
    <p:extLst>
      <p:ext uri="{BB962C8B-B14F-4D97-AF65-F5344CB8AC3E}">
        <p14:creationId xmlns:p14="http://schemas.microsoft.com/office/powerpoint/2010/main" val="1217639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a:p>
            <a:endParaRPr lang="en-US" dirty="0"/>
          </a:p>
          <a:p>
            <a:r>
              <a:rPr lang="en-US" dirty="0"/>
              <a:t>Realistically, the Armada drone cannot replace all traditional air transport methods, so we asked ourselves, "what does a scenario look like where the Armada drone is used in conjunction with traditional air transport methods to reduce GHG emissions by 70%-80%"?</a:t>
            </a:r>
          </a:p>
          <a:p>
            <a:endParaRPr lang="en-US" dirty="0"/>
          </a:p>
          <a:p>
            <a:r>
              <a:rPr lang="en-US" dirty="0"/>
              <a:t>First, a few more assumptions had to be made: (see slide)</a:t>
            </a:r>
          </a:p>
          <a:p>
            <a:endParaRPr lang="en-US" dirty="0"/>
          </a:p>
          <a:p>
            <a:r>
              <a:rPr lang="en-US" dirty="0"/>
              <a:t>Then, using data calculated from the balanced chemical equation and our heat map simulation table, we were able to determine a more feasible solution:</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B22DA41-3D1F-4D89-8CEE-4890C3B2484C}" type="slidenum">
              <a:rPr lang="en-US"/>
              <a:t>21</a:t>
            </a:fld>
            <a:endParaRPr lang="en-US"/>
          </a:p>
        </p:txBody>
      </p:sp>
    </p:spTree>
    <p:extLst>
      <p:ext uri="{BB962C8B-B14F-4D97-AF65-F5344CB8AC3E}">
        <p14:creationId xmlns:p14="http://schemas.microsoft.com/office/powerpoint/2010/main" val="2298207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a:p>
            <a:endParaRPr lang="en-US"/>
          </a:p>
          <a:p>
            <a:r>
              <a:rPr lang="en-US" dirty="0"/>
              <a:t>For each traditional aircraft platform, reduce traditional transportation methods from 37 round trips/week to 10 round trips/week and use the Armada drone to fill the delta. This method allows heavier and bulkier items to still be delivered by traditional aircraft, while the majority of "normal parcels" can be delivered much faster at a fraction of the environmental cost. </a:t>
            </a:r>
          </a:p>
          <a:p>
            <a:endParaRPr lang="en-US"/>
          </a:p>
          <a:p>
            <a:r>
              <a:rPr lang="en-US" dirty="0"/>
              <a:t>****</a:t>
            </a:r>
            <a:endParaRPr lang="en-US" dirty="0">
              <a:cs typeface="Calibri"/>
            </a:endParaRPr>
          </a:p>
          <a:p>
            <a:endParaRPr lang="en-US"/>
          </a:p>
          <a:p>
            <a:r>
              <a:rPr lang="en-US" dirty="0"/>
              <a:t>27 deliveries x 6 days/week = 162 drone deliveries/week</a:t>
            </a:r>
            <a:endParaRPr lang="en-US" dirty="0">
              <a:cs typeface="Calibri"/>
            </a:endParaRPr>
          </a:p>
          <a:p>
            <a:r>
              <a:rPr lang="en-US" dirty="0"/>
              <a:t>27 deliveries per aircraft X 8 types of aircraft analyzed = 216 drones required to service all accessible communities</a:t>
            </a:r>
            <a:endParaRPr lang="en-US" dirty="0">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3B22DA41-3D1F-4D89-8CEE-4890C3B2484C}" type="slidenum">
              <a:rPr lang="en-US"/>
              <a:t>22</a:t>
            </a:fld>
            <a:endParaRPr lang="en-US"/>
          </a:p>
        </p:txBody>
      </p:sp>
    </p:spTree>
    <p:extLst>
      <p:ext uri="{BB962C8B-B14F-4D97-AF65-F5344CB8AC3E}">
        <p14:creationId xmlns:p14="http://schemas.microsoft.com/office/powerpoint/2010/main" val="3017192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  </a:t>
            </a:r>
          </a:p>
          <a:p>
            <a:endParaRPr lang="en-US"/>
          </a:p>
          <a:p>
            <a:r>
              <a:rPr lang="en-US"/>
              <a:t>Current Situation: Our analysis reveals that the last mile air parcel delivery process generates approximately 19.6 pounds of CO2 emissions.</a:t>
            </a:r>
          </a:p>
          <a:p>
            <a:endParaRPr lang="en-US"/>
          </a:p>
          <a:p>
            <a:r>
              <a:rPr lang="en-US"/>
              <a:t>(A) This assessment is based on preliminary assumptions, laying the foundation for future environmental impact studies.</a:t>
            </a:r>
          </a:p>
          <a:p>
            <a:r>
              <a:rPr lang="en-US"/>
              <a:t>(B) These assumptions, although valuable, lack precision due to the absence of real-time field research. </a:t>
            </a:r>
          </a:p>
          <a:p>
            <a:r>
              <a:rPr lang="en-US"/>
              <a:t>(C) To bridge the gap between the current situation and our goal, it is imperative to replace assumptions with concrete field research.</a:t>
            </a:r>
          </a:p>
          <a:p>
            <a:endParaRPr lang="en-US"/>
          </a:p>
          <a:p>
            <a:r>
              <a:rPr lang="en-US"/>
              <a:t>D) Additionally, crucial variables such as weather, flight patterns, and operational carbon footprint have not been factored into the feasibility study.</a:t>
            </a:r>
          </a:p>
          <a:p>
            <a:r>
              <a:rPr lang="en-US"/>
              <a:t>(E) Furthermore, integrating 4D modeling into our future studies will enhance the depth of our analysis.</a:t>
            </a:r>
          </a:p>
          <a:p>
            <a:r>
              <a:rPr lang="en-US"/>
              <a:t>(F) In our ideal scenario, we aim to validate the claim that air drones can potentially reduce CO2 emissions by up to 70%. </a:t>
            </a:r>
          </a:p>
          <a:p>
            <a:endParaRPr lang="en-US"/>
          </a:p>
          <a:p>
            <a:r>
              <a:rPr lang="en-US"/>
              <a:t>Ideal Situation: Validating our findings through sample drone runs will solidify the credibility of our conclusions, leading us closer to a sustainable and efficient last-mile delivery system.</a:t>
            </a:r>
            <a:endParaRPr lang="en-US">
              <a:cs typeface="Calibri" panose="020F0502020204030204"/>
            </a:endParaRPr>
          </a:p>
          <a:p>
            <a:endParaRPr lang="en-US">
              <a:cs typeface="Calibri" panose="020F0502020204030204"/>
            </a:endParaRPr>
          </a:p>
          <a:p>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3B22DA41-3D1F-4D89-8CEE-4890C3B2484C}" type="slidenum">
              <a:rPr lang="en-US"/>
              <a:t>23</a:t>
            </a:fld>
            <a:endParaRPr lang="en-US"/>
          </a:p>
        </p:txBody>
      </p:sp>
    </p:spTree>
    <p:extLst>
      <p:ext uri="{BB962C8B-B14F-4D97-AF65-F5344CB8AC3E}">
        <p14:creationId xmlns:p14="http://schemas.microsoft.com/office/powerpoint/2010/main" val="1310657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a:t>
            </a:r>
          </a:p>
          <a:p>
            <a:endParaRPr lang="en-US"/>
          </a:p>
          <a:p>
            <a:r>
              <a:rPr lang="en-US" dirty="0"/>
              <a:t>This is our team's qualitative risk assessment Matrix and Failure Mode and Effect Analysis. These are the only remaining risks listed as "open," given that we are nearing the end of our CAPSTONE project. </a:t>
            </a:r>
            <a:endParaRPr lang="en-US" dirty="0">
              <a:ea typeface="Calibri"/>
              <a:cs typeface="Calibri"/>
            </a:endParaRPr>
          </a:p>
          <a:p>
            <a:endParaRPr lang="en-US"/>
          </a:p>
          <a:p>
            <a:r>
              <a:rPr lang="en-US" dirty="0"/>
              <a:t>Both of these risks apply to actually implementing Armada's drone into the remote community delivery sector. </a:t>
            </a:r>
            <a:endParaRPr lang="en-US" dirty="0">
              <a:ea typeface="Calibri"/>
              <a:cs typeface="Calibri"/>
            </a:endParaRPr>
          </a:p>
          <a:p>
            <a:endParaRPr lang="en-US" dirty="0">
              <a:ea typeface="Calibri"/>
              <a:cs typeface="Calibri"/>
            </a:endParaRPr>
          </a:p>
          <a:p>
            <a:r>
              <a:rPr lang="en-US" dirty="0">
                <a:ea typeface="Calibri"/>
                <a:cs typeface="Calibri"/>
              </a:rPr>
              <a:t>[Next Slide] </a:t>
            </a:r>
          </a:p>
          <a:p>
            <a:endParaRPr lang="en-US" dirty="0">
              <a:ea typeface="Calibri"/>
              <a:cs typeface="Calibri"/>
            </a:endParaRPr>
          </a:p>
          <a:p>
            <a:r>
              <a:rPr lang="en-US" dirty="0">
                <a:ea typeface="Calibri"/>
                <a:cs typeface="Calibri"/>
              </a:rPr>
              <a:t>***</a:t>
            </a:r>
          </a:p>
          <a:p>
            <a:endParaRPr lang="en-US" dirty="0">
              <a:ea typeface="Calibri"/>
              <a:cs typeface="Calibri"/>
            </a:endParaRPr>
          </a:p>
          <a:p>
            <a:r>
              <a:rPr lang="en-US" dirty="0">
                <a:ea typeface="Calibri"/>
                <a:cs typeface="Calibri"/>
              </a:rPr>
              <a:t>Three Remaining Risks:</a:t>
            </a:r>
          </a:p>
          <a:p>
            <a:endParaRPr lang="en-US">
              <a:ea typeface="Calibri"/>
              <a:cs typeface="Calibri"/>
            </a:endParaRPr>
          </a:p>
          <a:p>
            <a:r>
              <a:rPr lang="en-US" dirty="0">
                <a:ea typeface="Calibri"/>
                <a:cs typeface="Calibri"/>
              </a:rPr>
              <a:t>-Armada's drone production capacity is insufficient to deploy drones. </a:t>
            </a:r>
          </a:p>
          <a:p>
            <a:endParaRPr lang="en-US">
              <a:ea typeface="Calibri"/>
              <a:cs typeface="Calibri"/>
            </a:endParaRPr>
          </a:p>
          <a:p>
            <a:r>
              <a:rPr lang="en-US" dirty="0">
                <a:ea typeface="Calibri"/>
                <a:cs typeface="Calibri"/>
              </a:rPr>
              <a:t>-</a:t>
            </a:r>
            <a:r>
              <a:rPr lang="en-US" dirty="0"/>
              <a:t>Gaps found between feasibility study and drone operation output data. </a:t>
            </a:r>
          </a:p>
          <a:p>
            <a:endParaRPr lang="en-US" dirty="0">
              <a:ea typeface="Calibri"/>
              <a:cs typeface="Calibri"/>
            </a:endParaRPr>
          </a:p>
          <a:p>
            <a:r>
              <a:rPr lang="en-US" dirty="0">
                <a:ea typeface="Calibri"/>
                <a:cs typeface="Calibri"/>
              </a:rPr>
              <a:t>-Drone not as efficient as calculated after manufacturing.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2DA41-3D1F-4D89-8CEE-4890C3B248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509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a:t>
            </a:r>
          </a:p>
          <a:p>
            <a:endParaRPr lang="en-US"/>
          </a:p>
          <a:p>
            <a:r>
              <a:rPr lang="en-US"/>
              <a:t>We have met all objectives outlined in the letter of engagement to the satisfaction of our sponsor.</a:t>
            </a:r>
          </a:p>
          <a:p>
            <a:endParaRPr lang="en-US" dirty="0">
              <a:cs typeface="Calibri"/>
            </a:endParaRPr>
          </a:p>
          <a:p>
            <a:r>
              <a:rPr lang="en-US" dirty="0"/>
              <a:t>Our team study focused on evaluating the feasibility of implementing Armada's Long-Range drone solution for delivering parcels to remote Canadian communities within a 250 km range. This initiative was crucial due to the 422 communities in Canada and Alaska relying on small aircraft for essential deliveries. Sponsored by Armada Defense Corp., our objective was to assess the potential reduction in greenhouse gas (GHG) emissions, targeting a 70-80% decrease compared to traditional transportation methods. </a:t>
            </a:r>
            <a:endParaRPr lang="en-US" dirty="0">
              <a:ea typeface="Calibri"/>
              <a:cs typeface="Calibri"/>
            </a:endParaRPr>
          </a:p>
          <a:p>
            <a:r>
              <a:rPr lang="en-US" dirty="0"/>
              <a:t> </a:t>
            </a:r>
            <a:endParaRPr lang="en-US" dirty="0">
              <a:ea typeface="Calibri"/>
              <a:cs typeface="Calibri"/>
            </a:endParaRPr>
          </a:p>
          <a:p>
            <a:r>
              <a:rPr lang="en-US" dirty="0"/>
              <a:t>Our methodology involved a detailed analysis of GHG emissions, utilizing a distance-based approach ratio for hydrocarbon fuel combustion. Through meticulous research and calculations, we determined that burning 1 gallon of C8H18 hydrocarbon fuel produces approximately 19.26 pounds of CO2. </a:t>
            </a:r>
            <a:endParaRPr lang="en-US" dirty="0">
              <a:ea typeface="Calibri"/>
              <a:cs typeface="Calibri"/>
            </a:endParaRPr>
          </a:p>
          <a:p>
            <a:r>
              <a:rPr lang="en-US" dirty="0"/>
              <a:t> </a:t>
            </a:r>
            <a:endParaRPr lang="en-US" dirty="0">
              <a:ea typeface="Calibri"/>
              <a:cs typeface="Calibri"/>
            </a:endParaRPr>
          </a:p>
          <a:p>
            <a:r>
              <a:rPr lang="en-US" dirty="0"/>
              <a:t>To evaluate the environmental impact, we developed a simulation model incorporating various variables such as delivery weight, aircraft types (small plane, helicopter, and Armada drone), and CO2 emissions per mile. This model allowed us to explore different scenarios, revealing that Armada's drones were significantly more efficient than traditional aircraft, emitting only 0.28 CO2 per mile per pound of cargo compared to 19.73 CO2 per mile per pound for planes. </a:t>
            </a:r>
            <a:endParaRPr lang="en-US" dirty="0">
              <a:ea typeface="Calibri"/>
              <a:cs typeface="Calibri"/>
            </a:endParaRPr>
          </a:p>
          <a:p>
            <a:r>
              <a:rPr lang="en-US" dirty="0"/>
              <a:t> </a:t>
            </a:r>
            <a:endParaRPr lang="en-US" dirty="0">
              <a:ea typeface="Calibri"/>
              <a:cs typeface="Calibri"/>
            </a:endParaRPr>
          </a:p>
          <a:p>
            <a:r>
              <a:rPr lang="en-US" dirty="0"/>
              <a:t>We established specific constraints, requiring a minimum collection of 1000 pounds of parcels before deploying delivery transport, with each delivery limited to 44 pounds of parcels. Our research indicated that Armada's drones were optimal for deliveries up to 44 pounds, emitting substantially lower CO2 than traditional aircraft. However, helicopters became a more efficient option beyond a certain weight threshold (1,804 </a:t>
            </a:r>
            <a:r>
              <a:rPr lang="en-US" dirty="0" err="1"/>
              <a:t>lbs</a:t>
            </a:r>
            <a:r>
              <a:rPr lang="en-US" dirty="0"/>
              <a:t>) of cargo. Our study demonstrated the viability of Armada's Long-Range drone solution for reducing GHG emissions in last-mile parcel transportation, especially for lightweight deliveries. Our findings underscore the potential of long-range delivery drones in addressing environmental concerns and providing sustainable, eco-friendly transportation solutions for remote communities. </a:t>
            </a:r>
            <a:endParaRPr lang="en-US" dirty="0">
              <a:cs typeface="Calibri"/>
            </a:endParaRPr>
          </a:p>
        </p:txBody>
      </p:sp>
      <p:sp>
        <p:nvSpPr>
          <p:cNvPr id="4" name="Slide Number Placeholder 3"/>
          <p:cNvSpPr>
            <a:spLocks noGrp="1"/>
          </p:cNvSpPr>
          <p:nvPr>
            <p:ph type="sldNum" sz="quarter" idx="5"/>
          </p:nvPr>
        </p:nvSpPr>
        <p:spPr/>
        <p:txBody>
          <a:bodyPr/>
          <a:lstStyle/>
          <a:p>
            <a:fld id="{3B22DA41-3D1F-4D89-8CEE-4890C3B2484C}" type="slidenum">
              <a:rPr lang="en-US" smtClean="0"/>
              <a:t>25</a:t>
            </a:fld>
            <a:endParaRPr lang="en-US"/>
          </a:p>
        </p:txBody>
      </p:sp>
    </p:spTree>
    <p:extLst>
      <p:ext uri="{BB962C8B-B14F-4D97-AF65-F5344CB8AC3E}">
        <p14:creationId xmlns:p14="http://schemas.microsoft.com/office/powerpoint/2010/main" val="181580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Steve:</a:t>
            </a:r>
          </a:p>
          <a:p>
            <a:endParaRPr lang="en-US" dirty="0">
              <a:cs typeface="Calibri"/>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This presentation will take a deep dive into answering one key question for these communities Ben just mentioned:</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Is the development and implementation of a long-range delivery drone system feasible and capable of truly having a significant impact on greenhouse gas emissions compared to traditional methods?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Our specific target threshold for this study was a reduction by 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This project is proudly sponsored by Armada </a:t>
            </a:r>
            <a:r>
              <a:rPr lang="en-US" sz="1800" dirty="0" err="1">
                <a:solidFill>
                  <a:srgbClr val="385623"/>
                </a:solidFill>
                <a:effectLst/>
                <a:latin typeface="Calibri" panose="020F0502020204030204" pitchFamily="34" charset="0"/>
                <a:ea typeface="Calibri" panose="020F0502020204030204" pitchFamily="34" charset="0"/>
                <a:cs typeface="Calibri" panose="020F0502020204030204" pitchFamily="34" charset="0"/>
              </a:rPr>
              <a:t>Defence</a:t>
            </a: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 Corp., based in Ontario, Canada. Armada is a unique research and development company specializing in cutting-edge military technologies, particularly in the realm of unmanned aerial vehicles (UAVs).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Our primary goal in this study is to accurately assess the feasibility of reducing greenhouse gas (GHG) emissions through the implementation of long-range delivery drones.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385623"/>
                </a:solidFill>
                <a:effectLst/>
                <a:latin typeface="Calibri" panose="020F0502020204030204" pitchFamily="34" charset="0"/>
                <a:ea typeface="Calibri" panose="020F0502020204030204" pitchFamily="34" charset="0"/>
                <a:cs typeface="Calibri" panose="020F0502020204030204" pitchFamily="34" charset="0"/>
              </a:rPr>
              <a:t>We have examined the objectives of our project with a focus on ethical decision making and feel confident that this project meets all ethical criteria.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Tree>
    <p:extLst>
      <p:ext uri="{BB962C8B-B14F-4D97-AF65-F5344CB8AC3E}">
        <p14:creationId xmlns:p14="http://schemas.microsoft.com/office/powerpoint/2010/main" val="282835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Steve:</a:t>
            </a:r>
          </a:p>
          <a:p>
            <a:endParaRPr lang="en-US">
              <a:cs typeface="Calibri"/>
            </a:endParaRPr>
          </a:p>
          <a:p>
            <a:pPr marL="0" marR="0">
              <a:lnSpc>
                <a:spcPct val="107000"/>
              </a:lnSpc>
              <a:spcBef>
                <a:spcPts val="0"/>
              </a:spcBef>
              <a:spcAft>
                <a:spcPts val="80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Let's take a moment to briefly introduce our team...</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385623"/>
                </a:solidFill>
                <a:effectLst/>
                <a:latin typeface="Calibri" panose="020F0502020204030204" pitchFamily="34" charset="0"/>
                <a:ea typeface="Calibri" panose="020F0502020204030204" pitchFamily="34" charset="0"/>
                <a:cs typeface="Calibri" panose="020F0502020204030204" pitchFamily="34" charset="0"/>
              </a:rPr>
              <a:t>We are Team 2 …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Omar is a Quality Manager </a:t>
            </a:r>
          </a:p>
          <a:p>
            <a:pPr marL="342900" marR="0" lvl="0" indent="-342900">
              <a:lnSpc>
                <a:spcPct val="107000"/>
              </a:lnSpc>
              <a:spcBef>
                <a:spcPts val="0"/>
              </a:spcBef>
              <a:spcAft>
                <a:spcPts val="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Ben is active-duty US Marine Corps</a:t>
            </a:r>
          </a:p>
          <a:p>
            <a:pPr marL="342900" marR="0" lvl="0" indent="-342900">
              <a:lnSpc>
                <a:spcPct val="107000"/>
              </a:lnSpc>
              <a:spcBef>
                <a:spcPts val="0"/>
              </a:spcBef>
              <a:spcAft>
                <a:spcPts val="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John is currently a Mechanical Design Engineer / Retired US Navy </a:t>
            </a:r>
          </a:p>
          <a:p>
            <a:pPr marL="342900" marR="0" lvl="0" indent="-342900">
              <a:lnSpc>
                <a:spcPct val="107000"/>
              </a:lnSpc>
              <a:spcBef>
                <a:spcPts val="0"/>
              </a:spcBef>
              <a:spcAft>
                <a:spcPts val="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Patrick is a Manufacturing engineer</a:t>
            </a:r>
          </a:p>
          <a:p>
            <a:pPr marL="342900" marR="0" lvl="0" indent="-342900">
              <a:lnSpc>
                <a:spcPct val="107000"/>
              </a:lnSpc>
              <a:spcBef>
                <a:spcPts val="0"/>
              </a:spcBef>
              <a:spcAft>
                <a:spcPts val="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Steve is a Quality Administrator and Engineering Manager</a:t>
            </a:r>
          </a:p>
          <a:p>
            <a:pPr marL="0" marR="0" lvl="0" indent="0">
              <a:lnSpc>
                <a:spcPct val="107000"/>
              </a:lnSpc>
              <a:spcBef>
                <a:spcPts val="0"/>
              </a:spcBef>
              <a:spcAft>
                <a:spcPts val="80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80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And we are team two… the fellowship of the five.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Tree>
    <p:extLst>
      <p:ext uri="{BB962C8B-B14F-4D97-AF65-F5344CB8AC3E}">
        <p14:creationId xmlns:p14="http://schemas.microsoft.com/office/powerpoint/2010/main" val="199923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Steve:</a:t>
            </a:r>
          </a:p>
          <a:p>
            <a:endParaRPr lang="en-US">
              <a:cs typeface="Calibri"/>
            </a:endParaRPr>
          </a:p>
          <a:p>
            <a:pPr marL="0" marR="0">
              <a:lnSpc>
                <a:spcPct val="200000"/>
              </a:lnSpc>
              <a:spcBef>
                <a:spcPts val="0"/>
              </a:spcBef>
              <a:spcAft>
                <a:spcPts val="80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Project Decomposition:</a:t>
            </a:r>
          </a:p>
          <a:p>
            <a:pPr marL="285750" marR="0" indent="-285750">
              <a:lnSpc>
                <a:spcPct val="200000"/>
              </a:lnSpc>
              <a:spcBef>
                <a:spcPts val="0"/>
              </a:spcBef>
              <a:spcAft>
                <a:spcPts val="800"/>
              </a:spcAft>
              <a:buFont typeface="Arial"/>
              <a:buChar char="•"/>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As we break down our project systematically here...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The project initiation… we set out to define our scope and objectives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The Environmental Impact segment… we quantified current GHG emissions tied to traditional delivery methods as well as the Armada drone system.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In the Technology Evaluation phase, we analyze all of the technical aspects and independent variables of Armada's drone.</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In our Risk Assessment section… we set out to identify and mitigate all risks related to technology and stakeholder engagement.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We collected GHG emissions data for analysis and quantified any potential reductions.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and then… In the communication and reporting component, we prepared this presentation and a report to communicate our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solidFill>
                  <a:srgbClr val="538135"/>
                </a:solidFill>
                <a:effectLst/>
                <a:latin typeface="Calibri" panose="020F0502020204030204" pitchFamily="34" charset="0"/>
                <a:ea typeface="Calibri" panose="020F0502020204030204" pitchFamily="34" charset="0"/>
                <a:cs typeface="Calibri" panose="020F0502020204030204" pitchFamily="34" charset="0"/>
              </a:rPr>
              <a:t>and will conclude our project with recommendations that summarize the key findings regarding GHG reduction feasibility.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3B22DA41-3D1F-4D89-8CEE-4890C3B2484C}" type="slidenum">
              <a:rPr lang="en-US" smtClean="0"/>
              <a:t>5</a:t>
            </a:fld>
            <a:endParaRPr lang="en-US"/>
          </a:p>
        </p:txBody>
      </p:sp>
    </p:spTree>
    <p:extLst>
      <p:ext uri="{BB962C8B-B14F-4D97-AF65-F5344CB8AC3E}">
        <p14:creationId xmlns:p14="http://schemas.microsoft.com/office/powerpoint/2010/main" val="1486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Patrick: </a:t>
            </a:r>
          </a:p>
          <a:p>
            <a:endParaRPr lang="en-US">
              <a:ea typeface="Calibri"/>
              <a:cs typeface="Calibri"/>
            </a:endParaRPr>
          </a:p>
          <a:p>
            <a:r>
              <a:rPr lang="en-US">
                <a:ea typeface="Calibri"/>
                <a:cs typeface="Calibri"/>
              </a:rPr>
              <a:t>The scope of work</a:t>
            </a:r>
          </a:p>
          <a:p>
            <a:r>
              <a:rPr lang="en-US"/>
              <a:t>We will use advanced simulation models to conduct a comprehensive greenhouse gas emissions (GHG) comparison, specifically focusing on CO2 emissions. </a:t>
            </a:r>
          </a:p>
          <a:p>
            <a:endParaRPr lang="en-US"/>
          </a:p>
          <a:p>
            <a:r>
              <a:rPr lang="en-US"/>
              <a:t>Our analysis will specifically target last-mile air parcel transport, comparing traditional methods to the innovative Armada drone solution. </a:t>
            </a:r>
          </a:p>
          <a:p>
            <a:endParaRPr lang="en-US"/>
          </a:p>
          <a:p>
            <a:r>
              <a:rPr lang="en-US"/>
              <a:t>This study will be confined to a specific and critical region, focusing on remote Alaskan and Canadian Arctic communities, </a:t>
            </a:r>
          </a:p>
          <a:p>
            <a:endParaRPr lang="en-US"/>
          </a:p>
          <a:p>
            <a:r>
              <a:rPr lang="en-US"/>
              <a:t>where parcel delivery services for packages weighing up to 44 pounds are in high demand. </a:t>
            </a:r>
          </a:p>
          <a:p>
            <a:r>
              <a:rPr lang="en-US"/>
              <a:t>By concentrating on this region and utilizing simulation models, </a:t>
            </a:r>
          </a:p>
          <a:p>
            <a:endParaRPr lang="en-US"/>
          </a:p>
          <a:p>
            <a:r>
              <a:rPr lang="en-US"/>
              <a:t>we aim to provide a precise and impactful assessment of the environmental benefits that Armada's drone solution can offer in terms of GHG reduction.</a:t>
            </a:r>
            <a:endParaRPr lang="en-US">
              <a:cs typeface="Calibri"/>
            </a:endParaRPr>
          </a:p>
        </p:txBody>
      </p:sp>
      <p:sp>
        <p:nvSpPr>
          <p:cNvPr id="4" name="Slide Number Placeholder 3"/>
          <p:cNvSpPr>
            <a:spLocks noGrp="1"/>
          </p:cNvSpPr>
          <p:nvPr>
            <p:ph type="sldNum" sz="quarter" idx="5"/>
          </p:nvPr>
        </p:nvSpPr>
        <p:spPr/>
        <p:txBody>
          <a:bodyPr/>
          <a:lstStyle/>
          <a:p>
            <a:fld id="{3B22DA41-3D1F-4D89-8CEE-4890C3B2484C}" type="slidenum">
              <a:rPr lang="en-US"/>
              <a:t>6</a:t>
            </a:fld>
            <a:endParaRPr lang="en-US"/>
          </a:p>
        </p:txBody>
      </p:sp>
    </p:spTree>
    <p:extLst>
      <p:ext uri="{BB962C8B-B14F-4D97-AF65-F5344CB8AC3E}">
        <p14:creationId xmlns:p14="http://schemas.microsoft.com/office/powerpoint/2010/main" val="253294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Patrick:</a:t>
            </a:r>
          </a:p>
          <a:p>
            <a:endParaRPr lang="en-US">
              <a:ea typeface="Calibri"/>
              <a:cs typeface="Calibri"/>
            </a:endParaRPr>
          </a:p>
          <a:p>
            <a:r>
              <a:rPr lang="en-US" b="1" dirty="0"/>
              <a:t>Specific:</a:t>
            </a:r>
            <a:r>
              <a:rPr lang="en-US" dirty="0"/>
              <a:t> Our objective was to in depth evaluate and compare the environmental impact of Armada's Long-Range solution to traditional transportation methods for delivering to remote Canadian communities within a 250 km range.</a:t>
            </a:r>
            <a:endParaRPr lang="en-US" dirty="0">
              <a:cs typeface="Calibri" panose="020F0502020204030204"/>
            </a:endParaRPr>
          </a:p>
          <a:p>
            <a:endParaRPr lang="en-US"/>
          </a:p>
          <a:p>
            <a:r>
              <a:rPr lang="en-US" b="1" dirty="0"/>
              <a:t>Measurable:</a:t>
            </a:r>
            <a:r>
              <a:rPr lang="en-US" dirty="0"/>
              <a:t> We successfully quantified a significant reduction in greenhouse gas (GHG) emissions achieved with Armada's Long-Range solution, surpassing our target of a 70-80% reduction compared to traditional transportation.</a:t>
            </a:r>
            <a:endParaRPr lang="en-US" dirty="0">
              <a:cs typeface="Calibri" panose="020F0502020204030204"/>
            </a:endParaRPr>
          </a:p>
          <a:p>
            <a:endParaRPr lang="en-US"/>
          </a:p>
          <a:p>
            <a:r>
              <a:rPr lang="en-US" b="1" dirty="0"/>
              <a:t>Achievable:</a:t>
            </a:r>
            <a:r>
              <a:rPr lang="en-US" dirty="0"/>
              <a:t> We executed a comprehensive analysis, utilizing environmental data, emissions modeling, and comparative assessments, confirming the feasibility and practicality of implementing Armada's Long-Range solution.</a:t>
            </a:r>
            <a:endParaRPr lang="en-US" dirty="0">
              <a:cs typeface="Calibri" panose="020F0502020204030204"/>
            </a:endParaRPr>
          </a:p>
          <a:p>
            <a:endParaRPr lang="en-US"/>
          </a:p>
          <a:p>
            <a:r>
              <a:rPr lang="en-US" b="1" dirty="0"/>
              <a:t>Relevant:</a:t>
            </a:r>
            <a:r>
              <a:rPr lang="en-US" dirty="0"/>
              <a:t> Our objectives remained highly relevant throughout the project, </a:t>
            </a:r>
            <a:endParaRPr lang="en-US" dirty="0">
              <a:cs typeface="Calibri"/>
            </a:endParaRPr>
          </a:p>
          <a:p>
            <a:r>
              <a:rPr lang="en-US" dirty="0"/>
              <a:t>aligning with the urgent global need to reduce GHG emissions and contribute to sustainable, eco-friendly transportation solutions for short-distance deliveries.</a:t>
            </a:r>
            <a:endParaRPr lang="en-US" dirty="0">
              <a:cs typeface="Calibri" panose="020F0502020204030204"/>
            </a:endParaRPr>
          </a:p>
          <a:p>
            <a:endParaRPr lang="en-US"/>
          </a:p>
          <a:p>
            <a:r>
              <a:rPr lang="en-US" b="1" dirty="0"/>
              <a:t>Time-bound:</a:t>
            </a:r>
            <a:r>
              <a:rPr lang="en-US" dirty="0"/>
              <a:t> We have successfully completed the feasibility study and are here today to present our detailed findings and recommendations, well within the timeframe of this project.</a:t>
            </a:r>
            <a:endParaRPr lang="en-US" dirty="0">
              <a:cs typeface="Calibri" panose="020F0502020204030204"/>
            </a:endParaRPr>
          </a:p>
          <a:p>
            <a:endParaRPr lang="en-US">
              <a:cs typeface="Calibri" panose="020F0502020204030204"/>
            </a:endParaRPr>
          </a:p>
          <a:p>
            <a:endParaRPr lang="en-US">
              <a:ea typeface="Calibri"/>
              <a:cs typeface="Calibri"/>
            </a:endParaRPr>
          </a:p>
          <a:p>
            <a:endParaRPr lang="en-US"/>
          </a:p>
        </p:txBody>
      </p:sp>
    </p:spTree>
    <p:extLst>
      <p:ext uri="{BB962C8B-B14F-4D97-AF65-F5344CB8AC3E}">
        <p14:creationId xmlns:p14="http://schemas.microsoft.com/office/powerpoint/2010/main" val="294227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Patrick:</a:t>
            </a:r>
          </a:p>
          <a:p>
            <a:endParaRPr lang="en-US">
              <a:ea typeface="Calibri"/>
              <a:cs typeface="Calibri"/>
            </a:endParaRPr>
          </a:p>
          <a:p>
            <a:r>
              <a:rPr lang="en-US" dirty="0">
                <a:ea typeface="Calibri"/>
                <a:cs typeface="Calibri"/>
              </a:rPr>
              <a:t>All other work will be out of scope and this has been agreed with our sponsor</a:t>
            </a:r>
          </a:p>
          <a:p>
            <a:endParaRPr lang="en-US">
              <a:ea typeface="Calibri"/>
              <a:cs typeface="Calibri"/>
            </a:endParaRPr>
          </a:p>
          <a:p>
            <a:r>
              <a:rPr lang="en-US" dirty="0"/>
              <a:t>It is important to clarify that any work or tasks not explicitly outlined in the defined scope, </a:t>
            </a:r>
            <a:endParaRPr lang="en-US" dirty="0">
              <a:ea typeface="Calibri"/>
              <a:cs typeface="Calibri"/>
            </a:endParaRPr>
          </a:p>
          <a:p>
            <a:r>
              <a:rPr lang="en-US" dirty="0"/>
              <a:t>such as data collection beyond CO2 emissions or assessments of non-remote communities, will be considered out of scope for this project.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B22DA41-3D1F-4D89-8CEE-4890C3B2484C}" type="slidenum">
              <a:rPr lang="en-US"/>
              <a:t>8</a:t>
            </a:fld>
            <a:endParaRPr lang="en-US"/>
          </a:p>
        </p:txBody>
      </p:sp>
    </p:spTree>
    <p:extLst>
      <p:ext uri="{BB962C8B-B14F-4D97-AF65-F5344CB8AC3E}">
        <p14:creationId xmlns:p14="http://schemas.microsoft.com/office/powerpoint/2010/main" val="372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Patrick:</a:t>
            </a:r>
          </a:p>
          <a:p>
            <a:endParaRPr lang="en-US"/>
          </a:p>
          <a:p>
            <a:r>
              <a:rPr lang="en-US"/>
              <a:t>In our project evaluating Armada's Long-Range Solution for remote deliveries, we've established a structured methodology to maintain clarity and organization throughout. </a:t>
            </a:r>
            <a:endParaRPr lang="en-US">
              <a:cs typeface="Calibri"/>
            </a:endParaRPr>
          </a:p>
          <a:p>
            <a:r>
              <a:rPr lang="en-US"/>
              <a:t> </a:t>
            </a:r>
            <a:endParaRPr lang="en-US">
              <a:cs typeface="Calibri"/>
            </a:endParaRPr>
          </a:p>
          <a:p>
            <a:r>
              <a:rPr lang="en-US"/>
              <a:t>Capstone A was important for laying the foundation. </a:t>
            </a:r>
            <a:endParaRPr lang="en-US">
              <a:cs typeface="Calibri"/>
            </a:endParaRPr>
          </a:p>
          <a:p>
            <a:r>
              <a:rPr lang="en-US"/>
              <a:t> </a:t>
            </a:r>
            <a:endParaRPr lang="en-US">
              <a:cs typeface="Calibri"/>
            </a:endParaRPr>
          </a:p>
          <a:p>
            <a:r>
              <a:rPr lang="en-US"/>
              <a:t> Capstone B was dedicated to data collection and analysis. </a:t>
            </a:r>
            <a:endParaRPr lang="en-US">
              <a:cs typeface="Calibri"/>
            </a:endParaRPr>
          </a:p>
          <a:p>
            <a:r>
              <a:rPr lang="en-US"/>
              <a:t> </a:t>
            </a:r>
            <a:endParaRPr lang="en-US">
              <a:cs typeface="Calibri"/>
            </a:endParaRPr>
          </a:p>
          <a:p>
            <a:r>
              <a:rPr lang="en-US"/>
              <a:t>In Capstone C, we have synthesized our findings into a comprehensive research paper and prepared this final presentation. </a:t>
            </a:r>
          </a:p>
          <a:p>
            <a:endParaRPr lang="en-US"/>
          </a:p>
          <a:p>
            <a:r>
              <a:rPr lang="en-US"/>
              <a:t>This systematic approach has maintained the project's well-structured nature and allowed us to deliver valuable insights.</a:t>
            </a:r>
            <a:endParaRPr lang="en-US">
              <a:cs typeface="Calibri"/>
            </a:endParaRPr>
          </a:p>
          <a:p>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3B22DA41-3D1F-4D89-8CEE-4890C3B2484C}" type="slidenum">
              <a:rPr lang="en-US"/>
              <a:t>9</a:t>
            </a:fld>
            <a:endParaRPr lang="en-US"/>
          </a:p>
        </p:txBody>
      </p:sp>
    </p:spTree>
    <p:extLst>
      <p:ext uri="{BB962C8B-B14F-4D97-AF65-F5344CB8AC3E}">
        <p14:creationId xmlns:p14="http://schemas.microsoft.com/office/powerpoint/2010/main" val="153776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2C88-83C8-15D1-096E-9C4A6A681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7D9F54-29FB-A815-3ED8-6180EC00D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BF7817-C80A-6957-246A-73DE4E57654E}"/>
              </a:ext>
            </a:extLst>
          </p:cNvPr>
          <p:cNvSpPr>
            <a:spLocks noGrp="1"/>
          </p:cNvSpPr>
          <p:nvPr>
            <p:ph type="dt" sz="half" idx="10"/>
          </p:nvPr>
        </p:nvSpPr>
        <p:spPr/>
        <p:txBody>
          <a:bodyPr/>
          <a:lstStyle/>
          <a:p>
            <a:fld id="{E5FB435E-8E4D-4474-9698-1BCF795AC30E}" type="datetime1">
              <a:rPr lang="en-US" smtClean="0"/>
              <a:t>12/16/2023</a:t>
            </a:fld>
            <a:endParaRPr lang="en-US"/>
          </a:p>
        </p:txBody>
      </p:sp>
      <p:sp>
        <p:nvSpPr>
          <p:cNvPr id="5" name="Footer Placeholder 4">
            <a:extLst>
              <a:ext uri="{FF2B5EF4-FFF2-40B4-BE49-F238E27FC236}">
                <a16:creationId xmlns:a16="http://schemas.microsoft.com/office/drawing/2014/main" id="{1E80B526-86F5-E00D-14D6-515749E4A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68270-71EE-D181-0A94-208E793212AC}"/>
              </a:ext>
            </a:extLst>
          </p:cNvPr>
          <p:cNvSpPr>
            <a:spLocks noGrp="1"/>
          </p:cNvSpPr>
          <p:nvPr>
            <p:ph type="sldNum" sz="quarter" idx="12"/>
          </p:nvPr>
        </p:nvSpPr>
        <p:spPr/>
        <p:txBody>
          <a:bodyPr/>
          <a:lstStyle/>
          <a:p>
            <a:fld id="{ACBB482D-A81E-5740-BEC7-75ABECFB8126}" type="slidenum">
              <a:rPr lang="en-US" smtClean="0"/>
              <a:t>‹#›</a:t>
            </a:fld>
            <a:endParaRPr lang="en-US"/>
          </a:p>
        </p:txBody>
      </p:sp>
    </p:spTree>
    <p:extLst>
      <p:ext uri="{BB962C8B-B14F-4D97-AF65-F5344CB8AC3E}">
        <p14:creationId xmlns:p14="http://schemas.microsoft.com/office/powerpoint/2010/main" val="2622847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71CF-57A9-F297-A199-CA3CCAE9D7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655AC-E688-C361-8042-429241EB80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9B8EC-C883-9D00-C302-34485236C5FC}"/>
              </a:ext>
            </a:extLst>
          </p:cNvPr>
          <p:cNvSpPr>
            <a:spLocks noGrp="1"/>
          </p:cNvSpPr>
          <p:nvPr>
            <p:ph type="dt" sz="half" idx="10"/>
          </p:nvPr>
        </p:nvSpPr>
        <p:spPr/>
        <p:txBody>
          <a:bodyPr/>
          <a:lstStyle/>
          <a:p>
            <a:fld id="{48D80FC7-5B81-411D-AE53-68CA7B29D22C}" type="datetime1">
              <a:rPr lang="en-US" smtClean="0"/>
              <a:t>12/16/2023</a:t>
            </a:fld>
            <a:endParaRPr lang="en-US"/>
          </a:p>
        </p:txBody>
      </p:sp>
      <p:sp>
        <p:nvSpPr>
          <p:cNvPr id="5" name="Footer Placeholder 4">
            <a:extLst>
              <a:ext uri="{FF2B5EF4-FFF2-40B4-BE49-F238E27FC236}">
                <a16:creationId xmlns:a16="http://schemas.microsoft.com/office/drawing/2014/main" id="{A6E35259-E54E-0E39-4D84-89083B443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CC4E4-1E44-CE0C-48F8-6ED0FDB53335}"/>
              </a:ext>
            </a:extLst>
          </p:cNvPr>
          <p:cNvSpPr>
            <a:spLocks noGrp="1"/>
          </p:cNvSpPr>
          <p:nvPr>
            <p:ph type="sldNum" sz="quarter" idx="12"/>
          </p:nvPr>
        </p:nvSpPr>
        <p:spPr/>
        <p:txBody>
          <a:bodyPr/>
          <a:lstStyle/>
          <a:p>
            <a:fld id="{ACBB482D-A81E-5740-BEC7-75ABECFB8126}" type="slidenum">
              <a:rPr lang="en-US" smtClean="0"/>
              <a:t>‹#›</a:t>
            </a:fld>
            <a:endParaRPr lang="en-US"/>
          </a:p>
        </p:txBody>
      </p:sp>
    </p:spTree>
    <p:extLst>
      <p:ext uri="{BB962C8B-B14F-4D97-AF65-F5344CB8AC3E}">
        <p14:creationId xmlns:p14="http://schemas.microsoft.com/office/powerpoint/2010/main" val="225235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3B2479-1204-7813-D90B-1C1D64798F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8C25CC-23DF-3A07-BD64-6593631322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3223F-BE93-F53E-4081-390BB287D22A}"/>
              </a:ext>
            </a:extLst>
          </p:cNvPr>
          <p:cNvSpPr>
            <a:spLocks noGrp="1"/>
          </p:cNvSpPr>
          <p:nvPr>
            <p:ph type="dt" sz="half" idx="10"/>
          </p:nvPr>
        </p:nvSpPr>
        <p:spPr/>
        <p:txBody>
          <a:bodyPr/>
          <a:lstStyle/>
          <a:p>
            <a:fld id="{1A461E88-EA85-43A6-B569-D3F5CC423462}" type="datetime1">
              <a:rPr lang="en-US" smtClean="0"/>
              <a:t>12/16/2023</a:t>
            </a:fld>
            <a:endParaRPr lang="en-US"/>
          </a:p>
        </p:txBody>
      </p:sp>
      <p:sp>
        <p:nvSpPr>
          <p:cNvPr id="5" name="Footer Placeholder 4">
            <a:extLst>
              <a:ext uri="{FF2B5EF4-FFF2-40B4-BE49-F238E27FC236}">
                <a16:creationId xmlns:a16="http://schemas.microsoft.com/office/drawing/2014/main" id="{2BC0E456-D63E-451D-5A8D-AA6055F75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55351-889D-46D3-FAF3-1DD7985BE4B4}"/>
              </a:ext>
            </a:extLst>
          </p:cNvPr>
          <p:cNvSpPr>
            <a:spLocks noGrp="1"/>
          </p:cNvSpPr>
          <p:nvPr>
            <p:ph type="sldNum" sz="quarter" idx="12"/>
          </p:nvPr>
        </p:nvSpPr>
        <p:spPr/>
        <p:txBody>
          <a:bodyPr/>
          <a:lstStyle/>
          <a:p>
            <a:fld id="{ACBB482D-A81E-5740-BEC7-75ABECFB8126}" type="slidenum">
              <a:rPr lang="en-US" smtClean="0"/>
              <a:t>‹#›</a:t>
            </a:fld>
            <a:endParaRPr lang="en-US"/>
          </a:p>
        </p:txBody>
      </p:sp>
    </p:spTree>
    <p:extLst>
      <p:ext uri="{BB962C8B-B14F-4D97-AF65-F5344CB8AC3E}">
        <p14:creationId xmlns:p14="http://schemas.microsoft.com/office/powerpoint/2010/main" val="187215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1"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2400">
              <a:solidFill>
                <a:prstClr val="white"/>
              </a:solidFill>
            </a:endParaRPr>
          </a:p>
        </p:txBody>
      </p:sp>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16E6-CAA0-C764-591A-DA4B3AD53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800DD0-4DEE-3C51-7F4D-4570E454B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243C8-2B69-6BDE-9D19-4FE3DD3722D7}"/>
              </a:ext>
            </a:extLst>
          </p:cNvPr>
          <p:cNvSpPr>
            <a:spLocks noGrp="1"/>
          </p:cNvSpPr>
          <p:nvPr>
            <p:ph type="dt" sz="half" idx="10"/>
          </p:nvPr>
        </p:nvSpPr>
        <p:spPr/>
        <p:txBody>
          <a:bodyPr/>
          <a:lstStyle/>
          <a:p>
            <a:fld id="{590C5D97-5332-4926-8EEF-D615C1BF4B72}" type="datetime1">
              <a:rPr lang="en-US" smtClean="0"/>
              <a:t>12/16/2023</a:t>
            </a:fld>
            <a:endParaRPr lang="en-US"/>
          </a:p>
        </p:txBody>
      </p:sp>
      <p:sp>
        <p:nvSpPr>
          <p:cNvPr id="5" name="Footer Placeholder 4">
            <a:extLst>
              <a:ext uri="{FF2B5EF4-FFF2-40B4-BE49-F238E27FC236}">
                <a16:creationId xmlns:a16="http://schemas.microsoft.com/office/drawing/2014/main" id="{DE776252-1E0A-63F1-9E6E-5908656C3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33E05-2B55-8264-791A-FFCD117FC1DD}"/>
              </a:ext>
            </a:extLst>
          </p:cNvPr>
          <p:cNvSpPr>
            <a:spLocks noGrp="1"/>
          </p:cNvSpPr>
          <p:nvPr>
            <p:ph type="sldNum" sz="quarter" idx="12"/>
          </p:nvPr>
        </p:nvSpPr>
        <p:spPr/>
        <p:txBody>
          <a:bodyPr/>
          <a:lstStyle/>
          <a:p>
            <a:fld id="{ACBB482D-A81E-5740-BEC7-75ABECFB8126}" type="slidenum">
              <a:rPr lang="en-US" smtClean="0"/>
              <a:t>‹#›</a:t>
            </a:fld>
            <a:endParaRPr lang="en-US"/>
          </a:p>
        </p:txBody>
      </p:sp>
    </p:spTree>
    <p:extLst>
      <p:ext uri="{BB962C8B-B14F-4D97-AF65-F5344CB8AC3E}">
        <p14:creationId xmlns:p14="http://schemas.microsoft.com/office/powerpoint/2010/main" val="3523932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89970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335210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562758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70723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50247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5884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0123-6226-B315-AD0B-70C434802F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D08B3E-2238-133C-998E-411A8343E8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6A835C-E7AC-36ED-9900-D8F3DF384C1D}"/>
              </a:ext>
            </a:extLst>
          </p:cNvPr>
          <p:cNvSpPr>
            <a:spLocks noGrp="1"/>
          </p:cNvSpPr>
          <p:nvPr>
            <p:ph type="dt" sz="half" idx="10"/>
          </p:nvPr>
        </p:nvSpPr>
        <p:spPr/>
        <p:txBody>
          <a:bodyPr/>
          <a:lstStyle/>
          <a:p>
            <a:fld id="{CE808F21-6595-4035-BDA5-7F3455375E44}" type="datetime1">
              <a:rPr lang="en-US" smtClean="0"/>
              <a:t>12/16/2023</a:t>
            </a:fld>
            <a:endParaRPr lang="en-US"/>
          </a:p>
        </p:txBody>
      </p:sp>
      <p:sp>
        <p:nvSpPr>
          <p:cNvPr id="5" name="Footer Placeholder 4">
            <a:extLst>
              <a:ext uri="{FF2B5EF4-FFF2-40B4-BE49-F238E27FC236}">
                <a16:creationId xmlns:a16="http://schemas.microsoft.com/office/drawing/2014/main" id="{F02287EE-3FD6-3FAD-4910-292DC80FA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056E6-1E70-488C-858A-127F7A450227}"/>
              </a:ext>
            </a:extLst>
          </p:cNvPr>
          <p:cNvSpPr>
            <a:spLocks noGrp="1"/>
          </p:cNvSpPr>
          <p:nvPr>
            <p:ph type="sldNum" sz="quarter" idx="12"/>
          </p:nvPr>
        </p:nvSpPr>
        <p:spPr/>
        <p:txBody>
          <a:bodyPr/>
          <a:lstStyle/>
          <a:p>
            <a:fld id="{ACBB482D-A81E-5740-BEC7-75ABECFB8126}" type="slidenum">
              <a:rPr lang="en-US" smtClean="0"/>
              <a:t>‹#›</a:t>
            </a:fld>
            <a:endParaRPr lang="en-US"/>
          </a:p>
        </p:txBody>
      </p:sp>
    </p:spTree>
    <p:extLst>
      <p:ext uri="{BB962C8B-B14F-4D97-AF65-F5344CB8AC3E}">
        <p14:creationId xmlns:p14="http://schemas.microsoft.com/office/powerpoint/2010/main" val="3357623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93182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4724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65918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323688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570939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39605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41311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3599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5F8C-168A-AAC6-05E9-89BEFB7F6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CA1C1-7650-9CCC-DC55-DD186ABB60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7F6663-54F8-1571-FD15-B9E8684FA8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649518-3F31-D403-4A6E-1DCB984573CA}"/>
              </a:ext>
            </a:extLst>
          </p:cNvPr>
          <p:cNvSpPr>
            <a:spLocks noGrp="1"/>
          </p:cNvSpPr>
          <p:nvPr>
            <p:ph type="dt" sz="half" idx="10"/>
          </p:nvPr>
        </p:nvSpPr>
        <p:spPr/>
        <p:txBody>
          <a:bodyPr/>
          <a:lstStyle/>
          <a:p>
            <a:fld id="{91BB7A86-89FA-4060-BEA7-71EC88D639C1}" type="datetime1">
              <a:rPr lang="en-US" smtClean="0"/>
              <a:t>12/16/2023</a:t>
            </a:fld>
            <a:endParaRPr lang="en-US"/>
          </a:p>
        </p:txBody>
      </p:sp>
      <p:sp>
        <p:nvSpPr>
          <p:cNvPr id="6" name="Footer Placeholder 5">
            <a:extLst>
              <a:ext uri="{FF2B5EF4-FFF2-40B4-BE49-F238E27FC236}">
                <a16:creationId xmlns:a16="http://schemas.microsoft.com/office/drawing/2014/main" id="{B7684CB9-4D4C-8D07-9291-006E432A7A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B82C7C-E951-1DC4-AD84-312E9C65F020}"/>
              </a:ext>
            </a:extLst>
          </p:cNvPr>
          <p:cNvSpPr>
            <a:spLocks noGrp="1"/>
          </p:cNvSpPr>
          <p:nvPr>
            <p:ph type="sldNum" sz="quarter" idx="12"/>
          </p:nvPr>
        </p:nvSpPr>
        <p:spPr/>
        <p:txBody>
          <a:bodyPr/>
          <a:lstStyle/>
          <a:p>
            <a:fld id="{ACBB482D-A81E-5740-BEC7-75ABECFB8126}" type="slidenum">
              <a:rPr lang="en-US" smtClean="0"/>
              <a:t>‹#›</a:t>
            </a:fld>
            <a:endParaRPr lang="en-US"/>
          </a:p>
        </p:txBody>
      </p:sp>
    </p:spTree>
    <p:extLst>
      <p:ext uri="{BB962C8B-B14F-4D97-AF65-F5344CB8AC3E}">
        <p14:creationId xmlns:p14="http://schemas.microsoft.com/office/powerpoint/2010/main" val="148255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DD32-51FB-062B-7662-666F040A2B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72708-5806-DA57-FD0A-D71A0A9C5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4EBAE-8F66-D344-1A15-A8472884A5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40A186-6CFA-7406-6571-A7E5AD527F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C5F75-F78C-99CC-E9A7-2D89B4197E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97D14-4C14-70E1-6102-7BD5F99E5FCE}"/>
              </a:ext>
            </a:extLst>
          </p:cNvPr>
          <p:cNvSpPr>
            <a:spLocks noGrp="1"/>
          </p:cNvSpPr>
          <p:nvPr>
            <p:ph type="dt" sz="half" idx="10"/>
          </p:nvPr>
        </p:nvSpPr>
        <p:spPr/>
        <p:txBody>
          <a:bodyPr/>
          <a:lstStyle/>
          <a:p>
            <a:fld id="{1FB5FB5A-661A-4E6C-B4F4-608C83ADCC78}" type="datetime1">
              <a:rPr lang="en-US" smtClean="0"/>
              <a:t>12/16/2023</a:t>
            </a:fld>
            <a:endParaRPr lang="en-US"/>
          </a:p>
        </p:txBody>
      </p:sp>
      <p:sp>
        <p:nvSpPr>
          <p:cNvPr id="8" name="Footer Placeholder 7">
            <a:extLst>
              <a:ext uri="{FF2B5EF4-FFF2-40B4-BE49-F238E27FC236}">
                <a16:creationId xmlns:a16="http://schemas.microsoft.com/office/drawing/2014/main" id="{3693C3AE-9D61-225A-8189-51DCC5F8F2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9D0AEE-94B5-0CAA-E0C2-389A0C7CF405}"/>
              </a:ext>
            </a:extLst>
          </p:cNvPr>
          <p:cNvSpPr>
            <a:spLocks noGrp="1"/>
          </p:cNvSpPr>
          <p:nvPr>
            <p:ph type="sldNum" sz="quarter" idx="12"/>
          </p:nvPr>
        </p:nvSpPr>
        <p:spPr/>
        <p:txBody>
          <a:bodyPr/>
          <a:lstStyle/>
          <a:p>
            <a:fld id="{ACBB482D-A81E-5740-BEC7-75ABECFB8126}" type="slidenum">
              <a:rPr lang="en-US" smtClean="0"/>
              <a:t>‹#›</a:t>
            </a:fld>
            <a:endParaRPr lang="en-US"/>
          </a:p>
        </p:txBody>
      </p:sp>
    </p:spTree>
    <p:extLst>
      <p:ext uri="{BB962C8B-B14F-4D97-AF65-F5344CB8AC3E}">
        <p14:creationId xmlns:p14="http://schemas.microsoft.com/office/powerpoint/2010/main" val="274985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5714-43B2-4C8D-ABB7-4EAFDC39F9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1FB474-5674-169E-AFFD-CCE328941204}"/>
              </a:ext>
            </a:extLst>
          </p:cNvPr>
          <p:cNvSpPr>
            <a:spLocks noGrp="1"/>
          </p:cNvSpPr>
          <p:nvPr>
            <p:ph type="dt" sz="half" idx="10"/>
          </p:nvPr>
        </p:nvSpPr>
        <p:spPr/>
        <p:txBody>
          <a:bodyPr/>
          <a:lstStyle/>
          <a:p>
            <a:fld id="{FC31E826-F013-4391-BA4C-5E483A0C6276}" type="datetime1">
              <a:rPr lang="en-US" smtClean="0"/>
              <a:t>12/16/2023</a:t>
            </a:fld>
            <a:endParaRPr lang="en-US"/>
          </a:p>
        </p:txBody>
      </p:sp>
      <p:sp>
        <p:nvSpPr>
          <p:cNvPr id="4" name="Footer Placeholder 3">
            <a:extLst>
              <a:ext uri="{FF2B5EF4-FFF2-40B4-BE49-F238E27FC236}">
                <a16:creationId xmlns:a16="http://schemas.microsoft.com/office/drawing/2014/main" id="{2FCB97C9-3DF1-46AC-BBBF-09C6C8042B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530F2D-DDD4-8C9A-92A1-B92AA499066B}"/>
              </a:ext>
            </a:extLst>
          </p:cNvPr>
          <p:cNvSpPr>
            <a:spLocks noGrp="1"/>
          </p:cNvSpPr>
          <p:nvPr>
            <p:ph type="sldNum" sz="quarter" idx="12"/>
          </p:nvPr>
        </p:nvSpPr>
        <p:spPr/>
        <p:txBody>
          <a:bodyPr/>
          <a:lstStyle/>
          <a:p>
            <a:fld id="{ACBB482D-A81E-5740-BEC7-75ABECFB8126}" type="slidenum">
              <a:rPr lang="en-US" smtClean="0"/>
              <a:t>‹#›</a:t>
            </a:fld>
            <a:endParaRPr lang="en-US"/>
          </a:p>
        </p:txBody>
      </p:sp>
    </p:spTree>
    <p:extLst>
      <p:ext uri="{BB962C8B-B14F-4D97-AF65-F5344CB8AC3E}">
        <p14:creationId xmlns:p14="http://schemas.microsoft.com/office/powerpoint/2010/main" val="177157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1AD672-A09D-EA32-BE8F-322CCC4D0A63}"/>
              </a:ext>
            </a:extLst>
          </p:cNvPr>
          <p:cNvSpPr>
            <a:spLocks noGrp="1"/>
          </p:cNvSpPr>
          <p:nvPr>
            <p:ph type="dt" sz="half" idx="10"/>
          </p:nvPr>
        </p:nvSpPr>
        <p:spPr/>
        <p:txBody>
          <a:bodyPr/>
          <a:lstStyle/>
          <a:p>
            <a:fld id="{B0290CFB-1795-4911-8994-EA31B493B963}" type="datetime1">
              <a:rPr lang="en-US" smtClean="0"/>
              <a:t>12/16/2023</a:t>
            </a:fld>
            <a:endParaRPr lang="en-US"/>
          </a:p>
        </p:txBody>
      </p:sp>
      <p:sp>
        <p:nvSpPr>
          <p:cNvPr id="3" name="Footer Placeholder 2">
            <a:extLst>
              <a:ext uri="{FF2B5EF4-FFF2-40B4-BE49-F238E27FC236}">
                <a16:creationId xmlns:a16="http://schemas.microsoft.com/office/drawing/2014/main" id="{958E997C-333E-024C-35B9-84E73C2684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B2252A-54FC-D459-7156-16C4E9F175EC}"/>
              </a:ext>
            </a:extLst>
          </p:cNvPr>
          <p:cNvSpPr>
            <a:spLocks noGrp="1"/>
          </p:cNvSpPr>
          <p:nvPr>
            <p:ph type="sldNum" sz="quarter" idx="12"/>
          </p:nvPr>
        </p:nvSpPr>
        <p:spPr/>
        <p:txBody>
          <a:bodyPr/>
          <a:lstStyle/>
          <a:p>
            <a:fld id="{ACBB482D-A81E-5740-BEC7-75ABECFB8126}" type="slidenum">
              <a:rPr lang="en-US" smtClean="0"/>
              <a:t>‹#›</a:t>
            </a:fld>
            <a:endParaRPr lang="en-US"/>
          </a:p>
        </p:txBody>
      </p:sp>
    </p:spTree>
    <p:extLst>
      <p:ext uri="{BB962C8B-B14F-4D97-AF65-F5344CB8AC3E}">
        <p14:creationId xmlns:p14="http://schemas.microsoft.com/office/powerpoint/2010/main" val="244266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82DE-425A-FF56-5B15-E99D18D56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785A3C-DC18-5167-C11B-237EDCE2A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12F12A-B949-74C4-0906-D42EDBC91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ABEAE3-E53F-60F5-C7E5-D5E2D7325B66}"/>
              </a:ext>
            </a:extLst>
          </p:cNvPr>
          <p:cNvSpPr>
            <a:spLocks noGrp="1"/>
          </p:cNvSpPr>
          <p:nvPr>
            <p:ph type="dt" sz="half" idx="10"/>
          </p:nvPr>
        </p:nvSpPr>
        <p:spPr/>
        <p:txBody>
          <a:bodyPr/>
          <a:lstStyle/>
          <a:p>
            <a:fld id="{D86CB6AE-2F24-4F2B-BCBA-0F5F3C5233F4}" type="datetime1">
              <a:rPr lang="en-US" smtClean="0"/>
              <a:t>12/16/2023</a:t>
            </a:fld>
            <a:endParaRPr lang="en-US"/>
          </a:p>
        </p:txBody>
      </p:sp>
      <p:sp>
        <p:nvSpPr>
          <p:cNvPr id="6" name="Footer Placeholder 5">
            <a:extLst>
              <a:ext uri="{FF2B5EF4-FFF2-40B4-BE49-F238E27FC236}">
                <a16:creationId xmlns:a16="http://schemas.microsoft.com/office/drawing/2014/main" id="{F345FBCE-5F6D-F065-07A2-791C41F7D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A457F-F2DD-AF14-0F48-36AF00878407}"/>
              </a:ext>
            </a:extLst>
          </p:cNvPr>
          <p:cNvSpPr>
            <a:spLocks noGrp="1"/>
          </p:cNvSpPr>
          <p:nvPr>
            <p:ph type="sldNum" sz="quarter" idx="12"/>
          </p:nvPr>
        </p:nvSpPr>
        <p:spPr/>
        <p:txBody>
          <a:bodyPr/>
          <a:lstStyle/>
          <a:p>
            <a:fld id="{ACBB482D-A81E-5740-BEC7-75ABECFB8126}" type="slidenum">
              <a:rPr lang="en-US" smtClean="0"/>
              <a:t>‹#›</a:t>
            </a:fld>
            <a:endParaRPr lang="en-US"/>
          </a:p>
        </p:txBody>
      </p:sp>
    </p:spTree>
    <p:extLst>
      <p:ext uri="{BB962C8B-B14F-4D97-AF65-F5344CB8AC3E}">
        <p14:creationId xmlns:p14="http://schemas.microsoft.com/office/powerpoint/2010/main" val="372093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20B5-FF8D-7C94-4FEC-4AE4B79F9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5BE4CA-6C03-8193-D767-649AB6DB6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6119DC-D19D-2DB0-B524-E07DA157E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6AAD3B-8D7B-B6DD-77D8-C7BC44B3C1A4}"/>
              </a:ext>
            </a:extLst>
          </p:cNvPr>
          <p:cNvSpPr>
            <a:spLocks noGrp="1"/>
          </p:cNvSpPr>
          <p:nvPr>
            <p:ph type="dt" sz="half" idx="10"/>
          </p:nvPr>
        </p:nvSpPr>
        <p:spPr/>
        <p:txBody>
          <a:bodyPr/>
          <a:lstStyle/>
          <a:p>
            <a:fld id="{7A414631-878F-4520-BD0E-EB5661235928}" type="datetime1">
              <a:rPr lang="en-US" smtClean="0"/>
              <a:t>12/16/2023</a:t>
            </a:fld>
            <a:endParaRPr lang="en-US"/>
          </a:p>
        </p:txBody>
      </p:sp>
      <p:sp>
        <p:nvSpPr>
          <p:cNvPr id="6" name="Footer Placeholder 5">
            <a:extLst>
              <a:ext uri="{FF2B5EF4-FFF2-40B4-BE49-F238E27FC236}">
                <a16:creationId xmlns:a16="http://schemas.microsoft.com/office/drawing/2014/main" id="{EDAC9348-473D-67CC-471C-0C81D51EB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BDFAC4-66D3-53E7-B41A-52A9927045B4}"/>
              </a:ext>
            </a:extLst>
          </p:cNvPr>
          <p:cNvSpPr>
            <a:spLocks noGrp="1"/>
          </p:cNvSpPr>
          <p:nvPr>
            <p:ph type="sldNum" sz="quarter" idx="12"/>
          </p:nvPr>
        </p:nvSpPr>
        <p:spPr/>
        <p:txBody>
          <a:bodyPr/>
          <a:lstStyle/>
          <a:p>
            <a:fld id="{ACBB482D-A81E-5740-BEC7-75ABECFB8126}" type="slidenum">
              <a:rPr lang="en-US" smtClean="0"/>
              <a:t>‹#›</a:t>
            </a:fld>
            <a:endParaRPr lang="en-US"/>
          </a:p>
        </p:txBody>
      </p:sp>
    </p:spTree>
    <p:extLst>
      <p:ext uri="{BB962C8B-B14F-4D97-AF65-F5344CB8AC3E}">
        <p14:creationId xmlns:p14="http://schemas.microsoft.com/office/powerpoint/2010/main" val="87204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3806B4-9FA8-2DFE-1835-E1B7071A6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601183-A3A7-8A83-1E50-ADD8BF136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34A09-C742-4009-CD6B-55669766A0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F76B4-5081-4947-8358-E4E405A5DF96}" type="datetime1">
              <a:rPr lang="en-US" smtClean="0"/>
              <a:t>12/16/2023</a:t>
            </a:fld>
            <a:endParaRPr lang="en-US"/>
          </a:p>
        </p:txBody>
      </p:sp>
      <p:sp>
        <p:nvSpPr>
          <p:cNvPr id="5" name="Footer Placeholder 4">
            <a:extLst>
              <a:ext uri="{FF2B5EF4-FFF2-40B4-BE49-F238E27FC236}">
                <a16:creationId xmlns:a16="http://schemas.microsoft.com/office/drawing/2014/main" id="{1CB6942A-1847-B2B5-1665-72EE90367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FF2304-FE40-D5CB-30C2-12ED7A752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B482D-A81E-5740-BEC7-75ABECFB8126}" type="slidenum">
              <a:rPr lang="en-US" smtClean="0"/>
              <a:t>‹#›</a:t>
            </a:fld>
            <a:endParaRPr lang="en-US"/>
          </a:p>
        </p:txBody>
      </p:sp>
    </p:spTree>
    <p:extLst>
      <p:ext uri="{BB962C8B-B14F-4D97-AF65-F5344CB8AC3E}">
        <p14:creationId xmlns:p14="http://schemas.microsoft.com/office/powerpoint/2010/main" val="159275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12/16/2023</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75"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4" r:id="rId13"/>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60949" rIns="0"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12/16/2023</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4286076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CB2-7638-79F3-5C0E-7AF64D5ABBFA}"/>
              </a:ext>
            </a:extLst>
          </p:cNvPr>
          <p:cNvSpPr>
            <a:spLocks noGrp="1"/>
          </p:cNvSpPr>
          <p:nvPr>
            <p:ph type="title"/>
          </p:nvPr>
        </p:nvSpPr>
        <p:spPr>
          <a:xfrm>
            <a:off x="1836699" y="428222"/>
            <a:ext cx="10330870" cy="734296"/>
          </a:xfrm>
        </p:spPr>
        <p:txBody>
          <a:bodyPr>
            <a:noAutofit/>
          </a:bodyPr>
          <a:lstStyle/>
          <a:p>
            <a:pPr algn="ctr"/>
            <a:r>
              <a:rPr lang="en-US" sz="5400" b="1">
                <a:solidFill>
                  <a:srgbClr val="002060"/>
                </a:solidFill>
                <a:latin typeface="+mn-lt"/>
              </a:rPr>
              <a:t>ENM 607: Capstone C</a:t>
            </a:r>
            <a:endParaRPr lang="en-US" sz="5400" b="1">
              <a:solidFill>
                <a:srgbClr val="002060"/>
              </a:solidFill>
              <a:latin typeface="+mn-lt"/>
              <a:cs typeface="Calibri Light"/>
            </a:endParaRPr>
          </a:p>
        </p:txBody>
      </p:sp>
      <p:sp>
        <p:nvSpPr>
          <p:cNvPr id="3" name="Content Placeholder 2">
            <a:extLst>
              <a:ext uri="{FF2B5EF4-FFF2-40B4-BE49-F238E27FC236}">
                <a16:creationId xmlns:a16="http://schemas.microsoft.com/office/drawing/2014/main" id="{31407148-F059-EE40-4C1F-18D61FBBF361}"/>
              </a:ext>
            </a:extLst>
          </p:cNvPr>
          <p:cNvSpPr>
            <a:spLocks noGrp="1"/>
          </p:cNvSpPr>
          <p:nvPr>
            <p:ph idx="1"/>
          </p:nvPr>
        </p:nvSpPr>
        <p:spPr>
          <a:xfrm>
            <a:off x="147671" y="1622184"/>
            <a:ext cx="4511415" cy="5099291"/>
          </a:xfrm>
        </p:spPr>
        <p:txBody>
          <a:bodyPr anchor="ctr">
            <a:normAutofit/>
          </a:bodyPr>
          <a:lstStyle/>
          <a:p>
            <a:pPr marL="0" indent="0" algn="ctr">
              <a:buNone/>
            </a:pPr>
            <a:r>
              <a:rPr lang="en-US" sz="2000" b="1">
                <a:solidFill>
                  <a:srgbClr val="002060"/>
                </a:solidFill>
                <a:ea typeface="Calibri"/>
                <a:cs typeface="Calibri Light"/>
              </a:rPr>
              <a:t>Using Drones to Reduce GHG Emissions for Deliveries to Remote Locations</a:t>
            </a:r>
            <a:endParaRPr lang="en-US">
              <a:solidFill>
                <a:srgbClr val="002060"/>
              </a:solidFill>
            </a:endParaRPr>
          </a:p>
          <a:p>
            <a:pPr marL="0" indent="0" algn="ctr">
              <a:buNone/>
            </a:pPr>
            <a:r>
              <a:rPr lang="en-US" sz="1400" b="1">
                <a:solidFill>
                  <a:srgbClr val="002060"/>
                </a:solidFill>
                <a:cs typeface="Calibri Light"/>
              </a:rPr>
              <a:t>Presented by</a:t>
            </a:r>
          </a:p>
          <a:p>
            <a:pPr marL="0" indent="0" algn="ctr">
              <a:buNone/>
            </a:pPr>
            <a:r>
              <a:rPr lang="en-US" sz="1500" b="1">
                <a:solidFill>
                  <a:srgbClr val="002060"/>
                </a:solidFill>
                <a:ea typeface="Calibri"/>
                <a:cs typeface="Calibri"/>
              </a:rPr>
              <a:t>"The Fellowship of the Five"</a:t>
            </a:r>
          </a:p>
          <a:p>
            <a:pPr marL="0" indent="0" algn="ctr">
              <a:buNone/>
            </a:pPr>
            <a:r>
              <a:rPr lang="en-US" sz="1500">
                <a:solidFill>
                  <a:srgbClr val="002060"/>
                </a:solidFill>
              </a:rPr>
              <a:t>Omar Acuna</a:t>
            </a:r>
          </a:p>
          <a:p>
            <a:pPr marL="0" indent="0" algn="ctr">
              <a:buNone/>
            </a:pPr>
            <a:r>
              <a:rPr lang="en-US" sz="1500">
                <a:solidFill>
                  <a:srgbClr val="002060"/>
                </a:solidFill>
                <a:cs typeface="Calibri"/>
              </a:rPr>
              <a:t>Ben Nicholas</a:t>
            </a:r>
            <a:endParaRPr lang="en-US">
              <a:solidFill>
                <a:srgbClr val="002060"/>
              </a:solidFill>
            </a:endParaRPr>
          </a:p>
          <a:p>
            <a:pPr marL="0" indent="0" algn="ctr">
              <a:buNone/>
            </a:pPr>
            <a:r>
              <a:rPr lang="en-US" sz="1500">
                <a:solidFill>
                  <a:srgbClr val="002060"/>
                </a:solidFill>
              </a:rPr>
              <a:t>John Sievert</a:t>
            </a:r>
          </a:p>
          <a:p>
            <a:pPr marL="0" indent="0" algn="ctr">
              <a:buNone/>
            </a:pPr>
            <a:r>
              <a:rPr lang="en-US" sz="1500">
                <a:solidFill>
                  <a:srgbClr val="002060"/>
                </a:solidFill>
                <a:cs typeface="Calibri"/>
              </a:rPr>
              <a:t>Patrick Tonganbou</a:t>
            </a:r>
            <a:endParaRPr lang="en-US">
              <a:solidFill>
                <a:srgbClr val="002060"/>
              </a:solidFill>
            </a:endParaRPr>
          </a:p>
          <a:p>
            <a:pPr marL="0" indent="0" algn="ctr">
              <a:buNone/>
            </a:pPr>
            <a:r>
              <a:rPr lang="en-US" sz="1500">
                <a:solidFill>
                  <a:srgbClr val="002060"/>
                </a:solidFill>
              </a:rPr>
              <a:t>Steve Wolford</a:t>
            </a:r>
          </a:p>
          <a:p>
            <a:pPr marL="0" indent="0" algn="ctr">
              <a:buNone/>
            </a:pPr>
            <a:endParaRPr lang="en-US" sz="1500">
              <a:solidFill>
                <a:srgbClr val="002060"/>
              </a:solidFill>
            </a:endParaRPr>
          </a:p>
          <a:p>
            <a:pPr marL="0" indent="0" algn="ctr">
              <a:buNone/>
            </a:pPr>
            <a:endParaRPr lang="en-US" sz="1500">
              <a:solidFill>
                <a:srgbClr val="002060"/>
              </a:solidFill>
              <a:cs typeface="Calibri"/>
            </a:endParaRPr>
          </a:p>
          <a:p>
            <a:pPr marL="0" indent="0" algn="ctr">
              <a:buNone/>
            </a:pPr>
            <a:r>
              <a:rPr lang="en-US" sz="1500" b="1">
                <a:solidFill>
                  <a:srgbClr val="002060"/>
                </a:solidFill>
              </a:rPr>
              <a:t>Instructor</a:t>
            </a:r>
          </a:p>
          <a:p>
            <a:pPr marL="0" indent="0" algn="ctr">
              <a:buNone/>
            </a:pPr>
            <a:r>
              <a:rPr lang="en-US" sz="1600">
                <a:solidFill>
                  <a:srgbClr val="002060"/>
                </a:solidFill>
                <a:ea typeface="Calibri"/>
                <a:cs typeface="Calibri"/>
              </a:rPr>
              <a:t>Professor Derek Podobas</a:t>
            </a:r>
          </a:p>
          <a:p>
            <a:pPr marL="0" indent="0" algn="ctr">
              <a:buNone/>
            </a:pPr>
            <a:r>
              <a:rPr lang="en-US" sz="1600">
                <a:solidFill>
                  <a:srgbClr val="002060"/>
                </a:solidFill>
                <a:ea typeface="+mn-lt"/>
                <a:cs typeface="+mn-lt"/>
              </a:rPr>
              <a:t>10 /14 / 2023</a:t>
            </a:r>
          </a:p>
        </p:txBody>
      </p:sp>
      <p:sp>
        <p:nvSpPr>
          <p:cNvPr id="4" name="Slide Number Placeholder 3">
            <a:extLst>
              <a:ext uri="{FF2B5EF4-FFF2-40B4-BE49-F238E27FC236}">
                <a16:creationId xmlns:a16="http://schemas.microsoft.com/office/drawing/2014/main" id="{C4D5B760-C41D-236C-F0B3-8ABB7BE98E65}"/>
              </a:ext>
            </a:extLst>
          </p:cNvPr>
          <p:cNvSpPr>
            <a:spLocks noGrp="1"/>
          </p:cNvSpPr>
          <p:nvPr>
            <p:ph type="sldNum" sz="quarter" idx="12"/>
          </p:nvPr>
        </p:nvSpPr>
        <p:spPr>
          <a:xfrm>
            <a:off x="8610599" y="6356350"/>
            <a:ext cx="2863761" cy="365125"/>
          </a:xfrm>
        </p:spPr>
        <p:txBody>
          <a:bodyPr/>
          <a:lstStyle/>
          <a:p>
            <a:fld id="{ACBB482D-A81E-5740-BEC7-75ABECFB8126}" type="slidenum">
              <a:rPr lang="en-US" dirty="0" smtClean="0">
                <a:solidFill>
                  <a:srgbClr val="002060"/>
                </a:solidFill>
              </a:rPr>
              <a:t>1</a:t>
            </a:fld>
            <a:endParaRPr lang="en-US">
              <a:solidFill>
                <a:srgbClr val="002060"/>
              </a:solidFill>
            </a:endParaRPr>
          </a:p>
        </p:txBody>
      </p:sp>
      <p:pic>
        <p:nvPicPr>
          <p:cNvPr id="19" name="Picture 18">
            <a:extLst>
              <a:ext uri="{FF2B5EF4-FFF2-40B4-BE49-F238E27FC236}">
                <a16:creationId xmlns:a16="http://schemas.microsoft.com/office/drawing/2014/main" id="{ACB9BD39-5504-0E16-F335-EDE7B1F848D9}"/>
              </a:ext>
            </a:extLst>
          </p:cNvPr>
          <p:cNvPicPr>
            <a:picLocks noChangeAspect="1"/>
          </p:cNvPicPr>
          <p:nvPr/>
        </p:nvPicPr>
        <p:blipFill>
          <a:blip r:embed="rId3"/>
          <a:stretch>
            <a:fillRect/>
          </a:stretch>
        </p:blipFill>
        <p:spPr>
          <a:xfrm>
            <a:off x="147671" y="330509"/>
            <a:ext cx="1416094" cy="929721"/>
          </a:xfrm>
          <a:prstGeom prst="rect">
            <a:avLst/>
          </a:prstGeom>
        </p:spPr>
      </p:pic>
      <p:pic>
        <p:nvPicPr>
          <p:cNvPr id="21" name="Picture 2" descr="Pemigewasset Wilderness MyTopo Explorer Series Map – MyTopo Map Store">
            <a:extLst>
              <a:ext uri="{FF2B5EF4-FFF2-40B4-BE49-F238E27FC236}">
                <a16:creationId xmlns:a16="http://schemas.microsoft.com/office/drawing/2014/main" id="{5A12413B-74A3-2E0D-AD37-A654E01160C6}"/>
              </a:ext>
            </a:extLst>
          </p:cNvPr>
          <p:cNvPicPr>
            <a:picLocks noChangeAspect="1" noChangeArrowheads="1"/>
          </p:cNvPicPr>
          <p:nvPr/>
        </p:nvPicPr>
        <p:blipFill rotWithShape="1">
          <a:blip r:embed="rId4">
            <a:alphaModFix amt="24000"/>
            <a:extLst>
              <a:ext uri="{28A0092B-C50C-407E-A947-70E740481C1C}">
                <a14:useLocalDpi xmlns:a14="http://schemas.microsoft.com/office/drawing/2010/main" val="0"/>
              </a:ext>
            </a:extLst>
          </a:blip>
          <a:srcRect l="3114" t="7552" r="23298" b="7115"/>
          <a:stretch/>
        </p:blipFill>
        <p:spPr bwMode="auto">
          <a:xfrm>
            <a:off x="-1" y="0"/>
            <a:ext cx="1216757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drone with a box&#10;&#10;Description automatically generated">
            <a:extLst>
              <a:ext uri="{FF2B5EF4-FFF2-40B4-BE49-F238E27FC236}">
                <a16:creationId xmlns:a16="http://schemas.microsoft.com/office/drawing/2014/main" id="{2BB44F98-4191-3486-F8A5-C46C1AF7AA10}"/>
              </a:ext>
            </a:extLst>
          </p:cNvPr>
          <p:cNvPicPr>
            <a:picLocks noChangeAspect="1"/>
          </p:cNvPicPr>
          <p:nvPr/>
        </p:nvPicPr>
        <p:blipFill>
          <a:blip r:embed="rId5">
            <a:alphaModFix amt="54000"/>
          </a:blip>
          <a:stretch>
            <a:fillRect/>
          </a:stretch>
        </p:blipFill>
        <p:spPr>
          <a:xfrm>
            <a:off x="6164474" y="2003184"/>
            <a:ext cx="4892249" cy="3128878"/>
          </a:xfrm>
          <a:prstGeom prst="rect">
            <a:avLst/>
          </a:prstGeom>
        </p:spPr>
      </p:pic>
    </p:spTree>
    <p:extLst>
      <p:ext uri="{BB962C8B-B14F-4D97-AF65-F5344CB8AC3E}">
        <p14:creationId xmlns:p14="http://schemas.microsoft.com/office/powerpoint/2010/main" val="1342189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BB6B-4BA9-F1CF-95F1-AFFE1C5B2DEF}"/>
              </a:ext>
            </a:extLst>
          </p:cNvPr>
          <p:cNvSpPr>
            <a:spLocks noGrp="1"/>
          </p:cNvSpPr>
          <p:nvPr>
            <p:ph type="title"/>
          </p:nvPr>
        </p:nvSpPr>
        <p:spPr>
          <a:xfrm>
            <a:off x="0" y="0"/>
            <a:ext cx="12191999" cy="1328207"/>
          </a:xfrm>
        </p:spPr>
        <p:txBody>
          <a:bodyPr>
            <a:normAutofit/>
          </a:bodyPr>
          <a:lstStyle/>
          <a:p>
            <a:pPr algn="ctr"/>
            <a:r>
              <a:rPr lang="en-US">
                <a:solidFill>
                  <a:srgbClr val="002060"/>
                </a:solidFill>
                <a:latin typeface="+mn-lt"/>
                <a:ea typeface="+mj-lt"/>
                <a:cs typeface="+mj-lt"/>
              </a:rPr>
              <a:t>Morphology Concepts</a:t>
            </a:r>
            <a:endParaRPr lang="en-US">
              <a:solidFill>
                <a:srgbClr val="002060"/>
              </a:solidFill>
              <a:latin typeface="+mn-lt"/>
              <a:cs typeface="Calibri Light"/>
            </a:endParaRPr>
          </a:p>
        </p:txBody>
      </p:sp>
      <p:sp>
        <p:nvSpPr>
          <p:cNvPr id="4" name="Slide Number Placeholder 3">
            <a:extLst>
              <a:ext uri="{FF2B5EF4-FFF2-40B4-BE49-F238E27FC236}">
                <a16:creationId xmlns:a16="http://schemas.microsoft.com/office/drawing/2014/main" id="{BDFF2C2B-2087-58B0-1BB5-80C23583AB99}"/>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BB482D-A81E-5740-BEC7-75ABECFB8126}" type="slidenum">
              <a:rPr kumimoji="0" lang="en-US" sz="1100" b="0" i="0" u="none" strike="noStrike" kern="1200" cap="none" spc="0" normalizeH="0" baseline="0" noProof="0">
                <a:ln>
                  <a:noFill/>
                </a:ln>
                <a:solidFill>
                  <a:srgbClr val="002060"/>
                </a:solidFill>
                <a:effectLst/>
                <a:uLnTx/>
                <a:uFillTx/>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100" b="0" i="0" u="none" strike="noStrike" kern="1200" cap="none" spc="0" normalizeH="0" baseline="0" noProof="0">
              <a:ln>
                <a:noFill/>
              </a:ln>
              <a:solidFill>
                <a:srgbClr val="002060"/>
              </a:solidFill>
              <a:effectLst/>
              <a:uLnTx/>
              <a:uFillTx/>
              <a:ea typeface="+mn-ea"/>
              <a:cs typeface="+mn-cs"/>
            </a:endParaRPr>
          </a:p>
        </p:txBody>
      </p:sp>
      <p:graphicFrame>
        <p:nvGraphicFramePr>
          <p:cNvPr id="19" name="TextBox 5">
            <a:extLst>
              <a:ext uri="{FF2B5EF4-FFF2-40B4-BE49-F238E27FC236}">
                <a16:creationId xmlns:a16="http://schemas.microsoft.com/office/drawing/2014/main" id="{996895BC-7068-9531-696E-12A1F71CE426}"/>
              </a:ext>
            </a:extLst>
          </p:cNvPr>
          <p:cNvGraphicFramePr/>
          <p:nvPr>
            <p:extLst>
              <p:ext uri="{D42A27DB-BD31-4B8C-83A1-F6EECF244321}">
                <p14:modId xmlns:p14="http://schemas.microsoft.com/office/powerpoint/2010/main" val="3028919230"/>
              </p:ext>
            </p:extLst>
          </p:nvPr>
        </p:nvGraphicFramePr>
        <p:xfrm>
          <a:off x="0" y="1328207"/>
          <a:ext cx="12150233" cy="4781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75C5-AA86-E516-4EF9-49F3B56753BE}"/>
              </a:ext>
            </a:extLst>
          </p:cNvPr>
          <p:cNvSpPr>
            <a:spLocks noGrp="1"/>
          </p:cNvSpPr>
          <p:nvPr>
            <p:ph type="title"/>
          </p:nvPr>
        </p:nvSpPr>
        <p:spPr>
          <a:xfrm>
            <a:off x="0" y="0"/>
            <a:ext cx="12191999" cy="1380743"/>
          </a:xfrm>
        </p:spPr>
        <p:txBody>
          <a:bodyPr>
            <a:normAutofit/>
          </a:bodyPr>
          <a:lstStyle/>
          <a:p>
            <a:pPr algn="ctr"/>
            <a:r>
              <a:rPr lang="en-US">
                <a:solidFill>
                  <a:srgbClr val="002060"/>
                </a:solidFill>
                <a:latin typeface="+mn-lt"/>
              </a:rPr>
              <a:t>Technology Calculations</a:t>
            </a:r>
            <a:endParaRPr lang="en-US">
              <a:solidFill>
                <a:srgbClr val="002060"/>
              </a:solidFill>
              <a:latin typeface="+mn-lt"/>
              <a:cs typeface="Calibri"/>
            </a:endParaRPr>
          </a:p>
        </p:txBody>
      </p:sp>
      <p:graphicFrame>
        <p:nvGraphicFramePr>
          <p:cNvPr id="8" name="Content Placeholder 7">
            <a:extLst>
              <a:ext uri="{FF2B5EF4-FFF2-40B4-BE49-F238E27FC236}">
                <a16:creationId xmlns:a16="http://schemas.microsoft.com/office/drawing/2014/main" id="{73ED689F-D200-414D-A6B3-210D1F6A2780}"/>
              </a:ext>
            </a:extLst>
          </p:cNvPr>
          <p:cNvGraphicFramePr>
            <a:graphicFrameLocks noGrp="1"/>
          </p:cNvGraphicFramePr>
          <p:nvPr>
            <p:ph idx="1"/>
            <p:extLst>
              <p:ext uri="{D42A27DB-BD31-4B8C-83A1-F6EECF244321}">
                <p14:modId xmlns:p14="http://schemas.microsoft.com/office/powerpoint/2010/main" val="298762584"/>
              </p:ext>
            </p:extLst>
          </p:nvPr>
        </p:nvGraphicFramePr>
        <p:xfrm>
          <a:off x="435936" y="1226851"/>
          <a:ext cx="11092022" cy="4919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80D3F89-A75C-0F98-B5DC-B7E0B2198648}"/>
              </a:ext>
            </a:extLst>
          </p:cNvPr>
          <p:cNvSpPr>
            <a:spLocks noGrp="1"/>
          </p:cNvSpPr>
          <p:nvPr>
            <p:ph type="sldNum" sz="quarter" idx="12"/>
          </p:nvPr>
        </p:nvSpPr>
        <p:spPr>
          <a:xfrm>
            <a:off x="11704320" y="6455431"/>
            <a:ext cx="445913" cy="365125"/>
          </a:xfrm>
        </p:spPr>
        <p:txBody>
          <a:bodyPr>
            <a:normAutofit/>
          </a:bodyPr>
          <a:lstStyle/>
          <a:p>
            <a:pPr>
              <a:spcAft>
                <a:spcPts val="600"/>
              </a:spcAft>
            </a:pPr>
            <a:fld id="{ACBB482D-A81E-5740-BEC7-75ABECFB8126}" type="slidenum">
              <a:rPr lang="en-US" sz="1100" smtClean="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sp>
        <p:nvSpPr>
          <p:cNvPr id="3" name="TextBox 2">
            <a:extLst>
              <a:ext uri="{FF2B5EF4-FFF2-40B4-BE49-F238E27FC236}">
                <a16:creationId xmlns:a16="http://schemas.microsoft.com/office/drawing/2014/main" id="{D7F3C78F-4129-8700-1E39-A430EC188226}"/>
              </a:ext>
            </a:extLst>
          </p:cNvPr>
          <p:cNvSpPr txBox="1"/>
          <p:nvPr/>
        </p:nvSpPr>
        <p:spPr>
          <a:xfrm>
            <a:off x="2781547" y="5458840"/>
            <a:ext cx="6400800" cy="646331"/>
          </a:xfrm>
          <a:prstGeom prst="rect">
            <a:avLst/>
          </a:prstGeom>
          <a:noFill/>
        </p:spPr>
        <p:txBody>
          <a:bodyPr wrap="square" rtlCol="0">
            <a:spAutoFit/>
          </a:bodyPr>
          <a:lstStyle/>
          <a:p>
            <a:pPr marL="285750" indent="-285750">
              <a:buFont typeface="Arial" panose="020B0604020202020204" pitchFamily="34" charset="0"/>
              <a:buChar char="•"/>
            </a:pPr>
            <a:r>
              <a:rPr lang="en-US" b="1"/>
              <a:t>International Civil Aviation Organization (ICAO) methodology </a:t>
            </a:r>
          </a:p>
          <a:p>
            <a:pPr marL="285750" indent="-285750">
              <a:buFont typeface="Arial" panose="020B0604020202020204" pitchFamily="34" charset="0"/>
              <a:buChar char="•"/>
            </a:pPr>
            <a:r>
              <a:rPr lang="en-US" b="1"/>
              <a:t>Distance-based approach = Range / Fuel capacity</a:t>
            </a:r>
          </a:p>
        </p:txBody>
      </p:sp>
      <p:sp>
        <p:nvSpPr>
          <p:cNvPr id="5" name="TextBox 4">
            <a:extLst>
              <a:ext uri="{FF2B5EF4-FFF2-40B4-BE49-F238E27FC236}">
                <a16:creationId xmlns:a16="http://schemas.microsoft.com/office/drawing/2014/main" id="{72CF9348-0E6B-3E18-4AE1-252725CB2FA7}"/>
              </a:ext>
            </a:extLst>
          </p:cNvPr>
          <p:cNvSpPr txBox="1"/>
          <p:nvPr/>
        </p:nvSpPr>
        <p:spPr>
          <a:xfrm>
            <a:off x="2895599" y="1626818"/>
            <a:ext cx="6400800" cy="369332"/>
          </a:xfrm>
          <a:prstGeom prst="rect">
            <a:avLst/>
          </a:prstGeom>
          <a:noFill/>
        </p:spPr>
        <p:txBody>
          <a:bodyPr wrap="square" rtlCol="0" anchor="ctr">
            <a:spAutoFit/>
          </a:bodyPr>
          <a:lstStyle/>
          <a:p>
            <a:pPr lvl="0" algn="ctr"/>
            <a:r>
              <a:rPr lang="en-US" sz="1800" b="1" i="0" baseline="0"/>
              <a:t>C8H18 + 12.5 O2 → 8 CO2 + 9 H2O</a:t>
            </a:r>
            <a:endParaRPr lang="en-US"/>
          </a:p>
        </p:txBody>
      </p:sp>
    </p:spTree>
    <p:extLst>
      <p:ext uri="{BB962C8B-B14F-4D97-AF65-F5344CB8AC3E}">
        <p14:creationId xmlns:p14="http://schemas.microsoft.com/office/powerpoint/2010/main" val="240157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DB92-A66E-5B73-0E98-087A60C70232}"/>
              </a:ext>
            </a:extLst>
          </p:cNvPr>
          <p:cNvSpPr>
            <a:spLocks noGrp="1"/>
          </p:cNvSpPr>
          <p:nvPr>
            <p:ph type="title"/>
          </p:nvPr>
        </p:nvSpPr>
        <p:spPr>
          <a:xfrm>
            <a:off x="-1" y="1"/>
            <a:ext cx="12192001" cy="1549209"/>
          </a:xfrm>
        </p:spPr>
        <p:txBody>
          <a:bodyPr anchor="ctr">
            <a:normAutofit/>
          </a:bodyPr>
          <a:lstStyle/>
          <a:p>
            <a:pPr algn="ctr"/>
            <a:r>
              <a:rPr lang="en-US">
                <a:solidFill>
                  <a:srgbClr val="002060"/>
                </a:solidFill>
                <a:latin typeface="+mn-lt"/>
                <a:ea typeface="Calibri Light"/>
                <a:cs typeface="Calibri Light"/>
              </a:rPr>
              <a:t>Cause and Effect Diagram</a:t>
            </a:r>
          </a:p>
        </p:txBody>
      </p:sp>
      <p:sp>
        <p:nvSpPr>
          <p:cNvPr id="4" name="Slide Number Placeholder 3">
            <a:extLst>
              <a:ext uri="{FF2B5EF4-FFF2-40B4-BE49-F238E27FC236}">
                <a16:creationId xmlns:a16="http://schemas.microsoft.com/office/drawing/2014/main" id="{B1A3F89D-03AD-3B0A-28B7-1CF1D53BDA55}"/>
              </a:ext>
            </a:extLst>
          </p:cNvPr>
          <p:cNvSpPr>
            <a:spLocks noGrp="1"/>
          </p:cNvSpPr>
          <p:nvPr>
            <p:ph type="sldNum" sz="quarter" idx="12"/>
          </p:nvPr>
        </p:nvSpPr>
        <p:spPr>
          <a:xfrm>
            <a:off x="9767187" y="6295774"/>
            <a:ext cx="2107738" cy="280544"/>
          </a:xfrm>
        </p:spPr>
        <p:txBody>
          <a:bodyPr/>
          <a:lstStyle/>
          <a:p>
            <a:pPr defTabSz="694944">
              <a:spcAft>
                <a:spcPts val="600"/>
              </a:spcAft>
            </a:pPr>
            <a:fld id="{ACBB482D-A81E-5740-BEC7-75ABECFB8126}" type="slidenum">
              <a:rPr lang="en-US" sz="912" kern="1200">
                <a:solidFill>
                  <a:schemeClr val="tx1">
                    <a:tint val="75000"/>
                  </a:schemeClr>
                </a:solidFill>
                <a:latin typeface="+mn-lt"/>
                <a:ea typeface="+mn-ea"/>
                <a:cs typeface="+mn-cs"/>
              </a:rPr>
              <a:pPr defTabSz="694944">
                <a:spcAft>
                  <a:spcPts val="600"/>
                </a:spcAft>
              </a:pPr>
              <a:t>12</a:t>
            </a:fld>
            <a:endParaRPr lang="en-US"/>
          </a:p>
        </p:txBody>
      </p:sp>
      <p:cxnSp>
        <p:nvCxnSpPr>
          <p:cNvPr id="7" name="Straight Connector 6">
            <a:extLst>
              <a:ext uri="{FF2B5EF4-FFF2-40B4-BE49-F238E27FC236}">
                <a16:creationId xmlns:a16="http://schemas.microsoft.com/office/drawing/2014/main" id="{9AB12910-A740-48EF-9653-2B51168C3DFB}"/>
              </a:ext>
            </a:extLst>
          </p:cNvPr>
          <p:cNvCxnSpPr>
            <a:cxnSpLocks/>
          </p:cNvCxnSpPr>
          <p:nvPr/>
        </p:nvCxnSpPr>
        <p:spPr>
          <a:xfrm>
            <a:off x="4743558" y="2145414"/>
            <a:ext cx="1787060" cy="1462219"/>
          </a:xfrm>
          <a:prstGeom prst="line">
            <a:avLst/>
          </a:prstGeom>
          <a:ln w="762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5A9487-905C-4D57-59AE-26527F0BF820}"/>
              </a:ext>
            </a:extLst>
          </p:cNvPr>
          <p:cNvCxnSpPr>
            <a:cxnSpLocks/>
          </p:cNvCxnSpPr>
          <p:nvPr/>
        </p:nvCxnSpPr>
        <p:spPr>
          <a:xfrm flipV="1">
            <a:off x="5611847" y="3765164"/>
            <a:ext cx="1013124" cy="1463387"/>
          </a:xfrm>
          <a:prstGeom prst="line">
            <a:avLst/>
          </a:prstGeom>
          <a:ln w="762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Freeform 7">
            <a:extLst>
              <a:ext uri="{FF2B5EF4-FFF2-40B4-BE49-F238E27FC236}">
                <a16:creationId xmlns:a16="http://schemas.microsoft.com/office/drawing/2014/main" id="{8B0B2E76-5C36-6DE3-BDAE-C8F91898A286}"/>
              </a:ext>
            </a:extLst>
          </p:cNvPr>
          <p:cNvSpPr>
            <a:spLocks/>
          </p:cNvSpPr>
          <p:nvPr/>
        </p:nvSpPr>
        <p:spPr bwMode="auto">
          <a:xfrm>
            <a:off x="2172142" y="2449658"/>
            <a:ext cx="8181561" cy="2274785"/>
          </a:xfrm>
          <a:custGeom>
            <a:avLst/>
            <a:gdLst>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83886 w 7785223"/>
              <a:gd name="connsiteY18" fmla="*/ 1786984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85223" h="2960610">
                <a:moveTo>
                  <a:pt x="6458167" y="833882"/>
                </a:moveTo>
                <a:cubicBezTo>
                  <a:pt x="6319152" y="833882"/>
                  <a:pt x="6206458" y="946576"/>
                  <a:pt x="6206458" y="1085591"/>
                </a:cubicBezTo>
                <a:cubicBezTo>
                  <a:pt x="6206458" y="1224606"/>
                  <a:pt x="6319152" y="1337300"/>
                  <a:pt x="6458167" y="1337300"/>
                </a:cubicBezTo>
                <a:cubicBezTo>
                  <a:pt x="6597182" y="1337300"/>
                  <a:pt x="6709876" y="1224606"/>
                  <a:pt x="6709876" y="1085591"/>
                </a:cubicBezTo>
                <a:cubicBezTo>
                  <a:pt x="6709876" y="946576"/>
                  <a:pt x="6597182" y="833882"/>
                  <a:pt x="6458167" y="833882"/>
                </a:cubicBezTo>
                <a:close/>
                <a:moveTo>
                  <a:pt x="124054" y="0"/>
                </a:moveTo>
                <a:cubicBezTo>
                  <a:pt x="124054" y="0"/>
                  <a:pt x="694494" y="17040"/>
                  <a:pt x="881802" y="766777"/>
                </a:cubicBezTo>
                <a:cubicBezTo>
                  <a:pt x="975349" y="1143344"/>
                  <a:pt x="1108255" y="1399114"/>
                  <a:pt x="1232618" y="1485722"/>
                </a:cubicBezTo>
                <a:cubicBezTo>
                  <a:pt x="1356981" y="1572330"/>
                  <a:pt x="1831368" y="1540253"/>
                  <a:pt x="2569785" y="1533897"/>
                </a:cubicBezTo>
                <a:cubicBezTo>
                  <a:pt x="3308202" y="1527541"/>
                  <a:pt x="4961056" y="1460173"/>
                  <a:pt x="5663118" y="1447586"/>
                </a:cubicBezTo>
                <a:cubicBezTo>
                  <a:pt x="5764083" y="633577"/>
                  <a:pt x="6000518" y="305361"/>
                  <a:pt x="6184373" y="217410"/>
                </a:cubicBezTo>
                <a:cubicBezTo>
                  <a:pt x="6504706" y="184050"/>
                  <a:pt x="7316553" y="874307"/>
                  <a:pt x="7585117" y="1247424"/>
                </a:cubicBezTo>
                <a:cubicBezTo>
                  <a:pt x="7737800" y="1452337"/>
                  <a:pt x="7785205" y="1625731"/>
                  <a:pt x="7785223" y="1625797"/>
                </a:cubicBezTo>
                <a:cubicBezTo>
                  <a:pt x="7785158" y="1625937"/>
                  <a:pt x="7690374" y="1830829"/>
                  <a:pt x="7506128" y="2067231"/>
                </a:cubicBezTo>
                <a:cubicBezTo>
                  <a:pt x="7395543" y="2209120"/>
                  <a:pt x="7263894" y="2377287"/>
                  <a:pt x="7074320" y="2519175"/>
                </a:cubicBezTo>
                <a:cubicBezTo>
                  <a:pt x="6895320" y="2340543"/>
                  <a:pt x="6737376" y="2324743"/>
                  <a:pt x="6737299" y="2324735"/>
                </a:cubicBezTo>
                <a:cubicBezTo>
                  <a:pt x="6737317" y="2324764"/>
                  <a:pt x="6868950" y="2545458"/>
                  <a:pt x="6911075" y="2629534"/>
                </a:cubicBezTo>
                <a:cubicBezTo>
                  <a:pt x="6705703" y="2760914"/>
                  <a:pt x="6463469" y="2876528"/>
                  <a:pt x="6173841" y="2960610"/>
                </a:cubicBezTo>
                <a:cubicBezTo>
                  <a:pt x="6173686" y="2960472"/>
                  <a:pt x="5712200" y="2625849"/>
                  <a:pt x="5683886" y="1786984"/>
                </a:cubicBezTo>
                <a:cubicBezTo>
                  <a:pt x="5351100" y="1778601"/>
                  <a:pt x="4997819" y="1710631"/>
                  <a:pt x="4260900" y="1707212"/>
                </a:cubicBezTo>
                <a:cubicBezTo>
                  <a:pt x="3523981" y="1703793"/>
                  <a:pt x="1406504" y="1698533"/>
                  <a:pt x="1262370" y="1766472"/>
                </a:cubicBezTo>
                <a:cubicBezTo>
                  <a:pt x="1118236" y="1834411"/>
                  <a:pt x="1130100" y="2066835"/>
                  <a:pt x="907344" y="2381268"/>
                </a:cubicBezTo>
                <a:cubicBezTo>
                  <a:pt x="684588" y="2695701"/>
                  <a:pt x="192167" y="2960610"/>
                  <a:pt x="192166" y="2960610"/>
                </a:cubicBezTo>
                <a:cubicBezTo>
                  <a:pt x="243251" y="2474985"/>
                  <a:pt x="136825" y="2313110"/>
                  <a:pt x="149596" y="2142715"/>
                </a:cubicBezTo>
                <a:cubicBezTo>
                  <a:pt x="175137" y="1836023"/>
                  <a:pt x="515658" y="1640074"/>
                  <a:pt x="515699" y="1640050"/>
                </a:cubicBezTo>
                <a:cubicBezTo>
                  <a:pt x="515699" y="1640050"/>
                  <a:pt x="68713" y="1431317"/>
                  <a:pt x="4858" y="958471"/>
                </a:cubicBezTo>
                <a:cubicBezTo>
                  <a:pt x="-41969" y="604902"/>
                  <a:pt x="268793" y="481366"/>
                  <a:pt x="124054" y="0"/>
                </a:cubicBezTo>
                <a:close/>
              </a:path>
            </a:pathLst>
          </a:custGeom>
          <a:gradFill flip="none" rotWithShape="1">
            <a:gsLst>
              <a:gs pos="64000">
                <a:schemeClr val="accent5">
                  <a:lumMod val="60000"/>
                  <a:lumOff val="40000"/>
                </a:schemeClr>
              </a:gs>
              <a:gs pos="0">
                <a:srgbClr val="17385F"/>
              </a:gs>
            </a:gsLst>
            <a:lin ang="16200000" scaled="1"/>
            <a:tileRect/>
          </a:gradFill>
          <a:ln w="10" cap="flat">
            <a:solidFill>
              <a:schemeClr val="bg1">
                <a:lumMod val="50000"/>
              </a:schemeClr>
            </a:solid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cxnSp>
        <p:nvCxnSpPr>
          <p:cNvPr id="10" name="Straight Arrow Connector 9">
            <a:extLst>
              <a:ext uri="{FF2B5EF4-FFF2-40B4-BE49-F238E27FC236}">
                <a16:creationId xmlns:a16="http://schemas.microsoft.com/office/drawing/2014/main" id="{D3ABC37F-CCBA-069C-8330-D21F95A86C61}"/>
              </a:ext>
            </a:extLst>
          </p:cNvPr>
          <p:cNvCxnSpPr>
            <a:cxnSpLocks/>
            <a:stCxn id="11" idx="2"/>
          </p:cNvCxnSpPr>
          <p:nvPr/>
        </p:nvCxnSpPr>
        <p:spPr>
          <a:xfrm flipH="1">
            <a:off x="6009603" y="2785050"/>
            <a:ext cx="352641" cy="3605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588EBE-8C1A-D98A-10F9-55C88FC4BE62}"/>
              </a:ext>
            </a:extLst>
          </p:cNvPr>
          <p:cNvSpPr txBox="1"/>
          <p:nvPr/>
        </p:nvSpPr>
        <p:spPr>
          <a:xfrm>
            <a:off x="5893556" y="2638807"/>
            <a:ext cx="938032" cy="1418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defTabSz="694944">
              <a:spcAft>
                <a:spcPts val="600"/>
              </a:spcAft>
            </a:pPr>
            <a:r>
              <a:rPr lang="en-US" sz="912" b="1" kern="1200" dirty="0">
                <a:solidFill>
                  <a:schemeClr val="tx1"/>
                </a:solidFill>
                <a:latin typeface="+mn-lt"/>
                <a:ea typeface="+mn-ea"/>
                <a:cs typeface="+mn-cs"/>
              </a:rPr>
              <a:t>24-hour delivery</a:t>
            </a:r>
            <a:endParaRPr lang="en-US" sz="1200" b="1" dirty="0"/>
          </a:p>
        </p:txBody>
      </p:sp>
      <p:sp>
        <p:nvSpPr>
          <p:cNvPr id="12" name="TextBox 11">
            <a:extLst>
              <a:ext uri="{FF2B5EF4-FFF2-40B4-BE49-F238E27FC236}">
                <a16:creationId xmlns:a16="http://schemas.microsoft.com/office/drawing/2014/main" id="{6BE1556B-8527-EB7A-3141-A908A2BE7770}"/>
              </a:ext>
            </a:extLst>
          </p:cNvPr>
          <p:cNvSpPr txBox="1"/>
          <p:nvPr/>
        </p:nvSpPr>
        <p:spPr>
          <a:xfrm>
            <a:off x="8340084" y="3181989"/>
            <a:ext cx="1845510" cy="815608"/>
          </a:xfrm>
          <a:prstGeom prst="rect">
            <a:avLst/>
          </a:prstGeom>
          <a:noFill/>
        </p:spPr>
        <p:txBody>
          <a:bodyPr wrap="square" lIns="91440" tIns="45720" rIns="91440" bIns="45720" rtlCol="0" anchor="t">
            <a:spAutoFit/>
          </a:bodyPr>
          <a:lstStyle/>
          <a:p>
            <a:pPr algn="ctr" defTabSz="694944">
              <a:spcAft>
                <a:spcPts val="600"/>
              </a:spcAft>
            </a:pPr>
            <a:endParaRPr lang="en-US" sz="1400" b="1" kern="1200" dirty="0">
              <a:solidFill>
                <a:srgbClr val="002060"/>
              </a:solidFill>
              <a:latin typeface="+mn-lt"/>
              <a:cs typeface="Calibri"/>
            </a:endParaRPr>
          </a:p>
          <a:p>
            <a:pPr algn="ctr" defTabSz="694944">
              <a:spcAft>
                <a:spcPts val="600"/>
              </a:spcAft>
            </a:pPr>
            <a:r>
              <a:rPr lang="en-US" sz="1400" b="1" kern="1200" dirty="0">
                <a:solidFill>
                  <a:srgbClr val="002060"/>
                </a:solidFill>
                <a:latin typeface="+mn-lt"/>
                <a:ea typeface="+mn-ea"/>
                <a:cs typeface="+mn-cs"/>
              </a:rPr>
              <a:t>Last-mile air parcel </a:t>
            </a:r>
            <a:r>
              <a:rPr lang="en-US" sz="1400" b="1" dirty="0">
                <a:solidFill>
                  <a:srgbClr val="002060"/>
                </a:solidFill>
              </a:rPr>
              <a:t>CO2 Emissions</a:t>
            </a:r>
            <a:endParaRPr lang="en-US" sz="1400" b="1" dirty="0">
              <a:solidFill>
                <a:srgbClr val="002060"/>
              </a:solidFill>
              <a:ea typeface="Calibri"/>
              <a:cs typeface="Calibri"/>
            </a:endParaRPr>
          </a:p>
        </p:txBody>
      </p:sp>
      <p:sp>
        <p:nvSpPr>
          <p:cNvPr id="13" name="Rounded Rectangle 17">
            <a:extLst>
              <a:ext uri="{FF2B5EF4-FFF2-40B4-BE49-F238E27FC236}">
                <a16:creationId xmlns:a16="http://schemas.microsoft.com/office/drawing/2014/main" id="{41372656-0DED-F575-539B-B7D874EA6931}"/>
              </a:ext>
            </a:extLst>
          </p:cNvPr>
          <p:cNvSpPr/>
          <p:nvPr/>
        </p:nvSpPr>
        <p:spPr>
          <a:xfrm>
            <a:off x="3887592" y="1590399"/>
            <a:ext cx="1567769" cy="513826"/>
          </a:xfrm>
          <a:prstGeom prst="roundRect">
            <a:avLst>
              <a:gd name="adj" fmla="val 4267"/>
            </a:avLst>
          </a:prstGeom>
          <a:gradFill>
            <a:gsLst>
              <a:gs pos="63000">
                <a:srgbClr val="BC2922"/>
              </a:gs>
              <a:gs pos="0">
                <a:srgbClr val="950F05"/>
              </a:gs>
              <a:gs pos="100000">
                <a:srgbClr val="F62222"/>
              </a:gs>
            </a:gsLst>
          </a:gradFill>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defTabSz="694944">
              <a:spcAft>
                <a:spcPts val="600"/>
              </a:spcAft>
            </a:pPr>
            <a:r>
              <a:rPr lang="en-US" sz="1350" b="1" kern="1200" dirty="0">
                <a:latin typeface="+mn-lt"/>
                <a:ea typeface="+mn-ea"/>
                <a:cs typeface="+mn-cs"/>
              </a:rPr>
              <a:t>ARMADA Drone </a:t>
            </a:r>
            <a:endParaRPr lang="en-US" sz="1350" b="1" dirty="0">
              <a:cs typeface="Calibri"/>
            </a:endParaRPr>
          </a:p>
        </p:txBody>
      </p:sp>
      <p:sp>
        <p:nvSpPr>
          <p:cNvPr id="16" name="Rounded Rectangle 43">
            <a:extLst>
              <a:ext uri="{FF2B5EF4-FFF2-40B4-BE49-F238E27FC236}">
                <a16:creationId xmlns:a16="http://schemas.microsoft.com/office/drawing/2014/main" id="{AE95381E-25DA-BC1C-00B4-FF727C328FF6}"/>
              </a:ext>
            </a:extLst>
          </p:cNvPr>
          <p:cNvSpPr/>
          <p:nvPr/>
        </p:nvSpPr>
        <p:spPr>
          <a:xfrm>
            <a:off x="4155212" y="5091647"/>
            <a:ext cx="1973557" cy="513826"/>
          </a:xfrm>
          <a:prstGeom prst="roundRect">
            <a:avLst>
              <a:gd name="adj" fmla="val 4267"/>
            </a:avLst>
          </a:prstGeom>
          <a:gradFill>
            <a:gsLst>
              <a:gs pos="63000">
                <a:srgbClr val="BC2922"/>
              </a:gs>
              <a:gs pos="0">
                <a:srgbClr val="950F05"/>
              </a:gs>
              <a:gs pos="100000">
                <a:srgbClr val="F62222"/>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defTabSz="694944">
              <a:spcAft>
                <a:spcPts val="600"/>
              </a:spcAft>
            </a:pPr>
            <a:r>
              <a:rPr lang="en-US" sz="1368" b="1" kern="1200">
                <a:solidFill>
                  <a:schemeClr val="lt1"/>
                </a:solidFill>
                <a:latin typeface="+mn-lt"/>
                <a:ea typeface="+mn-ea"/>
                <a:cs typeface="+mn-cs"/>
              </a:rPr>
              <a:t>Traditional Air Transport</a:t>
            </a:r>
            <a:endParaRPr lang="en-US" b="1"/>
          </a:p>
        </p:txBody>
      </p:sp>
      <p:sp>
        <p:nvSpPr>
          <p:cNvPr id="17" name="TextBox 16">
            <a:extLst>
              <a:ext uri="{FF2B5EF4-FFF2-40B4-BE49-F238E27FC236}">
                <a16:creationId xmlns:a16="http://schemas.microsoft.com/office/drawing/2014/main" id="{FE695632-E727-2D56-54B3-8B79647D0533}"/>
              </a:ext>
            </a:extLst>
          </p:cNvPr>
          <p:cNvSpPr txBox="1"/>
          <p:nvPr/>
        </p:nvSpPr>
        <p:spPr>
          <a:xfrm>
            <a:off x="3839952" y="2414446"/>
            <a:ext cx="1000496" cy="1418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defTabSz="694944">
              <a:spcAft>
                <a:spcPts val="600"/>
              </a:spcAft>
            </a:pPr>
            <a:r>
              <a:rPr lang="en-US" sz="912" b="1" kern="1200">
                <a:solidFill>
                  <a:schemeClr val="tx1"/>
                </a:solidFill>
                <a:latin typeface="+mn-lt"/>
                <a:ea typeface="+mn-ea"/>
                <a:cs typeface="+mn-cs"/>
              </a:rPr>
              <a:t>155 Mi</a:t>
            </a:r>
            <a:endParaRPr lang="en-US" sz="1200" b="1"/>
          </a:p>
        </p:txBody>
      </p:sp>
      <p:cxnSp>
        <p:nvCxnSpPr>
          <p:cNvPr id="18" name="Straight Arrow Connector 17">
            <a:extLst>
              <a:ext uri="{FF2B5EF4-FFF2-40B4-BE49-F238E27FC236}">
                <a16:creationId xmlns:a16="http://schemas.microsoft.com/office/drawing/2014/main" id="{88BF3B96-FE1B-5BF4-4768-B325ABC593C3}"/>
              </a:ext>
            </a:extLst>
          </p:cNvPr>
          <p:cNvCxnSpPr>
            <a:cxnSpLocks/>
          </p:cNvCxnSpPr>
          <p:nvPr/>
        </p:nvCxnSpPr>
        <p:spPr>
          <a:xfrm>
            <a:off x="4387368" y="2536877"/>
            <a:ext cx="1172458" cy="3403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5AD2D1-78DB-83C8-B80F-78901B51A582}"/>
              </a:ext>
            </a:extLst>
          </p:cNvPr>
          <p:cNvSpPr txBox="1"/>
          <p:nvPr/>
        </p:nvSpPr>
        <p:spPr>
          <a:xfrm>
            <a:off x="4393961" y="2974959"/>
            <a:ext cx="685918" cy="28377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defTabSz="694944">
              <a:spcAft>
                <a:spcPts val="600"/>
              </a:spcAft>
            </a:pPr>
            <a:r>
              <a:rPr lang="en-US" sz="912" b="1" kern="1200">
                <a:solidFill>
                  <a:schemeClr val="tx1"/>
                </a:solidFill>
                <a:latin typeface="+mn-lt"/>
                <a:ea typeface="+mn-ea"/>
                <a:cs typeface="+mn-cs"/>
              </a:rPr>
              <a:t>44</a:t>
            </a:r>
            <a:r>
              <a:rPr lang="en-US" sz="912" b="1"/>
              <a:t> Lbs.</a:t>
            </a:r>
            <a:r>
              <a:rPr lang="en-US" sz="912" b="1" kern="1200">
                <a:solidFill>
                  <a:schemeClr val="tx1"/>
                </a:solidFill>
                <a:latin typeface="+mn-lt"/>
                <a:ea typeface="+mn-ea"/>
                <a:cs typeface="+mn-cs"/>
              </a:rPr>
              <a:t> max Capacity</a:t>
            </a:r>
            <a:endParaRPr lang="en-US" sz="1200" b="1"/>
          </a:p>
        </p:txBody>
      </p:sp>
      <p:cxnSp>
        <p:nvCxnSpPr>
          <p:cNvPr id="20" name="Straight Arrow Connector 19">
            <a:extLst>
              <a:ext uri="{FF2B5EF4-FFF2-40B4-BE49-F238E27FC236}">
                <a16:creationId xmlns:a16="http://schemas.microsoft.com/office/drawing/2014/main" id="{3AAEBAE8-F9D0-118E-225C-15447E987805}"/>
              </a:ext>
            </a:extLst>
          </p:cNvPr>
          <p:cNvCxnSpPr>
            <a:cxnSpLocks/>
          </p:cNvCxnSpPr>
          <p:nvPr/>
        </p:nvCxnSpPr>
        <p:spPr>
          <a:xfrm flipV="1">
            <a:off x="5090177" y="3095886"/>
            <a:ext cx="736036" cy="415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1D5BD13-36A1-7264-462B-FD9813242DBB}"/>
              </a:ext>
            </a:extLst>
          </p:cNvPr>
          <p:cNvSpPr txBox="1"/>
          <p:nvPr/>
        </p:nvSpPr>
        <p:spPr>
          <a:xfrm>
            <a:off x="4239408" y="3976350"/>
            <a:ext cx="1583726" cy="1418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defTabSz="694944">
              <a:spcAft>
                <a:spcPts val="600"/>
              </a:spcAft>
            </a:pPr>
            <a:r>
              <a:rPr lang="en-US" sz="912" b="1" kern="1200">
                <a:solidFill>
                  <a:schemeClr val="tx1"/>
                </a:solidFill>
                <a:latin typeface="+mn-lt"/>
                <a:ea typeface="+mn-ea"/>
                <a:cs typeface="+mn-cs"/>
              </a:rPr>
              <a:t>Small Aircraft</a:t>
            </a:r>
            <a:endParaRPr lang="en-US" sz="1200" b="1"/>
          </a:p>
        </p:txBody>
      </p:sp>
      <p:cxnSp>
        <p:nvCxnSpPr>
          <p:cNvPr id="22" name="Straight Arrow Connector 21">
            <a:extLst>
              <a:ext uri="{FF2B5EF4-FFF2-40B4-BE49-F238E27FC236}">
                <a16:creationId xmlns:a16="http://schemas.microsoft.com/office/drawing/2014/main" id="{2425FACE-3B7E-FE71-0801-822BE6A4907D}"/>
              </a:ext>
            </a:extLst>
          </p:cNvPr>
          <p:cNvCxnSpPr>
            <a:cxnSpLocks/>
            <a:stCxn id="21" idx="3"/>
          </p:cNvCxnSpPr>
          <p:nvPr/>
        </p:nvCxnSpPr>
        <p:spPr>
          <a:xfrm>
            <a:off x="5822025" y="4052414"/>
            <a:ext cx="319424" cy="2329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3CF7A26-E4CC-2DA9-9176-0A5661D591FF}"/>
              </a:ext>
            </a:extLst>
          </p:cNvPr>
          <p:cNvSpPr txBox="1"/>
          <p:nvPr/>
        </p:nvSpPr>
        <p:spPr>
          <a:xfrm>
            <a:off x="4271359" y="4504510"/>
            <a:ext cx="1052334" cy="1418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defTabSz="694944">
              <a:spcAft>
                <a:spcPts val="600"/>
              </a:spcAft>
            </a:pPr>
            <a:r>
              <a:rPr lang="en-US" sz="912" b="1" kern="1200">
                <a:solidFill>
                  <a:schemeClr val="tx1"/>
                </a:solidFill>
                <a:latin typeface="+mn-lt"/>
                <a:ea typeface="+mn-ea"/>
                <a:cs typeface="+mn-cs"/>
              </a:rPr>
              <a:t>Helicopter</a:t>
            </a:r>
            <a:endParaRPr lang="en-US" sz="1200" b="1"/>
          </a:p>
        </p:txBody>
      </p:sp>
      <p:cxnSp>
        <p:nvCxnSpPr>
          <p:cNvPr id="32" name="Straight Arrow Connector 31">
            <a:extLst>
              <a:ext uri="{FF2B5EF4-FFF2-40B4-BE49-F238E27FC236}">
                <a16:creationId xmlns:a16="http://schemas.microsoft.com/office/drawing/2014/main" id="{035072EC-5D1C-79B0-0431-E2B0FF51F082}"/>
              </a:ext>
            </a:extLst>
          </p:cNvPr>
          <p:cNvCxnSpPr>
            <a:cxnSpLocks/>
            <a:stCxn id="30" idx="3"/>
          </p:cNvCxnSpPr>
          <p:nvPr/>
        </p:nvCxnSpPr>
        <p:spPr>
          <a:xfrm>
            <a:off x="5322956" y="4580574"/>
            <a:ext cx="512086" cy="1578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A8A79F6-669D-B2B2-6C1C-10F95656F4DD}"/>
              </a:ext>
            </a:extLst>
          </p:cNvPr>
          <p:cNvSpPr txBox="1"/>
          <p:nvPr/>
        </p:nvSpPr>
        <p:spPr>
          <a:xfrm>
            <a:off x="6643705" y="4559603"/>
            <a:ext cx="657406" cy="4256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defTabSz="694944">
              <a:spcAft>
                <a:spcPts val="600"/>
              </a:spcAft>
            </a:pPr>
            <a:r>
              <a:rPr lang="en-US" sz="912" b="1" kern="1200" dirty="0">
                <a:solidFill>
                  <a:schemeClr val="tx1"/>
                </a:solidFill>
                <a:latin typeface="+mn-lt"/>
                <a:ea typeface="+mn-ea"/>
                <a:cs typeface="+mn-cs"/>
              </a:rPr>
              <a:t>At least 7 days to deliver</a:t>
            </a:r>
            <a:endParaRPr lang="en-US" sz="1200" b="1" dirty="0"/>
          </a:p>
        </p:txBody>
      </p:sp>
      <p:cxnSp>
        <p:nvCxnSpPr>
          <p:cNvPr id="46" name="Straight Arrow Connector 45">
            <a:extLst>
              <a:ext uri="{FF2B5EF4-FFF2-40B4-BE49-F238E27FC236}">
                <a16:creationId xmlns:a16="http://schemas.microsoft.com/office/drawing/2014/main" id="{6979FE5B-D0FA-A3B1-E723-9AC2560FBAD7}"/>
              </a:ext>
            </a:extLst>
          </p:cNvPr>
          <p:cNvCxnSpPr>
            <a:cxnSpLocks/>
            <a:stCxn id="42" idx="1"/>
          </p:cNvCxnSpPr>
          <p:nvPr/>
        </p:nvCxnSpPr>
        <p:spPr>
          <a:xfrm flipH="1" flipV="1">
            <a:off x="5995194" y="4660041"/>
            <a:ext cx="648511" cy="1123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7AF3E91-E289-E5BD-AA6D-A03CA3519B60}"/>
              </a:ext>
            </a:extLst>
          </p:cNvPr>
          <p:cNvSpPr txBox="1"/>
          <p:nvPr/>
        </p:nvSpPr>
        <p:spPr>
          <a:xfrm>
            <a:off x="6658767" y="5091647"/>
            <a:ext cx="657406" cy="1403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defTabSz="694944">
              <a:spcAft>
                <a:spcPts val="600"/>
              </a:spcAft>
            </a:pPr>
            <a:r>
              <a:rPr lang="en-US" sz="912" b="1" kern="1200">
                <a:solidFill>
                  <a:schemeClr val="tx1"/>
                </a:solidFill>
                <a:latin typeface="+mn-lt"/>
                <a:ea typeface="+mn-ea"/>
                <a:cs typeface="+mn-cs"/>
              </a:rPr>
              <a:t>1000 Lbs.</a:t>
            </a:r>
            <a:endParaRPr lang="en-US" sz="1200" b="1"/>
          </a:p>
        </p:txBody>
      </p:sp>
      <p:cxnSp>
        <p:nvCxnSpPr>
          <p:cNvPr id="14" name="Straight Arrow Connector 13">
            <a:extLst>
              <a:ext uri="{FF2B5EF4-FFF2-40B4-BE49-F238E27FC236}">
                <a16:creationId xmlns:a16="http://schemas.microsoft.com/office/drawing/2014/main" id="{A20EB23F-2369-3E88-CC55-8ECDE052592A}"/>
              </a:ext>
            </a:extLst>
          </p:cNvPr>
          <p:cNvCxnSpPr>
            <a:cxnSpLocks/>
            <a:stCxn id="6" idx="1"/>
          </p:cNvCxnSpPr>
          <p:nvPr/>
        </p:nvCxnSpPr>
        <p:spPr>
          <a:xfrm flipH="1" flipV="1">
            <a:off x="5893556" y="4920018"/>
            <a:ext cx="765211" cy="2476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FB5F6B2-5BF2-22DE-D93C-4206B456F145}"/>
              </a:ext>
            </a:extLst>
          </p:cNvPr>
          <p:cNvSpPr txBox="1"/>
          <p:nvPr/>
        </p:nvSpPr>
        <p:spPr>
          <a:xfrm>
            <a:off x="7132422" y="3941258"/>
            <a:ext cx="657406"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nchor="t">
            <a:spAutoFit/>
          </a:bodyPr>
          <a:lstStyle/>
          <a:p>
            <a:pPr algn="ctr" defTabSz="694944">
              <a:spcAft>
                <a:spcPts val="600"/>
              </a:spcAft>
            </a:pPr>
            <a:r>
              <a:rPr lang="en-US" sz="900" b="1" dirty="0"/>
              <a:t>400  Mi or more</a:t>
            </a:r>
            <a:endParaRPr lang="en-US" sz="900" b="1" dirty="0">
              <a:cs typeface="Calibri"/>
            </a:endParaRPr>
          </a:p>
        </p:txBody>
      </p:sp>
      <p:cxnSp>
        <p:nvCxnSpPr>
          <p:cNvPr id="24" name="Straight Arrow Connector 23">
            <a:extLst>
              <a:ext uri="{FF2B5EF4-FFF2-40B4-BE49-F238E27FC236}">
                <a16:creationId xmlns:a16="http://schemas.microsoft.com/office/drawing/2014/main" id="{83A864D1-FF3C-0D74-E984-48797E630361}"/>
              </a:ext>
            </a:extLst>
          </p:cNvPr>
          <p:cNvCxnSpPr>
            <a:cxnSpLocks/>
            <a:stCxn id="15" idx="1"/>
          </p:cNvCxnSpPr>
          <p:nvPr/>
        </p:nvCxnSpPr>
        <p:spPr>
          <a:xfrm flipH="1" flipV="1">
            <a:off x="6481610" y="3997597"/>
            <a:ext cx="650812" cy="821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585743C-43F4-4E95-0C29-1A743E5CE12A}"/>
              </a:ext>
            </a:extLst>
          </p:cNvPr>
          <p:cNvSpPr txBox="1"/>
          <p:nvPr/>
        </p:nvSpPr>
        <p:spPr>
          <a:xfrm>
            <a:off x="6028303" y="2102080"/>
            <a:ext cx="938032" cy="1418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defTabSz="694944">
              <a:spcAft>
                <a:spcPts val="600"/>
              </a:spcAft>
            </a:pPr>
            <a:r>
              <a:rPr lang="en-US" sz="912" b="1" kern="1200" dirty="0">
                <a:solidFill>
                  <a:schemeClr val="tx1"/>
                </a:solidFill>
                <a:latin typeface="+mn-lt"/>
                <a:ea typeface="+mn-ea"/>
                <a:cs typeface="+mn-cs"/>
              </a:rPr>
              <a:t>Fuel Efficiency</a:t>
            </a:r>
            <a:endParaRPr lang="en-US" sz="1200" b="1" dirty="0"/>
          </a:p>
        </p:txBody>
      </p:sp>
      <p:sp>
        <p:nvSpPr>
          <p:cNvPr id="5" name="TextBox 4">
            <a:extLst>
              <a:ext uri="{FF2B5EF4-FFF2-40B4-BE49-F238E27FC236}">
                <a16:creationId xmlns:a16="http://schemas.microsoft.com/office/drawing/2014/main" id="{0890E7AC-FA85-BAFD-7256-7A90791CE959}"/>
              </a:ext>
            </a:extLst>
          </p:cNvPr>
          <p:cNvSpPr txBox="1"/>
          <p:nvPr/>
        </p:nvSpPr>
        <p:spPr>
          <a:xfrm>
            <a:off x="6663406" y="4285376"/>
            <a:ext cx="938032" cy="1418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defTabSz="694944">
              <a:spcAft>
                <a:spcPts val="600"/>
              </a:spcAft>
            </a:pPr>
            <a:r>
              <a:rPr lang="en-US" sz="912" b="1" kern="1200" dirty="0">
                <a:solidFill>
                  <a:schemeClr val="tx1"/>
                </a:solidFill>
                <a:latin typeface="+mn-lt"/>
                <a:ea typeface="+mn-ea"/>
                <a:cs typeface="+mn-cs"/>
              </a:rPr>
              <a:t>Fuel efficiency</a:t>
            </a:r>
            <a:endParaRPr lang="en-US" sz="1200" b="1" dirty="0"/>
          </a:p>
        </p:txBody>
      </p:sp>
      <p:cxnSp>
        <p:nvCxnSpPr>
          <p:cNvPr id="27" name="Straight Arrow Connector 26">
            <a:extLst>
              <a:ext uri="{FF2B5EF4-FFF2-40B4-BE49-F238E27FC236}">
                <a16:creationId xmlns:a16="http://schemas.microsoft.com/office/drawing/2014/main" id="{300DF050-1EB9-C9EA-0F25-0E7D5F35B334}"/>
              </a:ext>
            </a:extLst>
          </p:cNvPr>
          <p:cNvCxnSpPr>
            <a:cxnSpLocks/>
            <a:stCxn id="3" idx="1"/>
          </p:cNvCxnSpPr>
          <p:nvPr/>
        </p:nvCxnSpPr>
        <p:spPr>
          <a:xfrm flipH="1">
            <a:off x="5383505" y="2173024"/>
            <a:ext cx="644798" cy="4653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3D3F00F-3266-334D-B43B-E5A84BF021FF}"/>
              </a:ext>
            </a:extLst>
          </p:cNvPr>
          <p:cNvCxnSpPr>
            <a:cxnSpLocks/>
            <a:stCxn id="5" idx="1"/>
          </p:cNvCxnSpPr>
          <p:nvPr/>
        </p:nvCxnSpPr>
        <p:spPr>
          <a:xfrm flipH="1">
            <a:off x="6194241" y="4356320"/>
            <a:ext cx="469165" cy="412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74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970629-BEAB-4EE8-A34C-5A5E1248ABC2}"/>
              </a:ext>
            </a:extLst>
          </p:cNvPr>
          <p:cNvSpPr/>
          <p:nvPr/>
        </p:nvSpPr>
        <p:spPr>
          <a:xfrm>
            <a:off x="1177245" y="1072058"/>
            <a:ext cx="8344328" cy="4723567"/>
          </a:xfrm>
          <a:prstGeom prst="rect">
            <a:avLst/>
          </a:prstGeom>
          <a:gradFill flip="none" rotWithShape="1">
            <a:gsLst>
              <a:gs pos="25000">
                <a:schemeClr val="accent1"/>
              </a:gs>
              <a:gs pos="100000">
                <a:schemeClr val="accent4"/>
              </a:gs>
              <a:gs pos="75000">
                <a:schemeClr val="accent3"/>
              </a:gs>
              <a:gs pos="50000">
                <a:schemeClr val="accent2"/>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graphicFrame>
        <p:nvGraphicFramePr>
          <p:cNvPr id="7" name="Table 7">
            <a:extLst>
              <a:ext uri="{FF2B5EF4-FFF2-40B4-BE49-F238E27FC236}">
                <a16:creationId xmlns:a16="http://schemas.microsoft.com/office/drawing/2014/main" id="{C3324EA0-DC5D-4F94-82BF-A3E215D7295F}"/>
              </a:ext>
            </a:extLst>
          </p:cNvPr>
          <p:cNvGraphicFramePr>
            <a:graphicFrameLocks noGrp="1"/>
          </p:cNvGraphicFramePr>
          <p:nvPr/>
        </p:nvGraphicFramePr>
        <p:xfrm>
          <a:off x="1190307" y="1072059"/>
          <a:ext cx="8330572" cy="4723566"/>
        </p:xfrm>
        <a:graphic>
          <a:graphicData uri="http://schemas.openxmlformats.org/drawingml/2006/table">
            <a:tbl>
              <a:tblPr firstRow="1" bandRow="1">
                <a:tableStyleId>{5C22544A-7EE6-4342-B048-85BDC9FD1C3A}</a:tableStyleId>
              </a:tblPr>
              <a:tblGrid>
                <a:gridCol w="2082643">
                  <a:extLst>
                    <a:ext uri="{9D8B030D-6E8A-4147-A177-3AD203B41FA5}">
                      <a16:colId xmlns:a16="http://schemas.microsoft.com/office/drawing/2014/main" val="572332835"/>
                    </a:ext>
                  </a:extLst>
                </a:gridCol>
                <a:gridCol w="2082643">
                  <a:extLst>
                    <a:ext uri="{9D8B030D-6E8A-4147-A177-3AD203B41FA5}">
                      <a16:colId xmlns:a16="http://schemas.microsoft.com/office/drawing/2014/main" val="1599408491"/>
                    </a:ext>
                  </a:extLst>
                </a:gridCol>
                <a:gridCol w="2082643">
                  <a:extLst>
                    <a:ext uri="{9D8B030D-6E8A-4147-A177-3AD203B41FA5}">
                      <a16:colId xmlns:a16="http://schemas.microsoft.com/office/drawing/2014/main" val="3361221985"/>
                    </a:ext>
                  </a:extLst>
                </a:gridCol>
                <a:gridCol w="2082643">
                  <a:extLst>
                    <a:ext uri="{9D8B030D-6E8A-4147-A177-3AD203B41FA5}">
                      <a16:colId xmlns:a16="http://schemas.microsoft.com/office/drawing/2014/main" val="1343185462"/>
                    </a:ext>
                  </a:extLst>
                </a:gridCol>
              </a:tblGrid>
              <a:tr h="1574522">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26037101"/>
                  </a:ext>
                </a:extLst>
              </a:tr>
              <a:tr h="1574522">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77515567"/>
                  </a:ext>
                </a:extLst>
              </a:tr>
              <a:tr h="1574522">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endParaRPr lang="en-IN"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53385240"/>
                  </a:ext>
                </a:extLst>
              </a:tr>
            </a:tbl>
          </a:graphicData>
        </a:graphic>
      </p:graphicFrame>
      <p:sp>
        <p:nvSpPr>
          <p:cNvPr id="2" name="Title 1"/>
          <p:cNvSpPr>
            <a:spLocks noGrp="1"/>
          </p:cNvSpPr>
          <p:nvPr>
            <p:ph type="title"/>
          </p:nvPr>
        </p:nvSpPr>
        <p:spPr/>
        <p:txBody>
          <a:bodyPr/>
          <a:lstStyle/>
          <a:p>
            <a:pPr algn="ctr"/>
            <a:r>
              <a:rPr lang="en-IN" dirty="0">
                <a:solidFill>
                  <a:schemeClr val="tx1">
                    <a:lumMod val="85000"/>
                    <a:lumOff val="15000"/>
                  </a:schemeClr>
                </a:solidFill>
              </a:rPr>
              <a:t>Armada’s Drone implementation Risk Assessment</a:t>
            </a:r>
          </a:p>
        </p:txBody>
      </p:sp>
      <p:sp>
        <p:nvSpPr>
          <p:cNvPr id="8" name="Rectangle 7">
            <a:extLst>
              <a:ext uri="{FF2B5EF4-FFF2-40B4-BE49-F238E27FC236}">
                <a16:creationId xmlns:a16="http://schemas.microsoft.com/office/drawing/2014/main" id="{1094048C-012B-409D-8477-87935335D55B}"/>
              </a:ext>
            </a:extLst>
          </p:cNvPr>
          <p:cNvSpPr/>
          <p:nvPr/>
        </p:nvSpPr>
        <p:spPr>
          <a:xfrm>
            <a:off x="611029" y="1072058"/>
            <a:ext cx="466510" cy="42480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3" name="TextBox 12">
            <a:extLst>
              <a:ext uri="{FF2B5EF4-FFF2-40B4-BE49-F238E27FC236}">
                <a16:creationId xmlns:a16="http://schemas.microsoft.com/office/drawing/2014/main" id="{1E1E8BE5-C1AA-4C5D-A4DE-53C14F39B687}"/>
              </a:ext>
            </a:extLst>
          </p:cNvPr>
          <p:cNvSpPr txBox="1"/>
          <p:nvPr/>
        </p:nvSpPr>
        <p:spPr>
          <a:xfrm rot="16200000">
            <a:off x="-489105" y="3071397"/>
            <a:ext cx="2666780" cy="249404"/>
          </a:xfrm>
          <a:prstGeom prst="rect">
            <a:avLst/>
          </a:prstGeom>
          <a:noFill/>
        </p:spPr>
        <p:txBody>
          <a:bodyPr wrap="square" lIns="0" tIns="0" rIns="0" bIns="0" rtlCol="0" anchor="ctr">
            <a:noAutofit/>
          </a:bodyPr>
          <a:lstStyle/>
          <a:p>
            <a:pPr algn="ctr" defTabSz="1218987"/>
            <a:r>
              <a:rPr lang="en-IN" dirty="0">
                <a:solidFill>
                  <a:prstClr val="white"/>
                </a:solidFill>
                <a:latin typeface="Segoe UI"/>
              </a:rPr>
              <a:t>LIKELIHOOD</a:t>
            </a:r>
          </a:p>
        </p:txBody>
      </p:sp>
      <p:grpSp>
        <p:nvGrpSpPr>
          <p:cNvPr id="3" name="Group 2">
            <a:extLst>
              <a:ext uri="{FF2B5EF4-FFF2-40B4-BE49-F238E27FC236}">
                <a16:creationId xmlns:a16="http://schemas.microsoft.com/office/drawing/2014/main" id="{14B7E400-4D41-4E21-B928-8B75F3050DF8}"/>
              </a:ext>
            </a:extLst>
          </p:cNvPr>
          <p:cNvGrpSpPr/>
          <p:nvPr/>
        </p:nvGrpSpPr>
        <p:grpSpPr>
          <a:xfrm>
            <a:off x="1177245" y="5909037"/>
            <a:ext cx="8343634" cy="466510"/>
            <a:chOff x="1175657" y="5920326"/>
            <a:chExt cx="10403716" cy="466510"/>
          </a:xfrm>
          <a:solidFill>
            <a:schemeClr val="tx1">
              <a:lumMod val="50000"/>
              <a:lumOff val="50000"/>
            </a:schemeClr>
          </a:solidFill>
        </p:grpSpPr>
        <p:sp>
          <p:nvSpPr>
            <p:cNvPr id="9" name="Rectangle 8">
              <a:extLst>
                <a:ext uri="{FF2B5EF4-FFF2-40B4-BE49-F238E27FC236}">
                  <a16:creationId xmlns:a16="http://schemas.microsoft.com/office/drawing/2014/main" id="{C2CBAE47-5B03-4281-BCBB-6C6016E8527E}"/>
                </a:ext>
              </a:extLst>
            </p:cNvPr>
            <p:cNvSpPr/>
            <p:nvPr/>
          </p:nvSpPr>
          <p:spPr>
            <a:xfrm rot="5400000">
              <a:off x="6144260" y="951723"/>
              <a:ext cx="466510" cy="104037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4" name="TextBox 13">
              <a:extLst>
                <a:ext uri="{FF2B5EF4-FFF2-40B4-BE49-F238E27FC236}">
                  <a16:creationId xmlns:a16="http://schemas.microsoft.com/office/drawing/2014/main" id="{5EDDC9F8-6E20-41F8-87E8-86A49488CF08}"/>
                </a:ext>
              </a:extLst>
            </p:cNvPr>
            <p:cNvSpPr txBox="1"/>
            <p:nvPr/>
          </p:nvSpPr>
          <p:spPr>
            <a:xfrm>
              <a:off x="5044125" y="6028879"/>
              <a:ext cx="2666780" cy="249404"/>
            </a:xfrm>
            <a:prstGeom prst="rect">
              <a:avLst/>
            </a:prstGeom>
            <a:grpFill/>
          </p:spPr>
          <p:txBody>
            <a:bodyPr wrap="square" lIns="0" tIns="0" rIns="0" bIns="0" rtlCol="0" anchor="ctr">
              <a:noAutofit/>
            </a:bodyPr>
            <a:lstStyle/>
            <a:p>
              <a:pPr algn="ctr" defTabSz="1218987"/>
              <a:r>
                <a:rPr lang="en-IN" dirty="0">
                  <a:solidFill>
                    <a:prstClr val="white"/>
                  </a:solidFill>
                  <a:latin typeface="Segoe UI"/>
                </a:rPr>
                <a:t>IMPACT</a:t>
              </a:r>
            </a:p>
          </p:txBody>
        </p:sp>
        <p:cxnSp>
          <p:nvCxnSpPr>
            <p:cNvPr id="34" name="Straight Arrow Connector 33">
              <a:extLst>
                <a:ext uri="{FF2B5EF4-FFF2-40B4-BE49-F238E27FC236}">
                  <a16:creationId xmlns:a16="http://schemas.microsoft.com/office/drawing/2014/main" id="{0C55ACC8-3B9B-43F0-8755-B2442495655A}"/>
                </a:ext>
              </a:extLst>
            </p:cNvPr>
            <p:cNvCxnSpPr>
              <a:cxnSpLocks/>
            </p:cNvCxnSpPr>
            <p:nvPr/>
          </p:nvCxnSpPr>
          <p:spPr>
            <a:xfrm>
              <a:off x="7040716" y="6153581"/>
              <a:ext cx="4301513" cy="0"/>
            </a:xfrm>
            <a:prstGeom prst="straightConnector1">
              <a:avLst/>
            </a:prstGeom>
            <a:grpFill/>
            <a:ln>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770855B-C55D-4DE6-B120-1126BF9A5F97}"/>
                </a:ext>
              </a:extLst>
            </p:cNvPr>
            <p:cNvCxnSpPr>
              <a:cxnSpLocks/>
            </p:cNvCxnSpPr>
            <p:nvPr/>
          </p:nvCxnSpPr>
          <p:spPr>
            <a:xfrm flipH="1">
              <a:off x="1412801" y="6153581"/>
              <a:ext cx="4301513" cy="0"/>
            </a:xfrm>
            <a:prstGeom prst="straightConnector1">
              <a:avLst/>
            </a:prstGeom>
            <a:grpFill/>
            <a:ln>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330B85D8-28C5-4A7E-81BD-B92B598AE1FC}"/>
              </a:ext>
            </a:extLst>
          </p:cNvPr>
          <p:cNvCxnSpPr>
            <a:cxnSpLocks/>
          </p:cNvCxnSpPr>
          <p:nvPr/>
        </p:nvCxnSpPr>
        <p:spPr>
          <a:xfrm rot="16200000">
            <a:off x="290104" y="1801089"/>
            <a:ext cx="1108363" cy="0"/>
          </a:xfrm>
          <a:prstGeom prst="straightConnector1">
            <a:avLst/>
          </a:prstGeom>
          <a:ln>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9F91CD6-5A3D-4317-B06A-847B3484D155}"/>
              </a:ext>
            </a:extLst>
          </p:cNvPr>
          <p:cNvCxnSpPr>
            <a:cxnSpLocks/>
          </p:cNvCxnSpPr>
          <p:nvPr/>
        </p:nvCxnSpPr>
        <p:spPr>
          <a:xfrm rot="5400000" flipV="1">
            <a:off x="290104" y="4571999"/>
            <a:ext cx="1108363" cy="0"/>
          </a:xfrm>
          <a:prstGeom prst="straightConnector1">
            <a:avLst/>
          </a:prstGeom>
          <a:ln>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81" name="Table 7">
            <a:extLst>
              <a:ext uri="{FF2B5EF4-FFF2-40B4-BE49-F238E27FC236}">
                <a16:creationId xmlns:a16="http://schemas.microsoft.com/office/drawing/2014/main" id="{F744214F-4468-417A-8157-70111EAF0996}"/>
              </a:ext>
            </a:extLst>
          </p:cNvPr>
          <p:cNvGraphicFramePr>
            <a:graphicFrameLocks noGrp="1"/>
          </p:cNvGraphicFramePr>
          <p:nvPr>
            <p:extLst>
              <p:ext uri="{D42A27DB-BD31-4B8C-83A1-F6EECF244321}">
                <p14:modId xmlns:p14="http://schemas.microsoft.com/office/powerpoint/2010/main" val="683848259"/>
              </p:ext>
            </p:extLst>
          </p:nvPr>
        </p:nvGraphicFramePr>
        <p:xfrm>
          <a:off x="9899830" y="1067586"/>
          <a:ext cx="1765238" cy="5303492"/>
        </p:xfrm>
        <a:graphic>
          <a:graphicData uri="http://schemas.openxmlformats.org/drawingml/2006/table">
            <a:tbl>
              <a:tblPr firstRow="1" bandRow="1">
                <a:tableStyleId>{5C22544A-7EE6-4342-B048-85BDC9FD1C3A}</a:tableStyleId>
              </a:tblPr>
              <a:tblGrid>
                <a:gridCol w="1765238">
                  <a:extLst>
                    <a:ext uri="{9D8B030D-6E8A-4147-A177-3AD203B41FA5}">
                      <a16:colId xmlns:a16="http://schemas.microsoft.com/office/drawing/2014/main" val="1343185462"/>
                    </a:ext>
                  </a:extLst>
                </a:gridCol>
              </a:tblGrid>
              <a:tr h="1325873">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IN" sz="2000" b="1" dirty="0">
                          <a:solidFill>
                            <a:schemeClr val="bg1"/>
                          </a:solidFill>
                        </a:rPr>
                        <a:t>Low</a:t>
                      </a:r>
                    </a:p>
                    <a:p>
                      <a:pPr marL="0" marR="0" lvl="0" indent="0" algn="ctr" defTabSz="1218987" rtl="0" eaLnBrk="1" fontAlgn="auto" latinLnBrk="0" hangingPunct="1">
                        <a:lnSpc>
                          <a:spcPct val="100000"/>
                        </a:lnSpc>
                        <a:spcBef>
                          <a:spcPts val="0"/>
                        </a:spcBef>
                        <a:spcAft>
                          <a:spcPts val="0"/>
                        </a:spcAft>
                        <a:buClrTx/>
                        <a:buSzTx/>
                        <a:buFontTx/>
                        <a:buNone/>
                        <a:tabLst/>
                        <a:defRPr/>
                      </a:pPr>
                      <a:r>
                        <a:rPr lang="en-IN" sz="2000" b="1" dirty="0">
                          <a:solidFill>
                            <a:schemeClr val="bg1"/>
                          </a:solidFill>
                        </a:rPr>
                        <a:t>Risk</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26037101"/>
                  </a:ext>
                </a:extLst>
              </a:tr>
              <a:tr h="1325873">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IN" sz="2000" b="1" dirty="0">
                          <a:solidFill>
                            <a:schemeClr val="bg1"/>
                          </a:solidFill>
                        </a:rPr>
                        <a:t>Moderate</a:t>
                      </a:r>
                    </a:p>
                    <a:p>
                      <a:pPr marL="0" marR="0" lvl="0" indent="0" algn="ctr" defTabSz="1218987" rtl="0" eaLnBrk="1" fontAlgn="auto" latinLnBrk="0" hangingPunct="1">
                        <a:lnSpc>
                          <a:spcPct val="100000"/>
                        </a:lnSpc>
                        <a:spcBef>
                          <a:spcPts val="0"/>
                        </a:spcBef>
                        <a:spcAft>
                          <a:spcPts val="0"/>
                        </a:spcAft>
                        <a:buClrTx/>
                        <a:buSzTx/>
                        <a:buFontTx/>
                        <a:buNone/>
                        <a:tabLst/>
                        <a:defRPr/>
                      </a:pPr>
                      <a:r>
                        <a:rPr lang="en-IN" sz="2000" b="1" dirty="0">
                          <a:solidFill>
                            <a:schemeClr val="bg1"/>
                          </a:solidFill>
                        </a:rPr>
                        <a:t>Risk</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177515567"/>
                  </a:ext>
                </a:extLst>
              </a:tr>
              <a:tr h="1325873">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IN" sz="2000" b="1" dirty="0">
                          <a:solidFill>
                            <a:schemeClr val="bg1"/>
                          </a:solidFill>
                        </a:rPr>
                        <a:t>High</a:t>
                      </a:r>
                    </a:p>
                    <a:p>
                      <a:pPr marL="0" marR="0" lvl="0" indent="0" algn="ctr" defTabSz="1218987" rtl="0" eaLnBrk="1" fontAlgn="auto" latinLnBrk="0" hangingPunct="1">
                        <a:lnSpc>
                          <a:spcPct val="100000"/>
                        </a:lnSpc>
                        <a:spcBef>
                          <a:spcPts val="0"/>
                        </a:spcBef>
                        <a:spcAft>
                          <a:spcPts val="0"/>
                        </a:spcAft>
                        <a:buClrTx/>
                        <a:buSzTx/>
                        <a:buFontTx/>
                        <a:buNone/>
                        <a:tabLst/>
                        <a:defRPr/>
                      </a:pPr>
                      <a:r>
                        <a:rPr lang="en-IN" sz="2000" b="1" dirty="0">
                          <a:solidFill>
                            <a:schemeClr val="bg1"/>
                          </a:solidFill>
                        </a:rPr>
                        <a:t>Risk</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853385240"/>
                  </a:ext>
                </a:extLst>
              </a:tr>
              <a:tr h="1325873">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IN" sz="2000" b="1" dirty="0">
                          <a:solidFill>
                            <a:schemeClr val="bg1"/>
                          </a:solidFill>
                        </a:rPr>
                        <a:t>Critical</a:t>
                      </a:r>
                    </a:p>
                    <a:p>
                      <a:pPr marL="0" marR="0" lvl="0" indent="0" algn="ctr" defTabSz="1218987" rtl="0" eaLnBrk="1" fontAlgn="auto" latinLnBrk="0" hangingPunct="1">
                        <a:lnSpc>
                          <a:spcPct val="100000"/>
                        </a:lnSpc>
                        <a:spcBef>
                          <a:spcPts val="0"/>
                        </a:spcBef>
                        <a:spcAft>
                          <a:spcPts val="0"/>
                        </a:spcAft>
                        <a:buClrTx/>
                        <a:buSzTx/>
                        <a:buFontTx/>
                        <a:buNone/>
                        <a:tabLst/>
                        <a:defRPr/>
                      </a:pPr>
                      <a:r>
                        <a:rPr lang="en-IN" sz="2000" b="1" dirty="0">
                          <a:solidFill>
                            <a:schemeClr val="bg1"/>
                          </a:solidFill>
                        </a:rPr>
                        <a:t>Risk</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603989062"/>
                  </a:ext>
                </a:extLst>
              </a:tr>
            </a:tbl>
          </a:graphicData>
        </a:graphic>
      </p:graphicFrame>
      <p:sp>
        <p:nvSpPr>
          <p:cNvPr id="6" name="Oval 5">
            <a:extLst>
              <a:ext uri="{FF2B5EF4-FFF2-40B4-BE49-F238E27FC236}">
                <a16:creationId xmlns:a16="http://schemas.microsoft.com/office/drawing/2014/main" id="{4704EABF-85AB-4157-88A7-355D59D63273}"/>
              </a:ext>
            </a:extLst>
          </p:cNvPr>
          <p:cNvSpPr/>
          <p:nvPr/>
        </p:nvSpPr>
        <p:spPr>
          <a:xfrm>
            <a:off x="1871372" y="3147619"/>
            <a:ext cx="1355178" cy="135517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84" name="TextBox 83">
            <a:extLst>
              <a:ext uri="{FF2B5EF4-FFF2-40B4-BE49-F238E27FC236}">
                <a16:creationId xmlns:a16="http://schemas.microsoft.com/office/drawing/2014/main" id="{9C363D2F-E5DB-4E1F-8646-BAA8508D3FBD}"/>
              </a:ext>
            </a:extLst>
          </p:cNvPr>
          <p:cNvSpPr txBox="1"/>
          <p:nvPr/>
        </p:nvSpPr>
        <p:spPr>
          <a:xfrm flipH="1">
            <a:off x="1972897" y="3289039"/>
            <a:ext cx="1152128" cy="1072338"/>
          </a:xfrm>
          <a:prstGeom prst="rect">
            <a:avLst/>
          </a:prstGeom>
          <a:noFill/>
          <a:ln>
            <a:noFill/>
          </a:ln>
        </p:spPr>
        <p:txBody>
          <a:bodyPr wrap="square" lIns="0" tIns="0" rIns="0" bIns="0" rtlCol="0" anchor="ctr">
            <a:noAutofit/>
          </a:bodyPr>
          <a:lstStyle/>
          <a:p>
            <a:pPr algn="ctr" defTabSz="1218987"/>
            <a:r>
              <a:rPr lang="en-US" sz="1400" kern="0" dirty="0">
                <a:solidFill>
                  <a:prstClr val="black"/>
                </a:solidFill>
                <a:latin typeface="Segoe UI" panose="020B0502040204020203" pitchFamily="34" charset="0"/>
                <a:ea typeface="Calibri Light" charset="0"/>
                <a:cs typeface="Segoe UI" panose="020B0502040204020203" pitchFamily="34" charset="0"/>
              </a:rPr>
              <a:t>Future Environmental </a:t>
            </a:r>
          </a:p>
          <a:p>
            <a:pPr algn="ctr" defTabSz="1218987"/>
            <a:r>
              <a:rPr lang="en-US" sz="1400" kern="0" dirty="0">
                <a:solidFill>
                  <a:prstClr val="black"/>
                </a:solidFill>
                <a:latin typeface="Segoe UI" panose="020B0502040204020203" pitchFamily="34" charset="0"/>
                <a:ea typeface="Calibri Light" charset="0"/>
                <a:cs typeface="Segoe UI" panose="020B0502040204020203" pitchFamily="34" charset="0"/>
              </a:rPr>
              <a:t>Concerns</a:t>
            </a:r>
            <a:endParaRPr lang="en-US" sz="1400" dirty="0">
              <a:solidFill>
                <a:prstClr val="black"/>
              </a:solidFill>
              <a:latin typeface="Segoe UI" panose="020B0502040204020203" pitchFamily="34" charset="0"/>
              <a:ea typeface="Calibri Light" charset="0"/>
              <a:cs typeface="Segoe UI" panose="020B0502040204020203" pitchFamily="34" charset="0"/>
            </a:endParaRPr>
          </a:p>
        </p:txBody>
      </p:sp>
      <p:sp>
        <p:nvSpPr>
          <p:cNvPr id="87" name="Oval 86">
            <a:extLst>
              <a:ext uri="{FF2B5EF4-FFF2-40B4-BE49-F238E27FC236}">
                <a16:creationId xmlns:a16="http://schemas.microsoft.com/office/drawing/2014/main" id="{8728148E-B5F1-4180-873B-FE438CAF921E}"/>
              </a:ext>
            </a:extLst>
          </p:cNvPr>
          <p:cNvSpPr/>
          <p:nvPr/>
        </p:nvSpPr>
        <p:spPr>
          <a:xfrm>
            <a:off x="7740349" y="3389244"/>
            <a:ext cx="1355178" cy="135517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88" name="TextBox 87">
            <a:extLst>
              <a:ext uri="{FF2B5EF4-FFF2-40B4-BE49-F238E27FC236}">
                <a16:creationId xmlns:a16="http://schemas.microsoft.com/office/drawing/2014/main" id="{B0EBDEC3-0A53-4A48-B5E5-A4DD65811AEA}"/>
              </a:ext>
            </a:extLst>
          </p:cNvPr>
          <p:cNvSpPr txBox="1"/>
          <p:nvPr/>
        </p:nvSpPr>
        <p:spPr>
          <a:xfrm flipH="1">
            <a:off x="7950641" y="3700887"/>
            <a:ext cx="934595" cy="731247"/>
          </a:xfrm>
          <a:prstGeom prst="rect">
            <a:avLst/>
          </a:prstGeom>
          <a:noFill/>
          <a:ln>
            <a:noFill/>
          </a:ln>
        </p:spPr>
        <p:txBody>
          <a:bodyPr wrap="square" lIns="0" tIns="0" rIns="0" bIns="0" rtlCol="0" anchor="ctr">
            <a:noAutofit/>
          </a:bodyPr>
          <a:lstStyle/>
          <a:p>
            <a:pPr algn="ctr" defTabSz="1218987"/>
            <a:r>
              <a:rPr lang="en-US" sz="1400" kern="0" dirty="0">
                <a:solidFill>
                  <a:prstClr val="black"/>
                </a:solidFill>
                <a:latin typeface="Segoe UI" panose="020B0502040204020203" pitchFamily="34" charset="0"/>
                <a:ea typeface="Calibri Light" charset="0"/>
                <a:cs typeface="Segoe UI" panose="020B0502040204020203" pitchFamily="34" charset="0"/>
              </a:rPr>
              <a:t>Supply Chain Disruptions</a:t>
            </a:r>
            <a:endParaRPr lang="en-US" sz="1400" dirty="0">
              <a:solidFill>
                <a:prstClr val="black"/>
              </a:solidFill>
              <a:latin typeface="Segoe UI" panose="020B0502040204020203" pitchFamily="34" charset="0"/>
              <a:ea typeface="Calibri Light" charset="0"/>
              <a:cs typeface="Segoe UI" panose="020B0502040204020203" pitchFamily="34" charset="0"/>
            </a:endParaRPr>
          </a:p>
        </p:txBody>
      </p:sp>
      <p:sp>
        <p:nvSpPr>
          <p:cNvPr id="90" name="Oval 89">
            <a:extLst>
              <a:ext uri="{FF2B5EF4-FFF2-40B4-BE49-F238E27FC236}">
                <a16:creationId xmlns:a16="http://schemas.microsoft.com/office/drawing/2014/main" id="{AAE971C3-834D-4DA6-A773-9FD7BA21B1C2}"/>
              </a:ext>
            </a:extLst>
          </p:cNvPr>
          <p:cNvSpPr/>
          <p:nvPr/>
        </p:nvSpPr>
        <p:spPr>
          <a:xfrm>
            <a:off x="4182396" y="2275628"/>
            <a:ext cx="1475272" cy="1448176"/>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91" name="TextBox 90">
            <a:extLst>
              <a:ext uri="{FF2B5EF4-FFF2-40B4-BE49-F238E27FC236}">
                <a16:creationId xmlns:a16="http://schemas.microsoft.com/office/drawing/2014/main" id="{16E14509-E4A3-4137-A172-514A9DBC5C0A}"/>
              </a:ext>
            </a:extLst>
          </p:cNvPr>
          <p:cNvSpPr txBox="1"/>
          <p:nvPr/>
        </p:nvSpPr>
        <p:spPr>
          <a:xfrm flipH="1">
            <a:off x="4283724" y="2537373"/>
            <a:ext cx="1274644" cy="924686"/>
          </a:xfrm>
          <a:prstGeom prst="rect">
            <a:avLst/>
          </a:prstGeom>
          <a:noFill/>
          <a:ln>
            <a:noFill/>
          </a:ln>
        </p:spPr>
        <p:txBody>
          <a:bodyPr wrap="square" lIns="0" tIns="0" rIns="0" bIns="0" rtlCol="0" anchor="ctr">
            <a:noAutofit/>
          </a:bodyPr>
          <a:lstStyle/>
          <a:p>
            <a:pPr algn="ctr" defTabSz="1218987"/>
            <a:r>
              <a:rPr lang="en-US" sz="1200" kern="0" dirty="0">
                <a:solidFill>
                  <a:prstClr val="black"/>
                </a:solidFill>
                <a:latin typeface="Segoe UI" panose="020B0502040204020203" pitchFamily="34" charset="0"/>
                <a:ea typeface="Calibri Light" charset="0"/>
                <a:cs typeface="Segoe UI" panose="020B0502040204020203" pitchFamily="34" charset="0"/>
              </a:rPr>
              <a:t>Aviation Regulatory Challenges</a:t>
            </a:r>
            <a:endParaRPr lang="en-US" sz="1200" dirty="0">
              <a:solidFill>
                <a:prstClr val="black"/>
              </a:solidFill>
              <a:latin typeface="Segoe UI" panose="020B0502040204020203" pitchFamily="34" charset="0"/>
              <a:ea typeface="Calibri Light" charset="0"/>
              <a:cs typeface="Segoe UI" panose="020B0502040204020203" pitchFamily="34" charset="0"/>
            </a:endParaRPr>
          </a:p>
        </p:txBody>
      </p:sp>
      <p:sp>
        <p:nvSpPr>
          <p:cNvPr id="94" name="TextBox 93">
            <a:extLst>
              <a:ext uri="{FF2B5EF4-FFF2-40B4-BE49-F238E27FC236}">
                <a16:creationId xmlns:a16="http://schemas.microsoft.com/office/drawing/2014/main" id="{6B30A500-407E-4B9A-A394-681244D53050}"/>
              </a:ext>
            </a:extLst>
          </p:cNvPr>
          <p:cNvSpPr txBox="1"/>
          <p:nvPr/>
        </p:nvSpPr>
        <p:spPr>
          <a:xfrm flipH="1">
            <a:off x="6275701" y="1801089"/>
            <a:ext cx="1306283" cy="1168126"/>
          </a:xfrm>
          <a:prstGeom prst="rect">
            <a:avLst/>
          </a:prstGeom>
          <a:noFill/>
          <a:ln>
            <a:noFill/>
          </a:ln>
        </p:spPr>
        <p:txBody>
          <a:bodyPr wrap="square" lIns="0" tIns="0" rIns="0" bIns="0" rtlCol="0" anchor="ctr">
            <a:noAutofit/>
          </a:bodyPr>
          <a:lstStyle/>
          <a:p>
            <a:pPr algn="ctr" defTabSz="1218987"/>
            <a:endParaRPr lang="en-US" sz="1400" dirty="0">
              <a:solidFill>
                <a:prstClr val="black"/>
              </a:solidFill>
              <a:latin typeface="Segoe UI" panose="020B0502040204020203" pitchFamily="34" charset="0"/>
              <a:ea typeface="Calibri Light" charset="0"/>
              <a:cs typeface="Segoe UI" panose="020B0502040204020203" pitchFamily="34" charset="0"/>
            </a:endParaRPr>
          </a:p>
        </p:txBody>
      </p:sp>
    </p:spTree>
    <p:extLst>
      <p:ext uri="{BB962C8B-B14F-4D97-AF65-F5344CB8AC3E}">
        <p14:creationId xmlns:p14="http://schemas.microsoft.com/office/powerpoint/2010/main" val="324850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8CC8-A2F5-58BB-3C94-6F9B3233A99B}"/>
              </a:ext>
            </a:extLst>
          </p:cNvPr>
          <p:cNvSpPr>
            <a:spLocks noGrp="1"/>
          </p:cNvSpPr>
          <p:nvPr>
            <p:ph type="title"/>
          </p:nvPr>
        </p:nvSpPr>
        <p:spPr>
          <a:xfrm>
            <a:off x="900545" y="294538"/>
            <a:ext cx="10367005" cy="1033669"/>
          </a:xfrm>
        </p:spPr>
        <p:txBody>
          <a:bodyPr>
            <a:normAutofit fontScale="90000"/>
          </a:bodyPr>
          <a:lstStyle/>
          <a:p>
            <a:pPr algn="ctr"/>
            <a:r>
              <a:rPr lang="en-US">
                <a:solidFill>
                  <a:srgbClr val="002060"/>
                </a:solidFill>
                <a:latin typeface="+mn-lt"/>
              </a:rPr>
              <a:t>Simulation Model Assumptions and limitations</a:t>
            </a:r>
            <a:endParaRPr lang="en-US">
              <a:solidFill>
                <a:srgbClr val="002060"/>
              </a:solidFill>
              <a:latin typeface="+mn-lt"/>
              <a:ea typeface="Calibri Light"/>
              <a:cs typeface="Calibri Light"/>
            </a:endParaRPr>
          </a:p>
        </p:txBody>
      </p:sp>
      <p:graphicFrame>
        <p:nvGraphicFramePr>
          <p:cNvPr id="19" name="Content Placeholder 2">
            <a:extLst>
              <a:ext uri="{FF2B5EF4-FFF2-40B4-BE49-F238E27FC236}">
                <a16:creationId xmlns:a16="http://schemas.microsoft.com/office/drawing/2014/main" id="{F5FB7E94-4DC3-1B3B-3B1E-E8D45E4BC889}"/>
              </a:ext>
            </a:extLst>
          </p:cNvPr>
          <p:cNvGraphicFramePr>
            <a:graphicFrameLocks noGrp="1"/>
          </p:cNvGraphicFramePr>
          <p:nvPr>
            <p:ph idx="1"/>
            <p:extLst>
              <p:ext uri="{D42A27DB-BD31-4B8C-83A1-F6EECF244321}">
                <p14:modId xmlns:p14="http://schemas.microsoft.com/office/powerpoint/2010/main" val="3479132800"/>
              </p:ext>
            </p:extLst>
          </p:nvPr>
        </p:nvGraphicFramePr>
        <p:xfrm>
          <a:off x="1366801" y="1425013"/>
          <a:ext cx="9434492" cy="4504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B6B6DDB-46B5-31F7-DFD2-69EDD305D81E}"/>
              </a:ext>
            </a:extLst>
          </p:cNvPr>
          <p:cNvSpPr>
            <a:spLocks noGrp="1"/>
          </p:cNvSpPr>
          <p:nvPr>
            <p:ph type="sldNum" sz="quarter" idx="12"/>
          </p:nvPr>
        </p:nvSpPr>
        <p:spPr>
          <a:xfrm>
            <a:off x="11704320" y="6455431"/>
            <a:ext cx="445913" cy="365125"/>
          </a:xfrm>
        </p:spPr>
        <p:txBody>
          <a:bodyPr>
            <a:normAutofit/>
          </a:bodyPr>
          <a:lstStyle/>
          <a:p>
            <a:pPr>
              <a:spcAft>
                <a:spcPts val="600"/>
              </a:spcAft>
            </a:pPr>
            <a:fld id="{ACBB482D-A81E-5740-BEC7-75ABECFB8126}" type="slidenum">
              <a:rPr lang="en-US" sz="1100">
                <a:solidFill>
                  <a:schemeClr val="tx1">
                    <a:lumMod val="50000"/>
                    <a:lumOff val="50000"/>
                  </a:schemeClr>
                </a:solidFill>
              </a:rPr>
              <a:pPr>
                <a:spcAft>
                  <a:spcPts val="600"/>
                </a:spcAft>
              </a:pPr>
              <a:t>14</a:t>
            </a:fld>
            <a:endParaRPr lang="en-US" sz="1100">
              <a:solidFill>
                <a:schemeClr val="tx1">
                  <a:lumMod val="50000"/>
                  <a:lumOff val="50000"/>
                </a:schemeClr>
              </a:solidFill>
            </a:endParaRPr>
          </a:p>
        </p:txBody>
      </p:sp>
    </p:spTree>
    <p:extLst>
      <p:ext uri="{BB962C8B-B14F-4D97-AF65-F5344CB8AC3E}">
        <p14:creationId xmlns:p14="http://schemas.microsoft.com/office/powerpoint/2010/main" val="171106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BF28-4964-58CC-D595-92C9E46FF53C}"/>
              </a:ext>
            </a:extLst>
          </p:cNvPr>
          <p:cNvSpPr>
            <a:spLocks noGrp="1"/>
          </p:cNvSpPr>
          <p:nvPr>
            <p:ph type="title"/>
          </p:nvPr>
        </p:nvSpPr>
        <p:spPr>
          <a:xfrm>
            <a:off x="-3" y="0"/>
            <a:ext cx="12191998" cy="1587255"/>
          </a:xfrm>
        </p:spPr>
        <p:txBody>
          <a:bodyPr>
            <a:normAutofit/>
          </a:bodyPr>
          <a:lstStyle/>
          <a:p>
            <a:pPr algn="ctr"/>
            <a:r>
              <a:rPr lang="en-US" dirty="0">
                <a:solidFill>
                  <a:srgbClr val="002060"/>
                </a:solidFill>
                <a:latin typeface="+mn-lt"/>
              </a:rPr>
              <a:t>Transportation Network</a:t>
            </a:r>
            <a:endParaRPr lang="en-US" dirty="0">
              <a:solidFill>
                <a:srgbClr val="002060"/>
              </a:solidFill>
              <a:latin typeface="+mn-lt"/>
              <a:cs typeface="Calibri"/>
            </a:endParaRPr>
          </a:p>
        </p:txBody>
      </p:sp>
      <p:sp>
        <p:nvSpPr>
          <p:cNvPr id="4" name="Slide Number Placeholder 3">
            <a:extLst>
              <a:ext uri="{FF2B5EF4-FFF2-40B4-BE49-F238E27FC236}">
                <a16:creationId xmlns:a16="http://schemas.microsoft.com/office/drawing/2014/main" id="{126662D2-EAD9-695D-0C61-3EAF494C63D4}"/>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BB482D-A81E-5740-BEC7-75ABECFB8126}" type="slidenum">
              <a:rPr kumimoji="0" lang="en-US" sz="1100" b="0" i="0" u="none" strike="noStrike" kern="1200" cap="none" spc="0" normalizeH="0" baseline="0" noProof="0">
                <a:ln>
                  <a:noFill/>
                </a:ln>
                <a:solidFill>
                  <a:prstClr val="black">
                    <a:lumMod val="50000"/>
                    <a:lumOff val="50000"/>
                  </a:prstClr>
                </a:solidFill>
                <a:effectLst/>
                <a:uLnTx/>
                <a:uFillTx/>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100" b="0" i="0" u="none" strike="noStrike" kern="1200" cap="none" spc="0" normalizeH="0" baseline="0" noProof="0">
              <a:ln>
                <a:noFill/>
              </a:ln>
              <a:solidFill>
                <a:prstClr val="black">
                  <a:lumMod val="50000"/>
                  <a:lumOff val="50000"/>
                </a:prstClr>
              </a:solidFill>
              <a:effectLst/>
              <a:uLnTx/>
              <a:uFillTx/>
              <a:ea typeface="+mn-ea"/>
              <a:cs typeface="+mn-cs"/>
            </a:endParaRPr>
          </a:p>
        </p:txBody>
      </p:sp>
      <p:sp>
        <p:nvSpPr>
          <p:cNvPr id="5" name="Flowchart: Connector 4">
            <a:extLst>
              <a:ext uri="{FF2B5EF4-FFF2-40B4-BE49-F238E27FC236}">
                <a16:creationId xmlns:a16="http://schemas.microsoft.com/office/drawing/2014/main" id="{B8635003-14AC-0460-D500-132E7DA2EA49}"/>
              </a:ext>
            </a:extLst>
          </p:cNvPr>
          <p:cNvSpPr/>
          <p:nvPr/>
        </p:nvSpPr>
        <p:spPr>
          <a:xfrm>
            <a:off x="3621480" y="2340508"/>
            <a:ext cx="731520" cy="731520"/>
          </a:xfrm>
          <a:prstGeom prst="flowChartConnector">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prstClr val="white"/>
                </a:solidFill>
              </a:rPr>
              <a:t>(Fix wing)</a:t>
            </a:r>
            <a:endParaRPr kumimoji="0" lang="en-US" sz="800" b="0" i="0" u="none" strike="noStrike" kern="1200" cap="none" spc="0" normalizeH="0" baseline="0" noProof="0">
              <a:ln>
                <a:noFill/>
              </a:ln>
              <a:solidFill>
                <a:prstClr val="white"/>
              </a:solidFill>
              <a:effectLst/>
              <a:uLnTx/>
              <a:uFillTx/>
              <a:ea typeface="+mn-ea"/>
              <a:cs typeface="+mn-cs"/>
            </a:endParaRPr>
          </a:p>
        </p:txBody>
      </p:sp>
      <p:sp>
        <p:nvSpPr>
          <p:cNvPr id="18" name="Flowchart: Connector 17">
            <a:extLst>
              <a:ext uri="{FF2B5EF4-FFF2-40B4-BE49-F238E27FC236}">
                <a16:creationId xmlns:a16="http://schemas.microsoft.com/office/drawing/2014/main" id="{BA8EF83D-F47E-4D89-CE58-7E4574907245}"/>
              </a:ext>
            </a:extLst>
          </p:cNvPr>
          <p:cNvSpPr/>
          <p:nvPr/>
        </p:nvSpPr>
        <p:spPr>
          <a:xfrm>
            <a:off x="3735657" y="5155161"/>
            <a:ext cx="731520" cy="731520"/>
          </a:xfrm>
          <a:prstGeom prst="flowChartConnector">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prstClr val="white"/>
                </a:solidFill>
              </a:rPr>
              <a:t>(Drone)</a:t>
            </a:r>
            <a:endParaRPr kumimoji="0" lang="en-US" sz="800" b="0" i="0" u="none" strike="noStrike" kern="1200" cap="none" spc="0" normalizeH="0" baseline="0" noProof="0">
              <a:ln>
                <a:noFill/>
              </a:ln>
              <a:solidFill>
                <a:prstClr val="white"/>
              </a:solidFill>
              <a:effectLst/>
              <a:uLnTx/>
              <a:uFillTx/>
              <a:ea typeface="+mn-ea"/>
              <a:cs typeface="+mn-cs"/>
            </a:endParaRPr>
          </a:p>
        </p:txBody>
      </p:sp>
      <p:sp>
        <p:nvSpPr>
          <p:cNvPr id="19" name="Flowchart: Connector 18">
            <a:extLst>
              <a:ext uri="{FF2B5EF4-FFF2-40B4-BE49-F238E27FC236}">
                <a16:creationId xmlns:a16="http://schemas.microsoft.com/office/drawing/2014/main" id="{14A79AD1-A159-361A-166F-5CD41DCD867C}"/>
              </a:ext>
            </a:extLst>
          </p:cNvPr>
          <p:cNvSpPr/>
          <p:nvPr/>
        </p:nvSpPr>
        <p:spPr>
          <a:xfrm>
            <a:off x="7586724" y="5804990"/>
            <a:ext cx="731520" cy="731520"/>
          </a:xfrm>
          <a:prstGeom prst="flowChartConnector">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prstClr val="white"/>
                </a:solidFill>
              </a:rPr>
              <a:t>(250)</a:t>
            </a:r>
            <a:endParaRPr kumimoji="0" lang="en-US" sz="800" b="0" i="0" u="none" strike="noStrike" kern="1200" cap="none" spc="0" normalizeH="0" baseline="0" noProof="0">
              <a:ln>
                <a:noFill/>
              </a:ln>
              <a:solidFill>
                <a:prstClr val="white"/>
              </a:solidFill>
              <a:effectLst/>
              <a:uLnTx/>
              <a:uFillTx/>
              <a:ea typeface="+mn-ea"/>
              <a:cs typeface="+mn-cs"/>
            </a:endParaRPr>
          </a:p>
        </p:txBody>
      </p:sp>
      <p:sp>
        <p:nvSpPr>
          <p:cNvPr id="20" name="Flowchart: Connector 19">
            <a:extLst>
              <a:ext uri="{FF2B5EF4-FFF2-40B4-BE49-F238E27FC236}">
                <a16:creationId xmlns:a16="http://schemas.microsoft.com/office/drawing/2014/main" id="{50076CD5-8789-F195-533C-D6C3A864553C}"/>
              </a:ext>
            </a:extLst>
          </p:cNvPr>
          <p:cNvSpPr/>
          <p:nvPr/>
        </p:nvSpPr>
        <p:spPr>
          <a:xfrm>
            <a:off x="7586724" y="4896530"/>
            <a:ext cx="731520" cy="731520"/>
          </a:xfrm>
          <a:prstGeom prst="flowChartConnector">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ea typeface="+mn-ea"/>
                <a:cs typeface="+mn-cs"/>
              </a:rPr>
              <a:t>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prstClr val="white"/>
                </a:solidFill>
              </a:rPr>
              <a:t>(200)</a:t>
            </a:r>
            <a:endParaRPr kumimoji="0" lang="en-US" sz="800" b="0" i="0" u="none" strike="noStrike" kern="1200" cap="none" spc="0" normalizeH="0" baseline="0" noProof="0">
              <a:ln>
                <a:noFill/>
              </a:ln>
              <a:solidFill>
                <a:prstClr val="white"/>
              </a:solidFill>
              <a:effectLst/>
              <a:uLnTx/>
              <a:uFillTx/>
              <a:ea typeface="+mn-ea"/>
              <a:cs typeface="+mn-cs"/>
            </a:endParaRPr>
          </a:p>
        </p:txBody>
      </p:sp>
      <p:sp>
        <p:nvSpPr>
          <p:cNvPr id="21" name="Flowchart: Connector 20">
            <a:extLst>
              <a:ext uri="{FF2B5EF4-FFF2-40B4-BE49-F238E27FC236}">
                <a16:creationId xmlns:a16="http://schemas.microsoft.com/office/drawing/2014/main" id="{3E8A0393-56B7-8411-D434-7A9604559298}"/>
              </a:ext>
            </a:extLst>
          </p:cNvPr>
          <p:cNvSpPr/>
          <p:nvPr/>
        </p:nvSpPr>
        <p:spPr>
          <a:xfrm>
            <a:off x="7586724" y="4007850"/>
            <a:ext cx="731520" cy="731520"/>
          </a:xfrm>
          <a:prstGeom prst="flowChartConnector">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prstClr val="white"/>
                </a:solidFill>
              </a:rPr>
              <a:t>(150)</a:t>
            </a:r>
            <a:endParaRPr kumimoji="0" lang="en-US" sz="800" b="0" i="0" u="none" strike="noStrike" kern="1200" cap="none" spc="0" normalizeH="0" baseline="0" noProof="0">
              <a:ln>
                <a:noFill/>
              </a:ln>
              <a:solidFill>
                <a:prstClr val="white"/>
              </a:solidFill>
              <a:effectLst/>
              <a:uLnTx/>
              <a:uFillTx/>
              <a:ea typeface="+mn-ea"/>
              <a:cs typeface="+mn-cs"/>
            </a:endParaRPr>
          </a:p>
        </p:txBody>
      </p:sp>
      <p:sp>
        <p:nvSpPr>
          <p:cNvPr id="22" name="Flowchart: Connector 21">
            <a:extLst>
              <a:ext uri="{FF2B5EF4-FFF2-40B4-BE49-F238E27FC236}">
                <a16:creationId xmlns:a16="http://schemas.microsoft.com/office/drawing/2014/main" id="{BE436941-2955-3895-0A93-F7C50E87D02C}"/>
              </a:ext>
            </a:extLst>
          </p:cNvPr>
          <p:cNvSpPr/>
          <p:nvPr/>
        </p:nvSpPr>
        <p:spPr>
          <a:xfrm>
            <a:off x="7586724" y="2998317"/>
            <a:ext cx="731520" cy="731520"/>
          </a:xfrm>
          <a:prstGeom prst="flowChartConnector">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prstClr val="white"/>
                </a:solidFill>
              </a:rPr>
              <a:t>B</a:t>
            </a:r>
            <a:endParaRPr kumimoji="0" lang="en-US" sz="800" b="0" i="0" u="none" strike="noStrike" kern="1200" cap="none" spc="0" normalizeH="0" baseline="0" noProof="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prstClr val="white"/>
                </a:solidFill>
              </a:rPr>
              <a:t>(100)</a:t>
            </a:r>
            <a:endParaRPr kumimoji="0" lang="en-US" sz="800" b="0" i="0" u="none" strike="noStrike" kern="1200" cap="none" spc="0" normalizeH="0" baseline="0" noProof="0">
              <a:ln>
                <a:noFill/>
              </a:ln>
              <a:solidFill>
                <a:prstClr val="white"/>
              </a:solidFill>
              <a:effectLst/>
              <a:uLnTx/>
              <a:uFillTx/>
              <a:ea typeface="+mn-ea"/>
              <a:cs typeface="+mn-cs"/>
            </a:endParaRPr>
          </a:p>
        </p:txBody>
      </p:sp>
      <p:sp>
        <p:nvSpPr>
          <p:cNvPr id="23" name="Flowchart: Connector 22">
            <a:extLst>
              <a:ext uri="{FF2B5EF4-FFF2-40B4-BE49-F238E27FC236}">
                <a16:creationId xmlns:a16="http://schemas.microsoft.com/office/drawing/2014/main" id="{DC81CABE-E3FE-6A89-0477-D95C01AAA9BF}"/>
              </a:ext>
            </a:extLst>
          </p:cNvPr>
          <p:cNvSpPr/>
          <p:nvPr/>
        </p:nvSpPr>
        <p:spPr>
          <a:xfrm>
            <a:off x="7586724" y="1988784"/>
            <a:ext cx="731520" cy="731520"/>
          </a:xfrm>
          <a:prstGeom prst="flowChartConnector">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prstClr val="white"/>
                </a:solidFill>
              </a:rPr>
              <a:t>(50 )</a:t>
            </a:r>
            <a:endParaRPr kumimoji="0" lang="en-US" sz="800" b="0" i="0" u="none" strike="noStrike" kern="1200" cap="none" spc="0" normalizeH="0" baseline="0" noProof="0">
              <a:ln>
                <a:noFill/>
              </a:ln>
              <a:solidFill>
                <a:prstClr val="white"/>
              </a:solidFill>
              <a:effectLst/>
              <a:uLnTx/>
              <a:uFillTx/>
              <a:ea typeface="+mn-ea"/>
              <a:cs typeface="+mn-cs"/>
            </a:endParaRPr>
          </a:p>
        </p:txBody>
      </p:sp>
      <p:sp>
        <p:nvSpPr>
          <p:cNvPr id="24" name="Flowchart: Connector 23">
            <a:extLst>
              <a:ext uri="{FF2B5EF4-FFF2-40B4-BE49-F238E27FC236}">
                <a16:creationId xmlns:a16="http://schemas.microsoft.com/office/drawing/2014/main" id="{CEDB2E87-E7DF-3304-020A-E4DE03471FB2}"/>
              </a:ext>
            </a:extLst>
          </p:cNvPr>
          <p:cNvSpPr/>
          <p:nvPr/>
        </p:nvSpPr>
        <p:spPr>
          <a:xfrm>
            <a:off x="3439589" y="3883463"/>
            <a:ext cx="731520" cy="731520"/>
          </a:xfrm>
          <a:prstGeom prst="flowChartConnector">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prstClr val="white"/>
                </a:solidFill>
              </a:rPr>
              <a:t>(Rotary)</a:t>
            </a:r>
            <a:endParaRPr kumimoji="0" lang="en-US" sz="800" b="0" i="0" u="none" strike="noStrike" kern="1200" cap="none" spc="0" normalizeH="0" baseline="0" noProof="0">
              <a:ln>
                <a:noFill/>
              </a:ln>
              <a:solidFill>
                <a:prstClr val="white"/>
              </a:solidFill>
              <a:effectLst/>
              <a:uLnTx/>
              <a:uFillTx/>
              <a:ea typeface="+mn-ea"/>
              <a:cs typeface="+mn-cs"/>
            </a:endParaRPr>
          </a:p>
        </p:txBody>
      </p:sp>
      <p:cxnSp>
        <p:nvCxnSpPr>
          <p:cNvPr id="27" name="Straight Arrow Connector 26">
            <a:extLst>
              <a:ext uri="{FF2B5EF4-FFF2-40B4-BE49-F238E27FC236}">
                <a16:creationId xmlns:a16="http://schemas.microsoft.com/office/drawing/2014/main" id="{27B4B089-054D-8DC1-F0FD-927F45D1CA54}"/>
              </a:ext>
            </a:extLst>
          </p:cNvPr>
          <p:cNvCxnSpPr>
            <a:cxnSpLocks/>
            <a:stCxn id="5" idx="7"/>
            <a:endCxn id="23" idx="2"/>
          </p:cNvCxnSpPr>
          <p:nvPr/>
        </p:nvCxnSpPr>
        <p:spPr>
          <a:xfrm flipV="1">
            <a:off x="4245871" y="2354544"/>
            <a:ext cx="3340853" cy="93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0B7645B-9470-09AC-7EBE-F4E92BF1BF80}"/>
              </a:ext>
            </a:extLst>
          </p:cNvPr>
          <p:cNvCxnSpPr>
            <a:cxnSpLocks/>
            <a:stCxn id="5" idx="6"/>
            <a:endCxn id="22" idx="2"/>
          </p:cNvCxnSpPr>
          <p:nvPr/>
        </p:nvCxnSpPr>
        <p:spPr>
          <a:xfrm>
            <a:off x="4353000" y="2706268"/>
            <a:ext cx="3233724" cy="6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73B3F4-E73F-0D4C-4C31-663B1767AC7D}"/>
              </a:ext>
            </a:extLst>
          </p:cNvPr>
          <p:cNvCxnSpPr>
            <a:cxnSpLocks/>
            <a:stCxn id="5" idx="5"/>
            <a:endCxn id="21" idx="2"/>
          </p:cNvCxnSpPr>
          <p:nvPr/>
        </p:nvCxnSpPr>
        <p:spPr>
          <a:xfrm>
            <a:off x="4245871" y="2964899"/>
            <a:ext cx="3340853" cy="1408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8A6CFB6-803B-CE54-7538-1EEDDACAC307}"/>
              </a:ext>
            </a:extLst>
          </p:cNvPr>
          <p:cNvCxnSpPr>
            <a:cxnSpLocks/>
            <a:stCxn id="24" idx="3"/>
            <a:endCxn id="19" idx="2"/>
          </p:cNvCxnSpPr>
          <p:nvPr/>
        </p:nvCxnSpPr>
        <p:spPr>
          <a:xfrm>
            <a:off x="3546718" y="4507854"/>
            <a:ext cx="4040006" cy="166289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B8B24BD-861B-AA86-5B5B-D815C1238619}"/>
              </a:ext>
            </a:extLst>
          </p:cNvPr>
          <p:cNvCxnSpPr>
            <a:cxnSpLocks/>
            <a:stCxn id="5" idx="4"/>
            <a:endCxn id="20" idx="1"/>
          </p:cNvCxnSpPr>
          <p:nvPr/>
        </p:nvCxnSpPr>
        <p:spPr>
          <a:xfrm>
            <a:off x="3987240" y="3072028"/>
            <a:ext cx="3706613" cy="1931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C791AAC-81DA-19EA-7385-0B51B4D53431}"/>
              </a:ext>
            </a:extLst>
          </p:cNvPr>
          <p:cNvCxnSpPr>
            <a:cxnSpLocks/>
            <a:stCxn id="5" idx="3"/>
            <a:endCxn id="19" idx="1"/>
          </p:cNvCxnSpPr>
          <p:nvPr/>
        </p:nvCxnSpPr>
        <p:spPr>
          <a:xfrm>
            <a:off x="3728609" y="2964899"/>
            <a:ext cx="3965244" cy="2947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0936138-C19A-B564-0FFB-795E7DB35B3C}"/>
              </a:ext>
            </a:extLst>
          </p:cNvPr>
          <p:cNvCxnSpPr>
            <a:cxnSpLocks/>
            <a:stCxn id="24" idx="6"/>
            <a:endCxn id="22" idx="3"/>
          </p:cNvCxnSpPr>
          <p:nvPr/>
        </p:nvCxnSpPr>
        <p:spPr>
          <a:xfrm flipV="1">
            <a:off x="4171109" y="3622708"/>
            <a:ext cx="3522744" cy="62651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8252336-3CFE-FAD9-1307-72D81EE40967}"/>
              </a:ext>
            </a:extLst>
          </p:cNvPr>
          <p:cNvCxnSpPr>
            <a:cxnSpLocks/>
            <a:stCxn id="24" idx="0"/>
            <a:endCxn id="23" idx="3"/>
          </p:cNvCxnSpPr>
          <p:nvPr/>
        </p:nvCxnSpPr>
        <p:spPr>
          <a:xfrm flipV="1">
            <a:off x="3805349" y="2613175"/>
            <a:ext cx="3888504" cy="127028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D71E265-7C6D-4684-6A93-3191F5EF79DE}"/>
              </a:ext>
            </a:extLst>
          </p:cNvPr>
          <p:cNvCxnSpPr>
            <a:cxnSpLocks/>
          </p:cNvCxnSpPr>
          <p:nvPr/>
        </p:nvCxnSpPr>
        <p:spPr>
          <a:xfrm>
            <a:off x="4087412" y="4516955"/>
            <a:ext cx="3522744" cy="75443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4B441F3-CD3C-378E-1BAC-0BBC62F62362}"/>
              </a:ext>
            </a:extLst>
          </p:cNvPr>
          <p:cNvCxnSpPr>
            <a:cxnSpLocks/>
            <a:stCxn id="18" idx="0"/>
            <a:endCxn id="23" idx="4"/>
          </p:cNvCxnSpPr>
          <p:nvPr/>
        </p:nvCxnSpPr>
        <p:spPr>
          <a:xfrm flipV="1">
            <a:off x="4101417" y="2720304"/>
            <a:ext cx="3851067" cy="24348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0109C42-31A4-4304-7326-AA4766AF8C90}"/>
              </a:ext>
            </a:extLst>
          </p:cNvPr>
          <p:cNvCxnSpPr>
            <a:cxnSpLocks/>
            <a:stCxn id="18" idx="6"/>
            <a:endCxn id="21" idx="4"/>
          </p:cNvCxnSpPr>
          <p:nvPr/>
        </p:nvCxnSpPr>
        <p:spPr>
          <a:xfrm flipV="1">
            <a:off x="4467177" y="4739370"/>
            <a:ext cx="3485307" cy="7815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4DA895-C4A3-A5A1-C597-63C43499D3B7}"/>
              </a:ext>
            </a:extLst>
          </p:cNvPr>
          <p:cNvCxnSpPr>
            <a:cxnSpLocks/>
            <a:stCxn id="18" idx="7"/>
            <a:endCxn id="22" idx="4"/>
          </p:cNvCxnSpPr>
          <p:nvPr/>
        </p:nvCxnSpPr>
        <p:spPr>
          <a:xfrm flipV="1">
            <a:off x="4360048" y="3729837"/>
            <a:ext cx="3592436" cy="15324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F3102D1-21F0-E9F8-9230-2E1354B0DED8}"/>
              </a:ext>
            </a:extLst>
          </p:cNvPr>
          <p:cNvCxnSpPr>
            <a:cxnSpLocks/>
            <a:endCxn id="20" idx="3"/>
          </p:cNvCxnSpPr>
          <p:nvPr/>
        </p:nvCxnSpPr>
        <p:spPr>
          <a:xfrm flipV="1">
            <a:off x="4324415" y="5520921"/>
            <a:ext cx="3369438" cy="2328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3A02977-9A68-B6F9-BA22-53C974B4DFE4}"/>
              </a:ext>
            </a:extLst>
          </p:cNvPr>
          <p:cNvCxnSpPr>
            <a:cxnSpLocks/>
            <a:stCxn id="18" idx="4"/>
            <a:endCxn id="19" idx="3"/>
          </p:cNvCxnSpPr>
          <p:nvPr/>
        </p:nvCxnSpPr>
        <p:spPr>
          <a:xfrm>
            <a:off x="4101417" y="5886681"/>
            <a:ext cx="3592436" cy="542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66BEB16-AA14-BFCB-F4A8-A9128FD3C869}"/>
              </a:ext>
            </a:extLst>
          </p:cNvPr>
          <p:cNvSpPr txBox="1"/>
          <p:nvPr/>
        </p:nvSpPr>
        <p:spPr>
          <a:xfrm>
            <a:off x="5238330" y="2153725"/>
            <a:ext cx="42030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300</a:t>
            </a:r>
          </a:p>
        </p:txBody>
      </p:sp>
      <p:cxnSp>
        <p:nvCxnSpPr>
          <p:cNvPr id="58" name="Straight Arrow Connector 57">
            <a:extLst>
              <a:ext uri="{FF2B5EF4-FFF2-40B4-BE49-F238E27FC236}">
                <a16:creationId xmlns:a16="http://schemas.microsoft.com/office/drawing/2014/main" id="{94A82A4A-519C-AAE4-04E4-13060AFD8EC4}"/>
              </a:ext>
            </a:extLst>
          </p:cNvPr>
          <p:cNvCxnSpPr>
            <a:cxnSpLocks/>
            <a:stCxn id="24" idx="5"/>
          </p:cNvCxnSpPr>
          <p:nvPr/>
        </p:nvCxnSpPr>
        <p:spPr>
          <a:xfrm>
            <a:off x="4063980" y="4507854"/>
            <a:ext cx="3702187" cy="12438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EB185DF-1116-40F4-241B-2495574FD848}"/>
              </a:ext>
            </a:extLst>
          </p:cNvPr>
          <p:cNvSpPr txBox="1"/>
          <p:nvPr/>
        </p:nvSpPr>
        <p:spPr>
          <a:xfrm flipH="1">
            <a:off x="5285830" y="2587437"/>
            <a:ext cx="8101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600</a:t>
            </a:r>
          </a:p>
        </p:txBody>
      </p:sp>
      <p:sp>
        <p:nvSpPr>
          <p:cNvPr id="60" name="TextBox 59">
            <a:extLst>
              <a:ext uri="{FF2B5EF4-FFF2-40B4-BE49-F238E27FC236}">
                <a16:creationId xmlns:a16="http://schemas.microsoft.com/office/drawing/2014/main" id="{5E8779EE-38C8-0C1C-F283-434AB0E77594}"/>
              </a:ext>
            </a:extLst>
          </p:cNvPr>
          <p:cNvSpPr txBox="1"/>
          <p:nvPr/>
        </p:nvSpPr>
        <p:spPr>
          <a:xfrm>
            <a:off x="5770491" y="3415937"/>
            <a:ext cx="42030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900</a:t>
            </a:r>
          </a:p>
        </p:txBody>
      </p:sp>
      <p:sp>
        <p:nvSpPr>
          <p:cNvPr id="61" name="TextBox 60">
            <a:extLst>
              <a:ext uri="{FF2B5EF4-FFF2-40B4-BE49-F238E27FC236}">
                <a16:creationId xmlns:a16="http://schemas.microsoft.com/office/drawing/2014/main" id="{B8DCDC65-69BB-733B-C2DA-142EF53F7B74}"/>
              </a:ext>
            </a:extLst>
          </p:cNvPr>
          <p:cNvSpPr txBox="1"/>
          <p:nvPr/>
        </p:nvSpPr>
        <p:spPr>
          <a:xfrm>
            <a:off x="6892006" y="4296065"/>
            <a:ext cx="49885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1200</a:t>
            </a:r>
          </a:p>
        </p:txBody>
      </p:sp>
      <p:sp>
        <p:nvSpPr>
          <p:cNvPr id="62" name="TextBox 61">
            <a:extLst>
              <a:ext uri="{FF2B5EF4-FFF2-40B4-BE49-F238E27FC236}">
                <a16:creationId xmlns:a16="http://schemas.microsoft.com/office/drawing/2014/main" id="{C879EE39-6E72-16E3-57C3-05D7790DFD15}"/>
              </a:ext>
            </a:extLst>
          </p:cNvPr>
          <p:cNvSpPr txBox="1"/>
          <p:nvPr/>
        </p:nvSpPr>
        <p:spPr>
          <a:xfrm>
            <a:off x="6784269" y="5146569"/>
            <a:ext cx="49885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1500</a:t>
            </a:r>
          </a:p>
        </p:txBody>
      </p:sp>
      <p:sp>
        <p:nvSpPr>
          <p:cNvPr id="83" name="TextBox 82">
            <a:extLst>
              <a:ext uri="{FF2B5EF4-FFF2-40B4-BE49-F238E27FC236}">
                <a16:creationId xmlns:a16="http://schemas.microsoft.com/office/drawing/2014/main" id="{EE1AEB1C-4220-B603-592F-E7ABF1B1CFF0}"/>
              </a:ext>
            </a:extLst>
          </p:cNvPr>
          <p:cNvSpPr txBox="1"/>
          <p:nvPr/>
        </p:nvSpPr>
        <p:spPr>
          <a:xfrm>
            <a:off x="5224247" y="3074427"/>
            <a:ext cx="42030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0AD47">
                    <a:lumMod val="60000"/>
                    <a:lumOff val="40000"/>
                  </a:srgbClr>
                </a:solidFill>
                <a:effectLst/>
                <a:uLnTx/>
                <a:uFillTx/>
                <a:ea typeface="+mn-ea"/>
                <a:cs typeface="+mn-cs"/>
              </a:rPr>
              <a:t>350</a:t>
            </a:r>
          </a:p>
        </p:txBody>
      </p:sp>
      <p:sp>
        <p:nvSpPr>
          <p:cNvPr id="84" name="TextBox 83">
            <a:extLst>
              <a:ext uri="{FF2B5EF4-FFF2-40B4-BE49-F238E27FC236}">
                <a16:creationId xmlns:a16="http://schemas.microsoft.com/office/drawing/2014/main" id="{EB2A05FB-E0B3-94B7-B7CC-1EDFF60CE21D}"/>
              </a:ext>
            </a:extLst>
          </p:cNvPr>
          <p:cNvSpPr txBox="1"/>
          <p:nvPr/>
        </p:nvSpPr>
        <p:spPr>
          <a:xfrm>
            <a:off x="4586830" y="3854224"/>
            <a:ext cx="42030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0AD47">
                    <a:lumMod val="60000"/>
                    <a:lumOff val="40000"/>
                  </a:srgbClr>
                </a:solidFill>
                <a:effectLst/>
                <a:uLnTx/>
                <a:uFillTx/>
                <a:ea typeface="+mn-ea"/>
                <a:cs typeface="+mn-cs"/>
              </a:rPr>
              <a:t>700</a:t>
            </a:r>
          </a:p>
        </p:txBody>
      </p:sp>
      <p:sp>
        <p:nvSpPr>
          <p:cNvPr id="85" name="TextBox 84">
            <a:extLst>
              <a:ext uri="{FF2B5EF4-FFF2-40B4-BE49-F238E27FC236}">
                <a16:creationId xmlns:a16="http://schemas.microsoft.com/office/drawing/2014/main" id="{D9C52F40-0F80-E528-333A-A524F660D1DF}"/>
              </a:ext>
            </a:extLst>
          </p:cNvPr>
          <p:cNvSpPr txBox="1"/>
          <p:nvPr/>
        </p:nvSpPr>
        <p:spPr>
          <a:xfrm>
            <a:off x="4468065" y="4339614"/>
            <a:ext cx="49885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0AD47">
                    <a:lumMod val="60000"/>
                    <a:lumOff val="40000"/>
                  </a:srgbClr>
                </a:solidFill>
                <a:effectLst/>
                <a:uLnTx/>
                <a:uFillTx/>
                <a:ea typeface="+mn-ea"/>
                <a:cs typeface="+mn-cs"/>
              </a:rPr>
              <a:t>1050</a:t>
            </a:r>
          </a:p>
        </p:txBody>
      </p:sp>
      <p:sp>
        <p:nvSpPr>
          <p:cNvPr id="86" name="TextBox 85">
            <a:extLst>
              <a:ext uri="{FF2B5EF4-FFF2-40B4-BE49-F238E27FC236}">
                <a16:creationId xmlns:a16="http://schemas.microsoft.com/office/drawing/2014/main" id="{7302B687-901B-221D-5175-99DB4A1A6BDB}"/>
              </a:ext>
            </a:extLst>
          </p:cNvPr>
          <p:cNvSpPr txBox="1"/>
          <p:nvPr/>
        </p:nvSpPr>
        <p:spPr>
          <a:xfrm>
            <a:off x="5729721" y="4703744"/>
            <a:ext cx="49885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0AD47">
                    <a:lumMod val="60000"/>
                    <a:lumOff val="40000"/>
                  </a:srgbClr>
                </a:solidFill>
                <a:effectLst/>
                <a:uLnTx/>
                <a:uFillTx/>
                <a:ea typeface="+mn-ea"/>
                <a:cs typeface="+mn-cs"/>
              </a:rPr>
              <a:t>1400</a:t>
            </a:r>
          </a:p>
        </p:txBody>
      </p:sp>
      <p:sp>
        <p:nvSpPr>
          <p:cNvPr id="87" name="TextBox 86">
            <a:extLst>
              <a:ext uri="{FF2B5EF4-FFF2-40B4-BE49-F238E27FC236}">
                <a16:creationId xmlns:a16="http://schemas.microsoft.com/office/drawing/2014/main" id="{76FAE1F1-6B26-78C8-DC97-E139C2EA0096}"/>
              </a:ext>
            </a:extLst>
          </p:cNvPr>
          <p:cNvSpPr txBox="1"/>
          <p:nvPr/>
        </p:nvSpPr>
        <p:spPr>
          <a:xfrm>
            <a:off x="5951231" y="5282121"/>
            <a:ext cx="49885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0AD47">
                    <a:lumMod val="60000"/>
                    <a:lumOff val="40000"/>
                  </a:srgbClr>
                </a:solidFill>
                <a:effectLst/>
                <a:uLnTx/>
                <a:uFillTx/>
                <a:ea typeface="+mn-ea"/>
                <a:cs typeface="+mn-cs"/>
              </a:rPr>
              <a:t>1750</a:t>
            </a:r>
          </a:p>
        </p:txBody>
      </p:sp>
      <p:sp>
        <p:nvSpPr>
          <p:cNvPr id="129" name="TextBox 128">
            <a:extLst>
              <a:ext uri="{FF2B5EF4-FFF2-40B4-BE49-F238E27FC236}">
                <a16:creationId xmlns:a16="http://schemas.microsoft.com/office/drawing/2014/main" id="{7D67AD16-8198-0CAF-94DF-FB9E79B911BA}"/>
              </a:ext>
            </a:extLst>
          </p:cNvPr>
          <p:cNvSpPr txBox="1"/>
          <p:nvPr/>
        </p:nvSpPr>
        <p:spPr>
          <a:xfrm>
            <a:off x="5097405" y="4153181"/>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0000"/>
                </a:solidFill>
                <a:effectLst/>
                <a:uLnTx/>
                <a:uFillTx/>
                <a:ea typeface="+mn-ea"/>
                <a:cs typeface="+mn-cs"/>
              </a:rPr>
              <a:t>2</a:t>
            </a:r>
          </a:p>
        </p:txBody>
      </p:sp>
      <p:sp>
        <p:nvSpPr>
          <p:cNvPr id="130" name="TextBox 129">
            <a:extLst>
              <a:ext uri="{FF2B5EF4-FFF2-40B4-BE49-F238E27FC236}">
                <a16:creationId xmlns:a16="http://schemas.microsoft.com/office/drawing/2014/main" id="{0D772D24-2C54-677A-668F-23AEAE699B14}"/>
              </a:ext>
            </a:extLst>
          </p:cNvPr>
          <p:cNvSpPr txBox="1"/>
          <p:nvPr/>
        </p:nvSpPr>
        <p:spPr>
          <a:xfrm>
            <a:off x="5448484" y="4538862"/>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0000"/>
                </a:solidFill>
                <a:effectLst/>
                <a:uLnTx/>
                <a:uFillTx/>
                <a:ea typeface="+mn-ea"/>
                <a:cs typeface="+mn-cs"/>
              </a:rPr>
              <a:t>4</a:t>
            </a:r>
          </a:p>
        </p:txBody>
      </p:sp>
      <p:sp>
        <p:nvSpPr>
          <p:cNvPr id="131" name="TextBox 130">
            <a:extLst>
              <a:ext uri="{FF2B5EF4-FFF2-40B4-BE49-F238E27FC236}">
                <a16:creationId xmlns:a16="http://schemas.microsoft.com/office/drawing/2014/main" id="{24268A69-4CA2-1DB0-217C-6ED73D63E419}"/>
              </a:ext>
            </a:extLst>
          </p:cNvPr>
          <p:cNvSpPr txBox="1"/>
          <p:nvPr/>
        </p:nvSpPr>
        <p:spPr>
          <a:xfrm>
            <a:off x="5598114" y="5005122"/>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0000"/>
                </a:solidFill>
                <a:effectLst/>
                <a:uLnTx/>
                <a:uFillTx/>
                <a:ea typeface="+mn-ea"/>
                <a:cs typeface="+mn-cs"/>
              </a:rPr>
              <a:t>6</a:t>
            </a:r>
          </a:p>
        </p:txBody>
      </p:sp>
      <p:sp>
        <p:nvSpPr>
          <p:cNvPr id="132" name="TextBox 131">
            <a:extLst>
              <a:ext uri="{FF2B5EF4-FFF2-40B4-BE49-F238E27FC236}">
                <a16:creationId xmlns:a16="http://schemas.microsoft.com/office/drawing/2014/main" id="{B31FAB21-709F-1B4E-DDE4-154033C0D3C0}"/>
              </a:ext>
            </a:extLst>
          </p:cNvPr>
          <p:cNvSpPr txBox="1"/>
          <p:nvPr/>
        </p:nvSpPr>
        <p:spPr>
          <a:xfrm>
            <a:off x="5363314" y="5399099"/>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0000"/>
                </a:solidFill>
                <a:effectLst/>
                <a:uLnTx/>
                <a:uFillTx/>
                <a:ea typeface="+mn-ea"/>
                <a:cs typeface="+mn-cs"/>
              </a:rPr>
              <a:t>8</a:t>
            </a:r>
          </a:p>
        </p:txBody>
      </p:sp>
      <p:sp>
        <p:nvSpPr>
          <p:cNvPr id="133" name="TextBox 132">
            <a:extLst>
              <a:ext uri="{FF2B5EF4-FFF2-40B4-BE49-F238E27FC236}">
                <a16:creationId xmlns:a16="http://schemas.microsoft.com/office/drawing/2014/main" id="{ADAE21DB-5330-4DB6-9471-86DEE39EB428}"/>
              </a:ext>
            </a:extLst>
          </p:cNvPr>
          <p:cNvSpPr txBox="1"/>
          <p:nvPr/>
        </p:nvSpPr>
        <p:spPr>
          <a:xfrm>
            <a:off x="5413423" y="5835505"/>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0000"/>
                </a:solidFill>
                <a:effectLst/>
                <a:uLnTx/>
                <a:uFillTx/>
                <a:ea typeface="+mn-ea"/>
                <a:cs typeface="+mn-cs"/>
              </a:rPr>
              <a:t>10</a:t>
            </a:r>
          </a:p>
        </p:txBody>
      </p:sp>
      <p:sp>
        <p:nvSpPr>
          <p:cNvPr id="98" name="TextBox 97">
            <a:extLst>
              <a:ext uri="{FF2B5EF4-FFF2-40B4-BE49-F238E27FC236}">
                <a16:creationId xmlns:a16="http://schemas.microsoft.com/office/drawing/2014/main" id="{C848CAAF-F009-4FEB-D43B-F4043D31BC00}"/>
              </a:ext>
            </a:extLst>
          </p:cNvPr>
          <p:cNvSpPr txBox="1"/>
          <p:nvPr/>
        </p:nvSpPr>
        <p:spPr>
          <a:xfrm>
            <a:off x="3251946" y="1587255"/>
            <a:ext cx="1545038" cy="323165"/>
          </a:xfrm>
          <a:prstGeom prst="rect">
            <a:avLst/>
          </a:prstGeom>
          <a:noFill/>
        </p:spPr>
        <p:txBody>
          <a:bodyPr wrap="none" rtlCol="0">
            <a:spAutoFit/>
          </a:bodyPr>
          <a:lstStyle/>
          <a:p>
            <a:pPr algn="ctr"/>
            <a:r>
              <a:rPr lang="en-US" sz="1500" dirty="0"/>
              <a:t>Type of Transport</a:t>
            </a:r>
          </a:p>
        </p:txBody>
      </p:sp>
      <p:sp>
        <p:nvSpPr>
          <p:cNvPr id="99" name="TextBox 98">
            <a:extLst>
              <a:ext uri="{FF2B5EF4-FFF2-40B4-BE49-F238E27FC236}">
                <a16:creationId xmlns:a16="http://schemas.microsoft.com/office/drawing/2014/main" id="{3EB54164-1B4D-6476-8D17-7F10197DA2F1}"/>
              </a:ext>
            </a:extLst>
          </p:cNvPr>
          <p:cNvSpPr txBox="1"/>
          <p:nvPr/>
        </p:nvSpPr>
        <p:spPr>
          <a:xfrm>
            <a:off x="6895287" y="1589843"/>
            <a:ext cx="1741759" cy="323165"/>
          </a:xfrm>
          <a:prstGeom prst="rect">
            <a:avLst/>
          </a:prstGeom>
          <a:noFill/>
        </p:spPr>
        <p:txBody>
          <a:bodyPr wrap="none" rtlCol="0">
            <a:spAutoFit/>
          </a:bodyPr>
          <a:lstStyle/>
          <a:p>
            <a:pPr algn="ctr"/>
            <a:r>
              <a:rPr lang="en-US" sz="1500"/>
              <a:t>Miles to destination</a:t>
            </a:r>
          </a:p>
        </p:txBody>
      </p:sp>
      <p:sp>
        <p:nvSpPr>
          <p:cNvPr id="7" name="Rectangle: Rounded Corners 6">
            <a:extLst>
              <a:ext uri="{FF2B5EF4-FFF2-40B4-BE49-F238E27FC236}">
                <a16:creationId xmlns:a16="http://schemas.microsoft.com/office/drawing/2014/main" id="{B26BFF94-A8CD-3AB5-C728-2E9D7D9158CC}"/>
              </a:ext>
            </a:extLst>
          </p:cNvPr>
          <p:cNvSpPr/>
          <p:nvPr/>
        </p:nvSpPr>
        <p:spPr>
          <a:xfrm>
            <a:off x="1204088" y="2148181"/>
            <a:ext cx="1587008" cy="420208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Supply </a:t>
            </a:r>
          </a:p>
          <a:p>
            <a:pPr algn="ctr"/>
            <a:r>
              <a:rPr lang="en-US" dirty="0"/>
              <a:t>1000 lbs. of parcel</a:t>
            </a:r>
          </a:p>
        </p:txBody>
      </p:sp>
      <p:sp>
        <p:nvSpPr>
          <p:cNvPr id="8" name="Rectangle: Rounded Corners 7">
            <a:extLst>
              <a:ext uri="{FF2B5EF4-FFF2-40B4-BE49-F238E27FC236}">
                <a16:creationId xmlns:a16="http://schemas.microsoft.com/office/drawing/2014/main" id="{BD51F0C5-C061-6EE8-A22D-B71D4A0AC00F}"/>
              </a:ext>
            </a:extLst>
          </p:cNvPr>
          <p:cNvSpPr/>
          <p:nvPr/>
        </p:nvSpPr>
        <p:spPr>
          <a:xfrm>
            <a:off x="9301261" y="2052139"/>
            <a:ext cx="1587008" cy="420208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Demand 44 Lbs.</a:t>
            </a:r>
          </a:p>
        </p:txBody>
      </p:sp>
      <p:sp>
        <p:nvSpPr>
          <p:cNvPr id="10" name="Callout: Line 9">
            <a:extLst>
              <a:ext uri="{FF2B5EF4-FFF2-40B4-BE49-F238E27FC236}">
                <a16:creationId xmlns:a16="http://schemas.microsoft.com/office/drawing/2014/main" id="{4AA080F9-8778-DA06-E0F8-464F3280E2AE}"/>
              </a:ext>
            </a:extLst>
          </p:cNvPr>
          <p:cNvSpPr/>
          <p:nvPr/>
        </p:nvSpPr>
        <p:spPr>
          <a:xfrm>
            <a:off x="5749601" y="1503096"/>
            <a:ext cx="914400" cy="612648"/>
          </a:xfrm>
          <a:prstGeom prst="borderCallout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t>X</a:t>
            </a:r>
            <a:r>
              <a:rPr lang="en-US" sz="800" dirty="0"/>
              <a:t>ij</a:t>
            </a:r>
            <a:r>
              <a:rPr lang="en-US" sz="1000" dirty="0"/>
              <a:t>= Number of CO2 Lbs. emissions</a:t>
            </a:r>
          </a:p>
        </p:txBody>
      </p:sp>
    </p:spTree>
    <p:extLst>
      <p:ext uri="{BB962C8B-B14F-4D97-AF65-F5344CB8AC3E}">
        <p14:creationId xmlns:p14="http://schemas.microsoft.com/office/powerpoint/2010/main" val="291079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BF28-4964-58CC-D595-92C9E46FF53C}"/>
              </a:ext>
            </a:extLst>
          </p:cNvPr>
          <p:cNvSpPr>
            <a:spLocks noGrp="1"/>
          </p:cNvSpPr>
          <p:nvPr>
            <p:ph type="title"/>
          </p:nvPr>
        </p:nvSpPr>
        <p:spPr>
          <a:xfrm>
            <a:off x="2" y="22827"/>
            <a:ext cx="12191998" cy="1587255"/>
          </a:xfrm>
        </p:spPr>
        <p:txBody>
          <a:bodyPr>
            <a:normAutofit/>
          </a:bodyPr>
          <a:lstStyle/>
          <a:p>
            <a:pPr algn="ctr"/>
            <a:r>
              <a:rPr lang="en-US" dirty="0">
                <a:solidFill>
                  <a:srgbClr val="002060"/>
                </a:solidFill>
                <a:latin typeface="+mn-lt"/>
              </a:rPr>
              <a:t>Linear Programing model</a:t>
            </a:r>
            <a:endParaRPr lang="en-US" dirty="0">
              <a:solidFill>
                <a:srgbClr val="002060"/>
              </a:solidFill>
              <a:latin typeface="+mn-lt"/>
              <a:cs typeface="Calibri"/>
            </a:endParaRPr>
          </a:p>
        </p:txBody>
      </p:sp>
      <p:sp>
        <p:nvSpPr>
          <p:cNvPr id="4" name="Slide Number Placeholder 3">
            <a:extLst>
              <a:ext uri="{FF2B5EF4-FFF2-40B4-BE49-F238E27FC236}">
                <a16:creationId xmlns:a16="http://schemas.microsoft.com/office/drawing/2014/main" id="{126662D2-EAD9-695D-0C61-3EAF494C63D4}"/>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BB482D-A81E-5740-BEC7-75ABECFB8126}" type="slidenum">
              <a:rPr kumimoji="0" lang="en-US" sz="1100" b="0" i="0" u="none" strike="noStrike" kern="1200" cap="none" spc="0" normalizeH="0" baseline="0" noProof="0">
                <a:ln>
                  <a:noFill/>
                </a:ln>
                <a:solidFill>
                  <a:prstClr val="black">
                    <a:lumMod val="50000"/>
                    <a:lumOff val="50000"/>
                  </a:prstClr>
                </a:solidFill>
                <a:effectLst/>
                <a:uLnTx/>
                <a:uFillTx/>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100" b="0" i="0" u="none" strike="noStrike" kern="1200" cap="none" spc="0" normalizeH="0" baseline="0" noProof="0">
              <a:ln>
                <a:noFill/>
              </a:ln>
              <a:solidFill>
                <a:prstClr val="black">
                  <a:lumMod val="50000"/>
                  <a:lumOff val="50000"/>
                </a:prstClr>
              </a:solidFill>
              <a:effectLst/>
              <a:uLnTx/>
              <a:uFillTx/>
              <a:ea typeface="+mn-ea"/>
              <a:cs typeface="+mn-cs"/>
            </a:endParaRPr>
          </a:p>
        </p:txBody>
      </p:sp>
      <p:sp>
        <p:nvSpPr>
          <p:cNvPr id="100" name="TextBox 99">
            <a:extLst>
              <a:ext uri="{FF2B5EF4-FFF2-40B4-BE49-F238E27FC236}">
                <a16:creationId xmlns:a16="http://schemas.microsoft.com/office/drawing/2014/main" id="{3AAED158-FD72-170D-7402-2CCB0C23BCB5}"/>
              </a:ext>
            </a:extLst>
          </p:cNvPr>
          <p:cNvSpPr txBox="1"/>
          <p:nvPr/>
        </p:nvSpPr>
        <p:spPr>
          <a:xfrm>
            <a:off x="384464" y="1610082"/>
            <a:ext cx="11502736" cy="4216539"/>
          </a:xfrm>
          <a:prstGeom prst="rect">
            <a:avLst/>
          </a:prstGeom>
          <a:noFill/>
        </p:spPr>
        <p:txBody>
          <a:bodyPr wrap="square" rtlCol="0">
            <a:spAutoFit/>
          </a:bodyPr>
          <a:lstStyle/>
          <a:p>
            <a:pPr algn="ctr"/>
            <a:r>
              <a:rPr lang="en-US" b="1" dirty="0">
                <a:solidFill>
                  <a:schemeClr val="accent1">
                    <a:lumMod val="75000"/>
                  </a:schemeClr>
                </a:solidFill>
              </a:rPr>
              <a:t>Decision Variables</a:t>
            </a:r>
          </a:p>
          <a:p>
            <a:pPr algn="ctr"/>
            <a:r>
              <a:rPr lang="en-US" dirty="0"/>
              <a:t>X</a:t>
            </a:r>
            <a:r>
              <a:rPr lang="en-US" sz="1400" dirty="0"/>
              <a:t>ij</a:t>
            </a:r>
            <a:r>
              <a:rPr lang="en-US" dirty="0"/>
              <a:t>= Number of CO2 Lbs. emissions</a:t>
            </a:r>
          </a:p>
          <a:p>
            <a:pPr algn="ctr"/>
            <a:r>
              <a:rPr lang="en-US" b="1" dirty="0">
                <a:solidFill>
                  <a:schemeClr val="accent1">
                    <a:lumMod val="75000"/>
                  </a:schemeClr>
                </a:solidFill>
              </a:rPr>
              <a:t>Minimize</a:t>
            </a:r>
          </a:p>
          <a:p>
            <a:r>
              <a:rPr lang="en-US" dirty="0"/>
              <a:t>Y= 300X</a:t>
            </a:r>
            <a:r>
              <a:rPr lang="en-US" sz="1400" dirty="0"/>
              <a:t>1A</a:t>
            </a:r>
            <a:r>
              <a:rPr lang="en-US" dirty="0"/>
              <a:t>+600X</a:t>
            </a:r>
            <a:r>
              <a:rPr lang="en-US" sz="1400" dirty="0"/>
              <a:t>1B</a:t>
            </a:r>
            <a:r>
              <a:rPr lang="en-US" dirty="0"/>
              <a:t>+900X</a:t>
            </a:r>
            <a:r>
              <a:rPr lang="en-US" sz="1400" dirty="0"/>
              <a:t>1C</a:t>
            </a:r>
            <a:r>
              <a:rPr lang="en-US" dirty="0"/>
              <a:t>+1200X</a:t>
            </a:r>
            <a:r>
              <a:rPr lang="en-US" sz="1400" dirty="0"/>
              <a:t>1D</a:t>
            </a:r>
            <a:r>
              <a:rPr lang="en-US" dirty="0"/>
              <a:t>+1500X</a:t>
            </a:r>
            <a:r>
              <a:rPr lang="en-US" sz="1400" dirty="0"/>
              <a:t>1E</a:t>
            </a:r>
            <a:r>
              <a:rPr lang="en-US" dirty="0"/>
              <a:t>+350X</a:t>
            </a:r>
            <a:r>
              <a:rPr lang="en-US" sz="1400" dirty="0"/>
              <a:t>2A</a:t>
            </a:r>
            <a:r>
              <a:rPr lang="en-US" dirty="0"/>
              <a:t>+700X</a:t>
            </a:r>
            <a:r>
              <a:rPr lang="en-US" sz="1400" dirty="0"/>
              <a:t>2B</a:t>
            </a:r>
            <a:r>
              <a:rPr lang="en-US" dirty="0"/>
              <a:t>+1050X</a:t>
            </a:r>
            <a:r>
              <a:rPr lang="en-US" sz="1400" dirty="0"/>
              <a:t>2C</a:t>
            </a:r>
            <a:r>
              <a:rPr lang="en-US" dirty="0"/>
              <a:t>+1400X</a:t>
            </a:r>
            <a:r>
              <a:rPr lang="en-US" sz="1400" dirty="0"/>
              <a:t>2D</a:t>
            </a:r>
            <a:r>
              <a:rPr lang="en-US" dirty="0"/>
              <a:t>+1750X</a:t>
            </a:r>
            <a:r>
              <a:rPr lang="en-US" sz="1400" dirty="0"/>
              <a:t>2E</a:t>
            </a:r>
            <a:r>
              <a:rPr lang="en-US" dirty="0"/>
              <a:t>+2X</a:t>
            </a:r>
            <a:r>
              <a:rPr lang="en-US" sz="1400" dirty="0"/>
              <a:t>3A</a:t>
            </a:r>
            <a:r>
              <a:rPr lang="en-US" dirty="0"/>
              <a:t>+4X</a:t>
            </a:r>
            <a:r>
              <a:rPr lang="en-US" sz="1400" dirty="0"/>
              <a:t>3B</a:t>
            </a:r>
            <a:r>
              <a:rPr lang="en-US" dirty="0"/>
              <a:t>+6X</a:t>
            </a:r>
            <a:r>
              <a:rPr lang="en-US" sz="1400" dirty="0"/>
              <a:t>3C</a:t>
            </a:r>
            <a:r>
              <a:rPr lang="en-US" dirty="0"/>
              <a:t>+8X</a:t>
            </a:r>
            <a:r>
              <a:rPr lang="en-US" sz="1400" dirty="0"/>
              <a:t>3D</a:t>
            </a:r>
            <a:r>
              <a:rPr lang="en-US" dirty="0"/>
              <a:t>+10X</a:t>
            </a:r>
            <a:r>
              <a:rPr lang="en-US" sz="1400" dirty="0"/>
              <a:t>3E</a:t>
            </a:r>
          </a:p>
          <a:p>
            <a:pPr algn="ctr"/>
            <a:r>
              <a:rPr lang="en-US" b="1" dirty="0">
                <a:solidFill>
                  <a:schemeClr val="accent1">
                    <a:lumMod val="75000"/>
                  </a:schemeClr>
                </a:solidFill>
              </a:rPr>
              <a:t>Subject to:</a:t>
            </a:r>
          </a:p>
          <a:p>
            <a:pPr algn="ctr"/>
            <a:r>
              <a:rPr lang="en-US" sz="2000" dirty="0"/>
              <a:t>X</a:t>
            </a:r>
            <a:r>
              <a:rPr lang="en-US" sz="1600" dirty="0"/>
              <a:t>1A</a:t>
            </a:r>
            <a:r>
              <a:rPr lang="en-US" sz="2000" dirty="0"/>
              <a:t>+X</a:t>
            </a:r>
            <a:r>
              <a:rPr lang="en-US" sz="1600" dirty="0"/>
              <a:t>1B</a:t>
            </a:r>
            <a:r>
              <a:rPr lang="en-US" sz="2000" dirty="0"/>
              <a:t>+X</a:t>
            </a:r>
            <a:r>
              <a:rPr lang="en-US" sz="1600" dirty="0"/>
              <a:t>1C</a:t>
            </a:r>
            <a:r>
              <a:rPr lang="en-US" sz="2000" dirty="0"/>
              <a:t>+X</a:t>
            </a:r>
            <a:r>
              <a:rPr lang="en-US" sz="1600" dirty="0"/>
              <a:t>1D</a:t>
            </a:r>
            <a:r>
              <a:rPr lang="en-US" sz="2000" dirty="0"/>
              <a:t>+X</a:t>
            </a:r>
            <a:r>
              <a:rPr lang="en-US" sz="1600" dirty="0"/>
              <a:t>1E </a:t>
            </a:r>
            <a:r>
              <a:rPr lang="en-US" sz="2000" dirty="0"/>
              <a:t>≤ 1000 lbs. X</a:t>
            </a:r>
            <a:r>
              <a:rPr lang="en-US" sz="1600" dirty="0"/>
              <a:t>2A</a:t>
            </a:r>
            <a:r>
              <a:rPr lang="en-US" sz="2000" dirty="0"/>
              <a:t>+X</a:t>
            </a:r>
            <a:r>
              <a:rPr lang="en-US" sz="1600" dirty="0"/>
              <a:t>2B</a:t>
            </a:r>
            <a:r>
              <a:rPr lang="en-US" sz="2000" dirty="0"/>
              <a:t>+X</a:t>
            </a:r>
            <a:r>
              <a:rPr lang="en-US" sz="1600" dirty="0"/>
              <a:t>2C</a:t>
            </a:r>
            <a:r>
              <a:rPr lang="en-US" sz="2000" dirty="0"/>
              <a:t>+X</a:t>
            </a:r>
            <a:r>
              <a:rPr lang="en-US" sz="1600" dirty="0"/>
              <a:t>2D</a:t>
            </a:r>
            <a:r>
              <a:rPr lang="en-US" sz="2000" dirty="0"/>
              <a:t>+X</a:t>
            </a:r>
            <a:r>
              <a:rPr lang="en-US" sz="1600" dirty="0"/>
              <a:t>2E </a:t>
            </a:r>
            <a:r>
              <a:rPr lang="en-US" sz="2000" dirty="0"/>
              <a:t>≤ 1000 lbs.</a:t>
            </a:r>
          </a:p>
          <a:p>
            <a:pPr algn="ctr"/>
            <a:r>
              <a:rPr lang="en-US" sz="2000" dirty="0"/>
              <a:t>X</a:t>
            </a:r>
            <a:r>
              <a:rPr lang="en-US" sz="1600" dirty="0"/>
              <a:t>3A</a:t>
            </a:r>
            <a:r>
              <a:rPr lang="en-US" sz="2000" dirty="0"/>
              <a:t>+X</a:t>
            </a:r>
            <a:r>
              <a:rPr lang="en-US" sz="1600" dirty="0"/>
              <a:t>3B</a:t>
            </a:r>
            <a:r>
              <a:rPr lang="en-US" sz="2000" dirty="0"/>
              <a:t>+X</a:t>
            </a:r>
            <a:r>
              <a:rPr lang="en-US" sz="1600" dirty="0"/>
              <a:t>3C</a:t>
            </a:r>
            <a:r>
              <a:rPr lang="en-US" sz="2000" dirty="0"/>
              <a:t>+X</a:t>
            </a:r>
            <a:r>
              <a:rPr lang="en-US" sz="1600" dirty="0"/>
              <a:t>3D</a:t>
            </a:r>
            <a:r>
              <a:rPr lang="en-US" sz="2000" dirty="0"/>
              <a:t>+X</a:t>
            </a:r>
            <a:r>
              <a:rPr lang="en-US" sz="1600" dirty="0"/>
              <a:t>3E </a:t>
            </a:r>
            <a:r>
              <a:rPr lang="en-US" sz="2000" dirty="0"/>
              <a:t>≤ 1000 lbs.</a:t>
            </a:r>
          </a:p>
          <a:p>
            <a:pPr algn="ctr"/>
            <a:r>
              <a:rPr lang="en-US" b="1" dirty="0">
                <a:solidFill>
                  <a:schemeClr val="accent1">
                    <a:lumMod val="75000"/>
                  </a:schemeClr>
                </a:solidFill>
              </a:rPr>
              <a:t>Subject to:</a:t>
            </a:r>
          </a:p>
          <a:p>
            <a:pPr algn="ctr"/>
            <a:r>
              <a:rPr lang="en-US" sz="2000" dirty="0"/>
              <a:t>X</a:t>
            </a:r>
            <a:r>
              <a:rPr lang="en-US" sz="1600" dirty="0"/>
              <a:t>1A</a:t>
            </a:r>
            <a:r>
              <a:rPr lang="en-US" sz="2000" dirty="0"/>
              <a:t>+X</a:t>
            </a:r>
            <a:r>
              <a:rPr lang="en-US" sz="1600" dirty="0"/>
              <a:t>2A</a:t>
            </a:r>
            <a:r>
              <a:rPr lang="en-US" sz="2000" dirty="0"/>
              <a:t>+X</a:t>
            </a:r>
            <a:r>
              <a:rPr lang="en-US" sz="1600" dirty="0"/>
              <a:t>3A </a:t>
            </a:r>
            <a:r>
              <a:rPr lang="en-US" sz="2000" dirty="0"/>
              <a:t>≤ 44 lbs.</a:t>
            </a:r>
          </a:p>
          <a:p>
            <a:pPr algn="ctr"/>
            <a:r>
              <a:rPr lang="en-US" sz="2000" dirty="0"/>
              <a:t>X</a:t>
            </a:r>
            <a:r>
              <a:rPr lang="en-US" sz="1600" dirty="0"/>
              <a:t>1B</a:t>
            </a:r>
            <a:r>
              <a:rPr lang="en-US" sz="2000" dirty="0"/>
              <a:t>+X</a:t>
            </a:r>
            <a:r>
              <a:rPr lang="en-US" sz="1600" dirty="0"/>
              <a:t>2B</a:t>
            </a:r>
            <a:r>
              <a:rPr lang="en-US" sz="2000" dirty="0"/>
              <a:t>+X</a:t>
            </a:r>
            <a:r>
              <a:rPr lang="en-US" sz="1600" dirty="0"/>
              <a:t>3B </a:t>
            </a:r>
            <a:r>
              <a:rPr lang="en-US" sz="2000" dirty="0"/>
              <a:t>≤ 44 lbs.</a:t>
            </a:r>
            <a:endParaRPr lang="en-US" sz="2000" b="1" dirty="0">
              <a:solidFill>
                <a:schemeClr val="accent1">
                  <a:lumMod val="75000"/>
                </a:schemeClr>
              </a:solidFill>
            </a:endParaRPr>
          </a:p>
          <a:p>
            <a:pPr algn="ctr"/>
            <a:r>
              <a:rPr lang="en-US" sz="2000" dirty="0"/>
              <a:t>X</a:t>
            </a:r>
            <a:r>
              <a:rPr lang="en-US" sz="1600" dirty="0"/>
              <a:t>1C</a:t>
            </a:r>
            <a:r>
              <a:rPr lang="en-US" sz="2000" dirty="0"/>
              <a:t>+X</a:t>
            </a:r>
            <a:r>
              <a:rPr lang="en-US" sz="1600" dirty="0"/>
              <a:t>2C</a:t>
            </a:r>
            <a:r>
              <a:rPr lang="en-US" sz="2000" dirty="0"/>
              <a:t>+X</a:t>
            </a:r>
            <a:r>
              <a:rPr lang="en-US" sz="1600" dirty="0"/>
              <a:t>3C </a:t>
            </a:r>
            <a:r>
              <a:rPr lang="en-US" sz="2000" dirty="0"/>
              <a:t>≤ 44 lbs.</a:t>
            </a:r>
            <a:endParaRPr lang="en-US" sz="2000" b="1" dirty="0">
              <a:solidFill>
                <a:schemeClr val="accent1">
                  <a:lumMod val="75000"/>
                </a:schemeClr>
              </a:solidFill>
            </a:endParaRPr>
          </a:p>
          <a:p>
            <a:pPr algn="ctr"/>
            <a:r>
              <a:rPr lang="en-US" sz="2000" dirty="0"/>
              <a:t>X</a:t>
            </a:r>
            <a:r>
              <a:rPr lang="en-US" sz="1600" dirty="0"/>
              <a:t>1D</a:t>
            </a:r>
            <a:r>
              <a:rPr lang="en-US" sz="2000" dirty="0"/>
              <a:t>+X</a:t>
            </a:r>
            <a:r>
              <a:rPr lang="en-US" sz="1600" dirty="0"/>
              <a:t>2D</a:t>
            </a:r>
            <a:r>
              <a:rPr lang="en-US" sz="2000" dirty="0"/>
              <a:t>+X</a:t>
            </a:r>
            <a:r>
              <a:rPr lang="en-US" sz="1600" dirty="0"/>
              <a:t>3D </a:t>
            </a:r>
            <a:r>
              <a:rPr lang="en-US" sz="2000" dirty="0"/>
              <a:t>≤ 44 lbs.</a:t>
            </a:r>
            <a:endParaRPr lang="en-US" sz="2000" b="1" dirty="0">
              <a:solidFill>
                <a:schemeClr val="accent1">
                  <a:lumMod val="75000"/>
                </a:schemeClr>
              </a:solidFill>
            </a:endParaRPr>
          </a:p>
          <a:p>
            <a:pPr algn="ctr"/>
            <a:r>
              <a:rPr lang="en-US" sz="2000" dirty="0"/>
              <a:t>X</a:t>
            </a:r>
            <a:r>
              <a:rPr lang="en-US" sz="1600" dirty="0"/>
              <a:t>1E</a:t>
            </a:r>
            <a:r>
              <a:rPr lang="en-US" sz="2000" dirty="0"/>
              <a:t>+X</a:t>
            </a:r>
            <a:r>
              <a:rPr lang="en-US" sz="1600" dirty="0"/>
              <a:t>2E</a:t>
            </a:r>
            <a:r>
              <a:rPr lang="en-US" sz="2000" dirty="0"/>
              <a:t>+X</a:t>
            </a:r>
            <a:r>
              <a:rPr lang="en-US" sz="1600" dirty="0"/>
              <a:t>3E </a:t>
            </a:r>
            <a:r>
              <a:rPr lang="en-US" sz="2000" dirty="0"/>
              <a:t>≤ 44 lbs.</a:t>
            </a:r>
            <a:endParaRPr lang="en-US" sz="2000" b="1" dirty="0">
              <a:solidFill>
                <a:schemeClr val="accent1">
                  <a:lumMod val="75000"/>
                </a:schemeClr>
              </a:solidFill>
            </a:endParaRPr>
          </a:p>
          <a:p>
            <a:pPr algn="ctr"/>
            <a:endParaRPr lang="en-US" sz="2000" dirty="0"/>
          </a:p>
        </p:txBody>
      </p:sp>
      <p:sp>
        <p:nvSpPr>
          <p:cNvPr id="113" name="Speech Bubble: Rectangle with Corners Rounded 112">
            <a:extLst>
              <a:ext uri="{FF2B5EF4-FFF2-40B4-BE49-F238E27FC236}">
                <a16:creationId xmlns:a16="http://schemas.microsoft.com/office/drawing/2014/main" id="{B8297FBF-C54D-0682-547A-5D34D608FCFE}"/>
              </a:ext>
            </a:extLst>
          </p:cNvPr>
          <p:cNvSpPr/>
          <p:nvPr/>
        </p:nvSpPr>
        <p:spPr>
          <a:xfrm>
            <a:off x="550166" y="1423519"/>
            <a:ext cx="2032778" cy="518403"/>
          </a:xfrm>
          <a:prstGeom prst="wedgeRoundRectCallout">
            <a:avLst>
              <a:gd name="adj1" fmla="val -53724"/>
              <a:gd name="adj2" fmla="val 165952"/>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solidFill>
              </a:rPr>
              <a:t>Objective Function Value (OFV)</a:t>
            </a:r>
          </a:p>
        </p:txBody>
      </p:sp>
    </p:spTree>
    <p:extLst>
      <p:ext uri="{BB962C8B-B14F-4D97-AF65-F5344CB8AC3E}">
        <p14:creationId xmlns:p14="http://schemas.microsoft.com/office/powerpoint/2010/main" val="115333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62546A-A6A2-A1A3-40EA-C7D53143276A}"/>
              </a:ext>
            </a:extLst>
          </p:cNvPr>
          <p:cNvSpPr>
            <a:spLocks noGrp="1"/>
          </p:cNvSpPr>
          <p:nvPr>
            <p:ph type="title"/>
          </p:nvPr>
        </p:nvSpPr>
        <p:spPr>
          <a:xfrm>
            <a:off x="0" y="1"/>
            <a:ext cx="12192000" cy="1681162"/>
          </a:xfrm>
        </p:spPr>
        <p:txBody>
          <a:bodyPr>
            <a:normAutofit/>
          </a:bodyPr>
          <a:lstStyle/>
          <a:p>
            <a:pPr algn="ctr"/>
            <a:r>
              <a:rPr kumimoji="0" lang="en-US" b="0" i="0" u="none" strike="noStrike" kern="1200" cap="none" spc="0" normalizeH="0" baseline="0" noProof="0">
                <a:ln>
                  <a:noFill/>
                </a:ln>
                <a:solidFill>
                  <a:srgbClr val="002060"/>
                </a:solidFill>
                <a:effectLst/>
                <a:uLnTx/>
                <a:uFillTx/>
                <a:latin typeface="Calibri" panose="020F0502020204030204"/>
                <a:ea typeface="+mj-ea"/>
                <a:cs typeface="+mj-cs"/>
              </a:rPr>
              <a:t>Linear Programing Tableau</a:t>
            </a:r>
            <a:endParaRPr lang="en-US" sz="4800" dirty="0"/>
          </a:p>
        </p:txBody>
      </p:sp>
      <p:sp>
        <p:nvSpPr>
          <p:cNvPr id="6" name="Text Placeholder 5">
            <a:extLst>
              <a:ext uri="{FF2B5EF4-FFF2-40B4-BE49-F238E27FC236}">
                <a16:creationId xmlns:a16="http://schemas.microsoft.com/office/drawing/2014/main" id="{57A08A2C-3741-9C90-BC6B-7E77DB38F71A}"/>
              </a:ext>
            </a:extLst>
          </p:cNvPr>
          <p:cNvSpPr>
            <a:spLocks noGrp="1"/>
          </p:cNvSpPr>
          <p:nvPr>
            <p:ph type="body" idx="1"/>
          </p:nvPr>
        </p:nvSpPr>
        <p:spPr>
          <a:xfrm>
            <a:off x="1017154" y="796342"/>
            <a:ext cx="10413999" cy="823912"/>
          </a:xfrm>
        </p:spPr>
        <p:txBody>
          <a:bodyPr/>
          <a:lstStyle/>
          <a:p>
            <a:pPr algn="ctr"/>
            <a:r>
              <a:rPr lang="en-US" dirty="0"/>
              <a:t>Minimize CO2 emissions conventional aircrafts comparison</a:t>
            </a:r>
          </a:p>
        </p:txBody>
      </p:sp>
      <p:sp>
        <p:nvSpPr>
          <p:cNvPr id="4" name="Slide Number Placeholder 3">
            <a:extLst>
              <a:ext uri="{FF2B5EF4-FFF2-40B4-BE49-F238E27FC236}">
                <a16:creationId xmlns:a16="http://schemas.microsoft.com/office/drawing/2014/main" id="{C76C60E1-C717-3829-C3F9-0F4E0C2C1953}"/>
              </a:ext>
            </a:extLst>
          </p:cNvPr>
          <p:cNvSpPr>
            <a:spLocks noGrp="1"/>
          </p:cNvSpPr>
          <p:nvPr>
            <p:ph type="sldNum" sz="quarter" idx="12"/>
          </p:nvPr>
        </p:nvSpPr>
        <p:spPr/>
        <p:txBody>
          <a:bodyPr/>
          <a:lstStyle/>
          <a:p>
            <a:fld id="{ACBB482D-A81E-5740-BEC7-75ABECFB8126}" type="slidenum">
              <a:rPr lang="en-US" smtClean="0"/>
              <a:t>17</a:t>
            </a:fld>
            <a:endParaRPr lang="en-US"/>
          </a:p>
        </p:txBody>
      </p:sp>
      <p:pic>
        <p:nvPicPr>
          <p:cNvPr id="13" name="Content Placeholder 12">
            <a:extLst>
              <a:ext uri="{FF2B5EF4-FFF2-40B4-BE49-F238E27FC236}">
                <a16:creationId xmlns:a16="http://schemas.microsoft.com/office/drawing/2014/main" id="{628DE4B0-8C1A-04F1-BB1B-73A14C02249C}"/>
              </a:ext>
            </a:extLst>
          </p:cNvPr>
          <p:cNvPicPr>
            <a:picLocks noGrp="1" noChangeAspect="1"/>
          </p:cNvPicPr>
          <p:nvPr>
            <p:ph sz="half" idx="2"/>
          </p:nvPr>
        </p:nvPicPr>
        <p:blipFill>
          <a:blip r:embed="rId3"/>
          <a:stretch>
            <a:fillRect/>
          </a:stretch>
        </p:blipFill>
        <p:spPr>
          <a:xfrm>
            <a:off x="7107382" y="2002639"/>
            <a:ext cx="4246418" cy="4386249"/>
          </a:xfrm>
        </p:spPr>
      </p:pic>
      <p:pic>
        <p:nvPicPr>
          <p:cNvPr id="15" name="Picture 14">
            <a:extLst>
              <a:ext uri="{FF2B5EF4-FFF2-40B4-BE49-F238E27FC236}">
                <a16:creationId xmlns:a16="http://schemas.microsoft.com/office/drawing/2014/main" id="{6D439E3F-E064-CCE5-499B-2E6C9B3F28AA}"/>
              </a:ext>
            </a:extLst>
          </p:cNvPr>
          <p:cNvPicPr>
            <a:picLocks noChangeAspect="1"/>
          </p:cNvPicPr>
          <p:nvPr/>
        </p:nvPicPr>
        <p:blipFill>
          <a:blip r:embed="rId4"/>
          <a:stretch>
            <a:fillRect/>
          </a:stretch>
        </p:blipFill>
        <p:spPr>
          <a:xfrm>
            <a:off x="1482937" y="2002639"/>
            <a:ext cx="4741217" cy="4429511"/>
          </a:xfrm>
          <a:prstGeom prst="rect">
            <a:avLst/>
          </a:prstGeom>
        </p:spPr>
      </p:pic>
    </p:spTree>
    <p:extLst>
      <p:ext uri="{BB962C8B-B14F-4D97-AF65-F5344CB8AC3E}">
        <p14:creationId xmlns:p14="http://schemas.microsoft.com/office/powerpoint/2010/main" val="42674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BF28-4964-58CC-D595-92C9E46FF53C}"/>
              </a:ext>
            </a:extLst>
          </p:cNvPr>
          <p:cNvSpPr>
            <a:spLocks noGrp="1"/>
          </p:cNvSpPr>
          <p:nvPr>
            <p:ph type="title"/>
          </p:nvPr>
        </p:nvSpPr>
        <p:spPr>
          <a:xfrm>
            <a:off x="0" y="0"/>
            <a:ext cx="12191999" cy="1963313"/>
          </a:xfrm>
        </p:spPr>
        <p:txBody>
          <a:bodyPr>
            <a:normAutofit/>
          </a:bodyPr>
          <a:lstStyle/>
          <a:p>
            <a:pPr algn="ctr"/>
            <a:r>
              <a:rPr lang="en-US">
                <a:solidFill>
                  <a:srgbClr val="002060"/>
                </a:solidFill>
                <a:latin typeface="+mn-lt"/>
              </a:rPr>
              <a:t>Causal Model for CO2 Emission Reduction </a:t>
            </a:r>
            <a:endParaRPr lang="en-US">
              <a:solidFill>
                <a:srgbClr val="002060"/>
              </a:solidFill>
              <a:latin typeface="+mn-lt"/>
              <a:cs typeface="Calibri"/>
            </a:endParaRPr>
          </a:p>
        </p:txBody>
      </p:sp>
      <p:sp>
        <p:nvSpPr>
          <p:cNvPr id="4" name="Slide Number Placeholder 3">
            <a:extLst>
              <a:ext uri="{FF2B5EF4-FFF2-40B4-BE49-F238E27FC236}">
                <a16:creationId xmlns:a16="http://schemas.microsoft.com/office/drawing/2014/main" id="{126662D2-EAD9-695D-0C61-3EAF494C63D4}"/>
              </a:ext>
            </a:extLst>
          </p:cNvPr>
          <p:cNvSpPr>
            <a:spLocks noGrp="1"/>
          </p:cNvSpPr>
          <p:nvPr>
            <p:ph type="sldNum" sz="quarter" idx="12"/>
          </p:nvPr>
        </p:nvSpPr>
        <p:spPr>
          <a:xfrm>
            <a:off x="11704320" y="6455431"/>
            <a:ext cx="445913" cy="365125"/>
          </a:xfrm>
        </p:spPr>
        <p:txBody>
          <a:bodyPr>
            <a:normAutofit/>
          </a:bodyPr>
          <a:lstStyle/>
          <a:p>
            <a:pPr>
              <a:spcAft>
                <a:spcPts val="600"/>
              </a:spcAft>
            </a:pPr>
            <a:fld id="{ACBB482D-A81E-5740-BEC7-75ABECFB8126}" type="slidenum">
              <a:rPr lang="en-US" sz="1100">
                <a:solidFill>
                  <a:schemeClr val="tx1">
                    <a:lumMod val="50000"/>
                    <a:lumOff val="50000"/>
                  </a:schemeClr>
                </a:solidFill>
              </a:rPr>
              <a:pPr>
                <a:spcAft>
                  <a:spcPts val="600"/>
                </a:spcAft>
              </a:pPr>
              <a:t>18</a:t>
            </a:fld>
            <a:endParaRPr lang="en-US" sz="1100">
              <a:solidFill>
                <a:schemeClr val="tx1">
                  <a:lumMod val="50000"/>
                  <a:lumOff val="50000"/>
                </a:schemeClr>
              </a:solidFill>
            </a:endParaRPr>
          </a:p>
        </p:txBody>
      </p:sp>
      <p:sp>
        <p:nvSpPr>
          <p:cNvPr id="5" name="Flowchart: Connector 4">
            <a:extLst>
              <a:ext uri="{FF2B5EF4-FFF2-40B4-BE49-F238E27FC236}">
                <a16:creationId xmlns:a16="http://schemas.microsoft.com/office/drawing/2014/main" id="{B6246A7C-1093-7E3C-B982-DDA8EEB5209C}"/>
              </a:ext>
            </a:extLst>
          </p:cNvPr>
          <p:cNvSpPr/>
          <p:nvPr/>
        </p:nvSpPr>
        <p:spPr>
          <a:xfrm>
            <a:off x="8471544" y="3507508"/>
            <a:ext cx="1207523" cy="1187548"/>
          </a:xfrm>
          <a:prstGeom prst="flowChartConnector">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900"/>
              <a:t>Pound of CO2 per Mile</a:t>
            </a:r>
            <a:endParaRPr lang="en-US"/>
          </a:p>
        </p:txBody>
      </p:sp>
      <p:sp>
        <p:nvSpPr>
          <p:cNvPr id="8" name="Flowchart: Connector 7">
            <a:extLst>
              <a:ext uri="{FF2B5EF4-FFF2-40B4-BE49-F238E27FC236}">
                <a16:creationId xmlns:a16="http://schemas.microsoft.com/office/drawing/2014/main" id="{8333DC51-795E-45F9-9335-699355909513}"/>
              </a:ext>
            </a:extLst>
          </p:cNvPr>
          <p:cNvSpPr/>
          <p:nvPr/>
        </p:nvSpPr>
        <p:spPr>
          <a:xfrm>
            <a:off x="6788416" y="3644082"/>
            <a:ext cx="914400" cy="908519"/>
          </a:xfrm>
          <a:prstGeom prst="flowChartConnector">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t>Air Transport Type &amp; Fuel efficiency</a:t>
            </a:r>
          </a:p>
        </p:txBody>
      </p:sp>
      <p:sp>
        <p:nvSpPr>
          <p:cNvPr id="10" name="Flowchart: Connector 9">
            <a:extLst>
              <a:ext uri="{FF2B5EF4-FFF2-40B4-BE49-F238E27FC236}">
                <a16:creationId xmlns:a16="http://schemas.microsoft.com/office/drawing/2014/main" id="{A43581A7-CF69-5E2E-3DDD-08D6C6B98A7F}"/>
              </a:ext>
            </a:extLst>
          </p:cNvPr>
          <p:cNvSpPr/>
          <p:nvPr/>
        </p:nvSpPr>
        <p:spPr>
          <a:xfrm>
            <a:off x="4647899" y="1976013"/>
            <a:ext cx="914400" cy="914400"/>
          </a:xfrm>
          <a:prstGeom prst="flowChartConnector">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a:t>Payload</a:t>
            </a:r>
          </a:p>
        </p:txBody>
      </p:sp>
      <p:sp>
        <p:nvSpPr>
          <p:cNvPr id="21" name="Flowchart: Connector 20">
            <a:extLst>
              <a:ext uri="{FF2B5EF4-FFF2-40B4-BE49-F238E27FC236}">
                <a16:creationId xmlns:a16="http://schemas.microsoft.com/office/drawing/2014/main" id="{7A850DC6-792F-0889-1D3A-552F3047B258}"/>
              </a:ext>
            </a:extLst>
          </p:cNvPr>
          <p:cNvSpPr/>
          <p:nvPr/>
        </p:nvSpPr>
        <p:spPr>
          <a:xfrm>
            <a:off x="4717782" y="5366088"/>
            <a:ext cx="914400" cy="914400"/>
          </a:xfrm>
          <a:prstGeom prst="flowChartConnector">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a:t>Range</a:t>
            </a:r>
          </a:p>
        </p:txBody>
      </p:sp>
      <p:cxnSp>
        <p:nvCxnSpPr>
          <p:cNvPr id="36" name="Connector: Curved 35">
            <a:extLst>
              <a:ext uri="{FF2B5EF4-FFF2-40B4-BE49-F238E27FC236}">
                <a16:creationId xmlns:a16="http://schemas.microsoft.com/office/drawing/2014/main" id="{E7CF4C95-521A-E07E-459B-ACDC7D063539}"/>
              </a:ext>
            </a:extLst>
          </p:cNvPr>
          <p:cNvCxnSpPr>
            <a:cxnSpLocks/>
            <a:stCxn id="8" idx="6"/>
            <a:endCxn id="5" idx="2"/>
          </p:cNvCxnSpPr>
          <p:nvPr/>
        </p:nvCxnSpPr>
        <p:spPr>
          <a:xfrm>
            <a:off x="7702816" y="4098342"/>
            <a:ext cx="768728" cy="2940"/>
          </a:xfrm>
          <a:prstGeom prst="curvedConnector3">
            <a:avLst>
              <a:gd name="adj1" fmla="val 50000"/>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Connector: Curved 36">
            <a:extLst>
              <a:ext uri="{FF2B5EF4-FFF2-40B4-BE49-F238E27FC236}">
                <a16:creationId xmlns:a16="http://schemas.microsoft.com/office/drawing/2014/main" id="{980E73A5-D3D5-C0D0-52EB-FE37D26C1EB4}"/>
              </a:ext>
            </a:extLst>
          </p:cNvPr>
          <p:cNvCxnSpPr>
            <a:cxnSpLocks/>
            <a:stCxn id="21" idx="6"/>
            <a:endCxn id="8" idx="4"/>
          </p:cNvCxnSpPr>
          <p:nvPr/>
        </p:nvCxnSpPr>
        <p:spPr>
          <a:xfrm flipV="1">
            <a:off x="5632182" y="4552601"/>
            <a:ext cx="1613434" cy="1270687"/>
          </a:xfrm>
          <a:prstGeom prst="curvedConnector2">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8" name="Graphic 37" descr="Badge Follow with solid fill">
            <a:extLst>
              <a:ext uri="{FF2B5EF4-FFF2-40B4-BE49-F238E27FC236}">
                <a16:creationId xmlns:a16="http://schemas.microsoft.com/office/drawing/2014/main" id="{961064D6-A531-41CC-025D-A9DE114D2B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9686" y="3826962"/>
            <a:ext cx="182880" cy="182880"/>
          </a:xfrm>
          <a:prstGeom prst="rect">
            <a:avLst/>
          </a:prstGeom>
        </p:spPr>
      </p:pic>
      <p:pic>
        <p:nvPicPr>
          <p:cNvPr id="48" name="Graphic 47" descr="Badge Follow with solid fill">
            <a:extLst>
              <a:ext uri="{FF2B5EF4-FFF2-40B4-BE49-F238E27FC236}">
                <a16:creationId xmlns:a16="http://schemas.microsoft.com/office/drawing/2014/main" id="{4C8733EF-C8E6-63E9-991D-6C1EC35039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7151" y="2985945"/>
            <a:ext cx="182880" cy="182880"/>
          </a:xfrm>
          <a:prstGeom prst="rect">
            <a:avLst/>
          </a:prstGeom>
        </p:spPr>
      </p:pic>
      <p:pic>
        <p:nvPicPr>
          <p:cNvPr id="49" name="Graphic 48" descr="Badge Follow with solid fill">
            <a:extLst>
              <a:ext uri="{FF2B5EF4-FFF2-40B4-BE49-F238E27FC236}">
                <a16:creationId xmlns:a16="http://schemas.microsoft.com/office/drawing/2014/main" id="{9717F723-051A-D2C3-84BF-079F9E8F33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5348" y="4128718"/>
            <a:ext cx="182880" cy="182880"/>
          </a:xfrm>
          <a:prstGeom prst="rect">
            <a:avLst/>
          </a:prstGeom>
        </p:spPr>
      </p:pic>
      <p:pic>
        <p:nvPicPr>
          <p:cNvPr id="51" name="Graphic 50" descr="Badge Follow with solid fill">
            <a:extLst>
              <a:ext uri="{FF2B5EF4-FFF2-40B4-BE49-F238E27FC236}">
                <a16:creationId xmlns:a16="http://schemas.microsoft.com/office/drawing/2014/main" id="{275CD08A-A92E-57B0-769D-33676B8707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2158" y="4923696"/>
            <a:ext cx="182880" cy="182880"/>
          </a:xfrm>
          <a:prstGeom prst="rect">
            <a:avLst/>
          </a:prstGeom>
        </p:spPr>
      </p:pic>
      <p:sp>
        <p:nvSpPr>
          <p:cNvPr id="75" name="Flowchart: Connector 74">
            <a:extLst>
              <a:ext uri="{FF2B5EF4-FFF2-40B4-BE49-F238E27FC236}">
                <a16:creationId xmlns:a16="http://schemas.microsoft.com/office/drawing/2014/main" id="{D2D9FA5B-3D9D-E741-3F0D-3CD4EEDC7EEA}"/>
              </a:ext>
            </a:extLst>
          </p:cNvPr>
          <p:cNvSpPr/>
          <p:nvPr/>
        </p:nvSpPr>
        <p:spPr>
          <a:xfrm>
            <a:off x="3042807" y="3642037"/>
            <a:ext cx="914400" cy="914400"/>
          </a:xfrm>
          <a:prstGeom prst="flowChartConnector">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a:t>Number  of Deliveries</a:t>
            </a:r>
          </a:p>
        </p:txBody>
      </p:sp>
      <p:cxnSp>
        <p:nvCxnSpPr>
          <p:cNvPr id="92" name="Connector: Curved 91">
            <a:extLst>
              <a:ext uri="{FF2B5EF4-FFF2-40B4-BE49-F238E27FC236}">
                <a16:creationId xmlns:a16="http://schemas.microsoft.com/office/drawing/2014/main" id="{15A4111F-36F0-E899-A86B-9DE7F8B4A07B}"/>
              </a:ext>
            </a:extLst>
          </p:cNvPr>
          <p:cNvCxnSpPr>
            <a:cxnSpLocks/>
          </p:cNvCxnSpPr>
          <p:nvPr/>
        </p:nvCxnSpPr>
        <p:spPr>
          <a:xfrm>
            <a:off x="3957207" y="4111727"/>
            <a:ext cx="2840201" cy="548"/>
          </a:xfrm>
          <a:prstGeom prst="curvedConnector4">
            <a:avLst>
              <a:gd name="adj1" fmla="val 47534"/>
              <a:gd name="adj2" fmla="val 170266"/>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8" name="Connector: Curved 97">
            <a:extLst>
              <a:ext uri="{FF2B5EF4-FFF2-40B4-BE49-F238E27FC236}">
                <a16:creationId xmlns:a16="http://schemas.microsoft.com/office/drawing/2014/main" id="{91F1D502-C61B-276A-2D9E-0367ACD49CA5}"/>
              </a:ext>
            </a:extLst>
          </p:cNvPr>
          <p:cNvCxnSpPr>
            <a:cxnSpLocks/>
          </p:cNvCxnSpPr>
          <p:nvPr/>
        </p:nvCxnSpPr>
        <p:spPr>
          <a:xfrm>
            <a:off x="5562298" y="2345770"/>
            <a:ext cx="1634847" cy="1282321"/>
          </a:xfrm>
          <a:prstGeom prst="curvedConnector2">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6434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E22D-9B62-6270-AECF-570CE94771B4}"/>
              </a:ext>
            </a:extLst>
          </p:cNvPr>
          <p:cNvSpPr>
            <a:spLocks noGrp="1"/>
          </p:cNvSpPr>
          <p:nvPr>
            <p:ph type="title"/>
          </p:nvPr>
        </p:nvSpPr>
        <p:spPr>
          <a:xfrm>
            <a:off x="0" y="0"/>
            <a:ext cx="12191999" cy="1597432"/>
          </a:xfrm>
        </p:spPr>
        <p:txBody>
          <a:bodyPr>
            <a:normAutofit/>
          </a:bodyPr>
          <a:lstStyle/>
          <a:p>
            <a:pPr algn="ctr"/>
            <a:r>
              <a:rPr lang="en-US">
                <a:solidFill>
                  <a:srgbClr val="002060"/>
                </a:solidFill>
                <a:latin typeface="+mn-lt"/>
                <a:ea typeface="Calibri Light"/>
                <a:cs typeface="Calibri Light"/>
              </a:rPr>
              <a:t>CO2 Emission Reduction Simulation Tables</a:t>
            </a:r>
          </a:p>
        </p:txBody>
      </p:sp>
      <p:sp>
        <p:nvSpPr>
          <p:cNvPr id="4" name="Slide Number Placeholder 3">
            <a:extLst>
              <a:ext uri="{FF2B5EF4-FFF2-40B4-BE49-F238E27FC236}">
                <a16:creationId xmlns:a16="http://schemas.microsoft.com/office/drawing/2014/main" id="{37A9B31F-9257-5EB7-AB43-0CA6C002B504}"/>
              </a:ext>
            </a:extLst>
          </p:cNvPr>
          <p:cNvSpPr>
            <a:spLocks noGrp="1"/>
          </p:cNvSpPr>
          <p:nvPr>
            <p:ph type="sldNum" sz="quarter" idx="12"/>
          </p:nvPr>
        </p:nvSpPr>
        <p:spPr>
          <a:xfrm>
            <a:off x="11704320" y="6455431"/>
            <a:ext cx="445913" cy="365125"/>
          </a:xfrm>
        </p:spPr>
        <p:txBody>
          <a:bodyPr>
            <a:normAutofit/>
          </a:bodyPr>
          <a:lstStyle/>
          <a:p>
            <a:pPr>
              <a:spcAft>
                <a:spcPts val="600"/>
              </a:spcAft>
            </a:pPr>
            <a:fld id="{ACBB482D-A81E-5740-BEC7-75ABECFB8126}" type="slidenum">
              <a:rPr lang="en-US" sz="1100">
                <a:solidFill>
                  <a:schemeClr val="tx1">
                    <a:lumMod val="50000"/>
                    <a:lumOff val="50000"/>
                  </a:schemeClr>
                </a:solidFill>
              </a:rPr>
              <a:pPr>
                <a:spcAft>
                  <a:spcPts val="600"/>
                </a:spcAft>
              </a:pPr>
              <a:t>19</a:t>
            </a:fld>
            <a:endParaRPr lang="en-US" sz="1100">
              <a:solidFill>
                <a:schemeClr val="tx1">
                  <a:lumMod val="50000"/>
                  <a:lumOff val="50000"/>
                </a:schemeClr>
              </a:solidFill>
            </a:endParaRPr>
          </a:p>
        </p:txBody>
      </p:sp>
      <p:pic>
        <p:nvPicPr>
          <p:cNvPr id="12" name="Picture 11">
            <a:extLst>
              <a:ext uri="{FF2B5EF4-FFF2-40B4-BE49-F238E27FC236}">
                <a16:creationId xmlns:a16="http://schemas.microsoft.com/office/drawing/2014/main" id="{020FE81E-CDF0-D131-A73C-11651C780E19}"/>
              </a:ext>
            </a:extLst>
          </p:cNvPr>
          <p:cNvPicPr>
            <a:picLocks noChangeAspect="1"/>
          </p:cNvPicPr>
          <p:nvPr/>
        </p:nvPicPr>
        <p:blipFill>
          <a:blip r:embed="rId3"/>
          <a:stretch>
            <a:fillRect/>
          </a:stretch>
        </p:blipFill>
        <p:spPr>
          <a:xfrm>
            <a:off x="8242" y="1706731"/>
            <a:ext cx="12112763" cy="3605902"/>
          </a:xfrm>
          <a:prstGeom prst="rect">
            <a:avLst/>
          </a:prstGeom>
        </p:spPr>
      </p:pic>
    </p:spTree>
    <p:extLst>
      <p:ext uri="{BB962C8B-B14F-4D97-AF65-F5344CB8AC3E}">
        <p14:creationId xmlns:p14="http://schemas.microsoft.com/office/powerpoint/2010/main" val="261830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1">
            <a:extLst>
              <a:ext uri="{FF2B5EF4-FFF2-40B4-BE49-F238E27FC236}">
                <a16:creationId xmlns:a16="http://schemas.microsoft.com/office/drawing/2014/main" id="{CB218B73-48A8-0593-DD2A-7D239822F821}"/>
              </a:ext>
            </a:extLst>
          </p:cNvPr>
          <p:cNvSpPr>
            <a:spLocks noGrp="1"/>
          </p:cNvSpPr>
          <p:nvPr>
            <p:ph type="title"/>
          </p:nvPr>
        </p:nvSpPr>
        <p:spPr>
          <a:xfrm>
            <a:off x="685800" y="216051"/>
            <a:ext cx="10515600" cy="834297"/>
          </a:xfrm>
        </p:spPr>
        <p:txBody>
          <a:bodyPr/>
          <a:lstStyle/>
          <a:p>
            <a:pPr algn="ctr"/>
            <a:r>
              <a:rPr lang="en-US">
                <a:solidFill>
                  <a:schemeClr val="accent6">
                    <a:lumMod val="20000"/>
                    <a:lumOff val="80000"/>
                  </a:schemeClr>
                </a:solidFill>
                <a:latin typeface="+mn-lt"/>
              </a:rPr>
              <a:t>Complete Isolation</a:t>
            </a:r>
          </a:p>
        </p:txBody>
      </p:sp>
      <p:sp>
        <p:nvSpPr>
          <p:cNvPr id="3" name="Slide Number Placeholder 3">
            <a:extLst>
              <a:ext uri="{FF2B5EF4-FFF2-40B4-BE49-F238E27FC236}">
                <a16:creationId xmlns:a16="http://schemas.microsoft.com/office/drawing/2014/main" id="{614EF8CE-265E-F29A-5B9C-0F63FFE4DBE7}"/>
              </a:ext>
            </a:extLst>
          </p:cNvPr>
          <p:cNvSpPr>
            <a:spLocks noGrp="1"/>
          </p:cNvSpPr>
          <p:nvPr>
            <p:ph type="sldNum" sz="quarter" idx="12"/>
          </p:nvPr>
        </p:nvSpPr>
        <p:spPr>
          <a:xfrm>
            <a:off x="11084664" y="5163145"/>
            <a:ext cx="445913" cy="405021"/>
          </a:xfrm>
        </p:spPr>
        <p:txBody>
          <a:bodyPr>
            <a:normAutofit/>
          </a:bodyPr>
          <a:lstStyle/>
          <a:p>
            <a:pPr>
              <a:spcAft>
                <a:spcPts val="600"/>
              </a:spcAft>
            </a:pPr>
            <a:fld id="{ACBB482D-A81E-5740-BEC7-75ABECFB8126}" type="slidenum">
              <a:rPr lang="en-US" sz="1100" dirty="0">
                <a:solidFill>
                  <a:schemeClr val="bg1"/>
                </a:solidFill>
              </a:rPr>
              <a:pPr>
                <a:spcAft>
                  <a:spcPts val="600"/>
                </a:spcAft>
              </a:pPr>
              <a:t>2</a:t>
            </a:fld>
            <a:endParaRPr lang="en-US" sz="1100">
              <a:solidFill>
                <a:schemeClr val="bg1"/>
              </a:solidFill>
            </a:endParaRPr>
          </a:p>
        </p:txBody>
      </p:sp>
      <p:pic>
        <p:nvPicPr>
          <p:cNvPr id="6" name="Picture 5" descr="File:North America night.jpg">
            <a:extLst>
              <a:ext uri="{FF2B5EF4-FFF2-40B4-BE49-F238E27FC236}">
                <a16:creationId xmlns:a16="http://schemas.microsoft.com/office/drawing/2014/main" id="{2D6B3B9B-CE63-6F4C-A6A0-8E802AD937BC}"/>
              </a:ext>
            </a:extLst>
          </p:cNvPr>
          <p:cNvPicPr>
            <a:picLocks noChangeAspect="1"/>
          </p:cNvPicPr>
          <p:nvPr/>
        </p:nvPicPr>
        <p:blipFill rotWithShape="1">
          <a:blip r:embed="rId3">
            <a:alphaModFix amt="82000"/>
            <a:extLst>
              <a:ext uri="{BEBA8EAE-BF5A-486C-A8C5-ECC9F3942E4B}">
                <a14:imgProps xmlns:a14="http://schemas.microsoft.com/office/drawing/2010/main">
                  <a14:imgLayer r:embed="rId4">
                    <a14:imgEffect>
                      <a14:brightnessContrast bright="54000" contrast="43000"/>
                    </a14:imgEffect>
                  </a14:imgLayer>
                </a14:imgProps>
              </a:ext>
            </a:extLst>
          </a:blip>
          <a:srcRect t="10788" r="-193" b="26540"/>
          <a:stretch/>
        </p:blipFill>
        <p:spPr>
          <a:xfrm>
            <a:off x="-212164" y="0"/>
            <a:ext cx="12404164" cy="6977742"/>
          </a:xfrm>
          <a:prstGeom prst="rect">
            <a:avLst/>
          </a:prstGeom>
        </p:spPr>
      </p:pic>
      <p:sp>
        <p:nvSpPr>
          <p:cNvPr id="8" name="TextBox 7">
            <a:extLst>
              <a:ext uri="{FF2B5EF4-FFF2-40B4-BE49-F238E27FC236}">
                <a16:creationId xmlns:a16="http://schemas.microsoft.com/office/drawing/2014/main" id="{8ED87136-C3D2-AA4E-2231-D5796FDD61EB}"/>
              </a:ext>
            </a:extLst>
          </p:cNvPr>
          <p:cNvSpPr txBox="1"/>
          <p:nvPr/>
        </p:nvSpPr>
        <p:spPr>
          <a:xfrm>
            <a:off x="142766" y="547600"/>
            <a:ext cx="116829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chemeClr val="accent6">
                    <a:lumMod val="20000"/>
                    <a:lumOff val="80000"/>
                  </a:schemeClr>
                </a:solidFill>
                <a:ea typeface="Calibri"/>
                <a:cs typeface="Calibri"/>
              </a:rPr>
              <a:t>Canada: 182 Remote Communities</a:t>
            </a:r>
          </a:p>
          <a:p>
            <a:pPr algn="ctr"/>
            <a:r>
              <a:rPr lang="en-US" sz="4000">
                <a:solidFill>
                  <a:schemeClr val="accent6">
                    <a:lumMod val="20000"/>
                    <a:lumOff val="80000"/>
                  </a:schemeClr>
                </a:solidFill>
                <a:ea typeface="Calibri"/>
                <a:cs typeface="Calibri"/>
              </a:rPr>
              <a:t>Alaska: 240 Remote Communities</a:t>
            </a:r>
          </a:p>
        </p:txBody>
      </p:sp>
      <p:sp>
        <p:nvSpPr>
          <p:cNvPr id="10" name="TextBox 9">
            <a:extLst>
              <a:ext uri="{FF2B5EF4-FFF2-40B4-BE49-F238E27FC236}">
                <a16:creationId xmlns:a16="http://schemas.microsoft.com/office/drawing/2014/main" id="{87A75F71-2E59-A3EC-3D91-3A02762975BF}"/>
              </a:ext>
            </a:extLst>
          </p:cNvPr>
          <p:cNvSpPr txBox="1"/>
          <p:nvPr/>
        </p:nvSpPr>
        <p:spPr>
          <a:xfrm>
            <a:off x="-121048" y="3487647"/>
            <a:ext cx="390755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chemeClr val="accent6">
                    <a:lumMod val="20000"/>
                    <a:lumOff val="80000"/>
                  </a:schemeClr>
                </a:solidFill>
                <a:ea typeface="Calibri"/>
                <a:cs typeface="Calibri"/>
              </a:rPr>
              <a:t>Types of Communities:</a:t>
            </a:r>
            <a:endParaRPr lang="en-US" sz="3000">
              <a:solidFill>
                <a:schemeClr val="accent6">
                  <a:lumMod val="20000"/>
                  <a:lumOff val="80000"/>
                </a:schemeClr>
              </a:solidFill>
            </a:endParaRPr>
          </a:p>
          <a:p>
            <a:pPr marL="457200" indent="-457200">
              <a:buFont typeface="Arial"/>
              <a:buChar char="•"/>
            </a:pPr>
            <a:r>
              <a:rPr lang="en-US" sz="3000">
                <a:solidFill>
                  <a:schemeClr val="accent6">
                    <a:lumMod val="20000"/>
                    <a:lumOff val="80000"/>
                  </a:schemeClr>
                </a:solidFill>
                <a:ea typeface="Calibri"/>
                <a:cs typeface="Calibri"/>
              </a:rPr>
              <a:t>Native Villages</a:t>
            </a:r>
          </a:p>
          <a:p>
            <a:pPr marL="457200" indent="-457200">
              <a:buFont typeface="Arial"/>
              <a:buChar char="•"/>
            </a:pPr>
            <a:r>
              <a:rPr lang="en-US" sz="3000">
                <a:solidFill>
                  <a:schemeClr val="accent6">
                    <a:lumMod val="20000"/>
                    <a:lumOff val="80000"/>
                  </a:schemeClr>
                </a:solidFill>
                <a:ea typeface="Calibri"/>
                <a:cs typeface="Calibri"/>
              </a:rPr>
              <a:t>Mining Operations</a:t>
            </a:r>
          </a:p>
          <a:p>
            <a:pPr marL="457200" indent="-457200">
              <a:buFont typeface="Arial"/>
              <a:buChar char="•"/>
            </a:pPr>
            <a:r>
              <a:rPr lang="en-US" sz="3000">
                <a:solidFill>
                  <a:schemeClr val="accent6">
                    <a:lumMod val="20000"/>
                    <a:lumOff val="80000"/>
                  </a:schemeClr>
                </a:solidFill>
                <a:ea typeface="Calibri"/>
                <a:cs typeface="Calibri"/>
              </a:rPr>
              <a:t>Canneries</a:t>
            </a:r>
          </a:p>
          <a:p>
            <a:pPr marL="457200" indent="-457200">
              <a:buFont typeface="Arial"/>
              <a:buChar char="•"/>
            </a:pPr>
            <a:r>
              <a:rPr lang="en-US" sz="3000">
                <a:solidFill>
                  <a:schemeClr val="accent6">
                    <a:lumMod val="20000"/>
                    <a:lumOff val="80000"/>
                  </a:schemeClr>
                </a:solidFill>
                <a:ea typeface="Calibri"/>
                <a:cs typeface="Calibri"/>
              </a:rPr>
              <a:t>Research Facilities</a:t>
            </a:r>
          </a:p>
          <a:p>
            <a:pPr marL="457200" indent="-457200">
              <a:buFont typeface="Arial"/>
              <a:buChar char="•"/>
            </a:pPr>
            <a:r>
              <a:rPr lang="en-US" sz="3000">
                <a:solidFill>
                  <a:schemeClr val="accent6">
                    <a:lumMod val="20000"/>
                    <a:lumOff val="80000"/>
                  </a:schemeClr>
                </a:solidFill>
                <a:ea typeface="Calibri"/>
                <a:cs typeface="Calibri"/>
              </a:rPr>
              <a:t>"Towns</a:t>
            </a:r>
            <a:r>
              <a:rPr lang="en-US" sz="3000">
                <a:solidFill>
                  <a:srgbClr val="FFFFFF"/>
                </a:solidFill>
                <a:ea typeface="Calibri"/>
                <a:cs typeface="Calibri"/>
              </a:rPr>
              <a:t>"</a:t>
            </a:r>
          </a:p>
        </p:txBody>
      </p:sp>
      <p:sp>
        <p:nvSpPr>
          <p:cNvPr id="16" name="TextBox 15">
            <a:extLst>
              <a:ext uri="{FF2B5EF4-FFF2-40B4-BE49-F238E27FC236}">
                <a16:creationId xmlns:a16="http://schemas.microsoft.com/office/drawing/2014/main" id="{ACC04105-A620-B264-B515-F6307ECBD606}"/>
              </a:ext>
            </a:extLst>
          </p:cNvPr>
          <p:cNvSpPr txBox="1"/>
          <p:nvPr/>
        </p:nvSpPr>
        <p:spPr>
          <a:xfrm>
            <a:off x="11650320" y="6008914"/>
            <a:ext cx="301686" cy="369332"/>
          </a:xfrm>
          <a:prstGeom prst="rect">
            <a:avLst/>
          </a:prstGeom>
          <a:noFill/>
        </p:spPr>
        <p:txBody>
          <a:bodyPr wrap="none" rtlCol="0">
            <a:spAutoFit/>
          </a:bodyPr>
          <a:lstStyle/>
          <a:p>
            <a:r>
              <a:rPr lang="en-US">
                <a:solidFill>
                  <a:schemeClr val="accent6">
                    <a:lumMod val="20000"/>
                    <a:lumOff val="80000"/>
                  </a:schemeClr>
                </a:solidFill>
              </a:rPr>
              <a:t>2</a:t>
            </a:r>
          </a:p>
        </p:txBody>
      </p:sp>
    </p:spTree>
    <p:extLst>
      <p:ext uri="{BB962C8B-B14F-4D97-AF65-F5344CB8AC3E}">
        <p14:creationId xmlns:p14="http://schemas.microsoft.com/office/powerpoint/2010/main" val="151609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E22D-9B62-6270-AECF-570CE94771B4}"/>
              </a:ext>
            </a:extLst>
          </p:cNvPr>
          <p:cNvSpPr>
            <a:spLocks noGrp="1"/>
          </p:cNvSpPr>
          <p:nvPr>
            <p:ph type="title"/>
          </p:nvPr>
        </p:nvSpPr>
        <p:spPr>
          <a:xfrm>
            <a:off x="-7" y="0"/>
            <a:ext cx="12192007" cy="1622745"/>
          </a:xfrm>
        </p:spPr>
        <p:txBody>
          <a:bodyPr>
            <a:normAutofit/>
          </a:bodyPr>
          <a:lstStyle/>
          <a:p>
            <a:pPr algn="ctr"/>
            <a:r>
              <a:rPr lang="en-US">
                <a:solidFill>
                  <a:srgbClr val="002060"/>
                </a:solidFill>
                <a:latin typeface="+mn-lt"/>
                <a:ea typeface="Calibri Light"/>
                <a:cs typeface="Calibri Light"/>
              </a:rPr>
              <a:t>CO2 Emission Reduction Simulation Tables</a:t>
            </a:r>
          </a:p>
        </p:txBody>
      </p:sp>
      <p:sp>
        <p:nvSpPr>
          <p:cNvPr id="4" name="Slide Number Placeholder 3">
            <a:extLst>
              <a:ext uri="{FF2B5EF4-FFF2-40B4-BE49-F238E27FC236}">
                <a16:creationId xmlns:a16="http://schemas.microsoft.com/office/drawing/2014/main" id="{37A9B31F-9257-5EB7-AB43-0CA6C002B504}"/>
              </a:ext>
            </a:extLst>
          </p:cNvPr>
          <p:cNvSpPr>
            <a:spLocks noGrp="1"/>
          </p:cNvSpPr>
          <p:nvPr>
            <p:ph type="sldNum" sz="quarter" idx="12"/>
          </p:nvPr>
        </p:nvSpPr>
        <p:spPr>
          <a:xfrm>
            <a:off x="11704320" y="6455431"/>
            <a:ext cx="445913" cy="365125"/>
          </a:xfrm>
        </p:spPr>
        <p:txBody>
          <a:bodyPr>
            <a:normAutofit/>
          </a:bodyPr>
          <a:lstStyle/>
          <a:p>
            <a:pPr>
              <a:spcAft>
                <a:spcPts val="600"/>
              </a:spcAft>
            </a:pPr>
            <a:fld id="{ACBB482D-A81E-5740-BEC7-75ABECFB8126}" type="slidenum">
              <a:rPr lang="en-US" sz="1100">
                <a:solidFill>
                  <a:schemeClr val="tx1">
                    <a:lumMod val="50000"/>
                    <a:lumOff val="50000"/>
                  </a:schemeClr>
                </a:solidFill>
              </a:rPr>
              <a:pPr>
                <a:spcAft>
                  <a:spcPts val="600"/>
                </a:spcAft>
              </a:pPr>
              <a:t>20</a:t>
            </a:fld>
            <a:endParaRPr lang="en-US" sz="1100">
              <a:solidFill>
                <a:schemeClr val="tx1">
                  <a:lumMod val="50000"/>
                  <a:lumOff val="50000"/>
                </a:schemeClr>
              </a:solidFill>
            </a:endParaRPr>
          </a:p>
        </p:txBody>
      </p:sp>
      <p:pic>
        <p:nvPicPr>
          <p:cNvPr id="3" name="Picture 2">
            <a:extLst>
              <a:ext uri="{FF2B5EF4-FFF2-40B4-BE49-F238E27FC236}">
                <a16:creationId xmlns:a16="http://schemas.microsoft.com/office/drawing/2014/main" id="{0AFB414E-8284-2316-F5E2-C18484BE6C55}"/>
              </a:ext>
            </a:extLst>
          </p:cNvPr>
          <p:cNvPicPr>
            <a:picLocks noChangeAspect="1"/>
          </p:cNvPicPr>
          <p:nvPr/>
        </p:nvPicPr>
        <p:blipFill>
          <a:blip r:embed="rId3"/>
          <a:stretch>
            <a:fillRect/>
          </a:stretch>
        </p:blipFill>
        <p:spPr>
          <a:xfrm>
            <a:off x="123463" y="1774241"/>
            <a:ext cx="5878010" cy="4148682"/>
          </a:xfrm>
          <a:prstGeom prst="rect">
            <a:avLst/>
          </a:prstGeom>
        </p:spPr>
      </p:pic>
      <p:pic>
        <p:nvPicPr>
          <p:cNvPr id="5" name="Picture 4" descr="A graph of a graph showing the amount of carbon dioxide reduction&#10;&#10;Description automatically generated">
            <a:extLst>
              <a:ext uri="{FF2B5EF4-FFF2-40B4-BE49-F238E27FC236}">
                <a16:creationId xmlns:a16="http://schemas.microsoft.com/office/drawing/2014/main" id="{E6E4BEAB-2988-0BF7-B773-A08542D5DB85}"/>
              </a:ext>
            </a:extLst>
          </p:cNvPr>
          <p:cNvPicPr>
            <a:picLocks noChangeAspect="1"/>
          </p:cNvPicPr>
          <p:nvPr/>
        </p:nvPicPr>
        <p:blipFill>
          <a:blip r:embed="rId4"/>
          <a:stretch>
            <a:fillRect/>
          </a:stretch>
        </p:blipFill>
        <p:spPr>
          <a:xfrm>
            <a:off x="6190527" y="1774241"/>
            <a:ext cx="5878010" cy="4148682"/>
          </a:xfrm>
          <a:prstGeom prst="rect">
            <a:avLst/>
          </a:prstGeom>
        </p:spPr>
      </p:pic>
      <p:sp>
        <p:nvSpPr>
          <p:cNvPr id="7" name="TextBox 6">
            <a:extLst>
              <a:ext uri="{FF2B5EF4-FFF2-40B4-BE49-F238E27FC236}">
                <a16:creationId xmlns:a16="http://schemas.microsoft.com/office/drawing/2014/main" id="{8B66A5F7-7528-B094-7B4B-B82620B8C655}"/>
              </a:ext>
            </a:extLst>
          </p:cNvPr>
          <p:cNvSpPr txBox="1"/>
          <p:nvPr/>
        </p:nvSpPr>
        <p:spPr>
          <a:xfrm rot="16200000">
            <a:off x="385822" y="5237543"/>
            <a:ext cx="13156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err="1">
                <a:ea typeface="Calibri"/>
                <a:cs typeface="Calibri"/>
              </a:rPr>
              <a:t>Beachcraft</a:t>
            </a:r>
            <a:endParaRPr lang="en-US" dirty="0" err="1"/>
          </a:p>
        </p:txBody>
      </p:sp>
      <p:sp>
        <p:nvSpPr>
          <p:cNvPr id="8" name="TextBox 7">
            <a:extLst>
              <a:ext uri="{FF2B5EF4-FFF2-40B4-BE49-F238E27FC236}">
                <a16:creationId xmlns:a16="http://schemas.microsoft.com/office/drawing/2014/main" id="{112588EF-41E8-D536-F19A-9549EEBCCA95}"/>
              </a:ext>
            </a:extLst>
          </p:cNvPr>
          <p:cNvSpPr txBox="1"/>
          <p:nvPr/>
        </p:nvSpPr>
        <p:spPr>
          <a:xfrm rot="16200000">
            <a:off x="1070657" y="5218251"/>
            <a:ext cx="13156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Cessna 208</a:t>
            </a:r>
          </a:p>
        </p:txBody>
      </p:sp>
      <p:sp>
        <p:nvSpPr>
          <p:cNvPr id="9" name="TextBox 8">
            <a:extLst>
              <a:ext uri="{FF2B5EF4-FFF2-40B4-BE49-F238E27FC236}">
                <a16:creationId xmlns:a16="http://schemas.microsoft.com/office/drawing/2014/main" id="{C94E3095-298F-AC62-4232-1F902A42ECC3}"/>
              </a:ext>
            </a:extLst>
          </p:cNvPr>
          <p:cNvSpPr txBox="1"/>
          <p:nvPr/>
        </p:nvSpPr>
        <p:spPr>
          <a:xfrm rot="16200000">
            <a:off x="1716910" y="5449744"/>
            <a:ext cx="13156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DHC-6</a:t>
            </a:r>
          </a:p>
        </p:txBody>
      </p:sp>
      <p:sp>
        <p:nvSpPr>
          <p:cNvPr id="10" name="TextBox 9">
            <a:extLst>
              <a:ext uri="{FF2B5EF4-FFF2-40B4-BE49-F238E27FC236}">
                <a16:creationId xmlns:a16="http://schemas.microsoft.com/office/drawing/2014/main" id="{4957A496-8FE3-3043-E6C1-AE8C375DC796}"/>
              </a:ext>
            </a:extLst>
          </p:cNvPr>
          <p:cNvSpPr txBox="1"/>
          <p:nvPr/>
        </p:nvSpPr>
        <p:spPr>
          <a:xfrm rot="16200000">
            <a:off x="2372808" y="5478680"/>
            <a:ext cx="13156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PA-31</a:t>
            </a:r>
          </a:p>
        </p:txBody>
      </p:sp>
      <p:sp>
        <p:nvSpPr>
          <p:cNvPr id="11" name="TextBox 10">
            <a:extLst>
              <a:ext uri="{FF2B5EF4-FFF2-40B4-BE49-F238E27FC236}">
                <a16:creationId xmlns:a16="http://schemas.microsoft.com/office/drawing/2014/main" id="{3AE349A0-D5E7-7CFC-3980-1875763FC8E3}"/>
              </a:ext>
            </a:extLst>
          </p:cNvPr>
          <p:cNvSpPr txBox="1"/>
          <p:nvPr/>
        </p:nvSpPr>
        <p:spPr>
          <a:xfrm rot="16200000">
            <a:off x="2884023" y="5102502"/>
            <a:ext cx="16243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Airbus AS350</a:t>
            </a:r>
          </a:p>
        </p:txBody>
      </p:sp>
      <p:sp>
        <p:nvSpPr>
          <p:cNvPr id="12" name="TextBox 11">
            <a:extLst>
              <a:ext uri="{FF2B5EF4-FFF2-40B4-BE49-F238E27FC236}">
                <a16:creationId xmlns:a16="http://schemas.microsoft.com/office/drawing/2014/main" id="{6BDE0417-8F54-DCEE-9E7C-C9D3236716EA}"/>
              </a:ext>
            </a:extLst>
          </p:cNvPr>
          <p:cNvSpPr txBox="1"/>
          <p:nvPr/>
        </p:nvSpPr>
        <p:spPr>
          <a:xfrm rot="16200000">
            <a:off x="3530275" y="5276122"/>
            <a:ext cx="16243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MD 500 E</a:t>
            </a:r>
          </a:p>
        </p:txBody>
      </p:sp>
      <p:sp>
        <p:nvSpPr>
          <p:cNvPr id="13" name="TextBox 12">
            <a:extLst>
              <a:ext uri="{FF2B5EF4-FFF2-40B4-BE49-F238E27FC236}">
                <a16:creationId xmlns:a16="http://schemas.microsoft.com/office/drawing/2014/main" id="{A9DBFF81-DBB2-747F-D0E3-CE5D49D1E94C}"/>
              </a:ext>
            </a:extLst>
          </p:cNvPr>
          <p:cNvSpPr txBox="1"/>
          <p:nvPr/>
        </p:nvSpPr>
        <p:spPr>
          <a:xfrm rot="16200000">
            <a:off x="4195820" y="5372578"/>
            <a:ext cx="16243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Bell 205</a:t>
            </a:r>
          </a:p>
        </p:txBody>
      </p:sp>
      <p:sp>
        <p:nvSpPr>
          <p:cNvPr id="14" name="TextBox 13">
            <a:extLst>
              <a:ext uri="{FF2B5EF4-FFF2-40B4-BE49-F238E27FC236}">
                <a16:creationId xmlns:a16="http://schemas.microsoft.com/office/drawing/2014/main" id="{96B6EE60-D30C-3603-892F-6DF12A0D2822}"/>
              </a:ext>
            </a:extLst>
          </p:cNvPr>
          <p:cNvSpPr txBox="1"/>
          <p:nvPr/>
        </p:nvSpPr>
        <p:spPr>
          <a:xfrm rot="16200000">
            <a:off x="4861364" y="5565489"/>
            <a:ext cx="16243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R44</a:t>
            </a:r>
          </a:p>
        </p:txBody>
      </p:sp>
      <p:sp>
        <p:nvSpPr>
          <p:cNvPr id="15" name="TextBox 14">
            <a:extLst>
              <a:ext uri="{FF2B5EF4-FFF2-40B4-BE49-F238E27FC236}">
                <a16:creationId xmlns:a16="http://schemas.microsoft.com/office/drawing/2014/main" id="{AB382776-D21E-568F-7DC0-F25F52083ADA}"/>
              </a:ext>
            </a:extLst>
          </p:cNvPr>
          <p:cNvSpPr txBox="1"/>
          <p:nvPr/>
        </p:nvSpPr>
        <p:spPr>
          <a:xfrm rot="16200000">
            <a:off x="6452885" y="5247188"/>
            <a:ext cx="13156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err="1">
                <a:ea typeface="Calibri"/>
                <a:cs typeface="Calibri"/>
              </a:rPr>
              <a:t>Beachcraft</a:t>
            </a:r>
            <a:endParaRPr lang="en-US" dirty="0" err="1"/>
          </a:p>
        </p:txBody>
      </p:sp>
      <p:sp>
        <p:nvSpPr>
          <p:cNvPr id="16" name="TextBox 15">
            <a:extLst>
              <a:ext uri="{FF2B5EF4-FFF2-40B4-BE49-F238E27FC236}">
                <a16:creationId xmlns:a16="http://schemas.microsoft.com/office/drawing/2014/main" id="{E2F01282-CD8E-6CF9-A70D-1E88C4F127FC}"/>
              </a:ext>
            </a:extLst>
          </p:cNvPr>
          <p:cNvSpPr txBox="1"/>
          <p:nvPr/>
        </p:nvSpPr>
        <p:spPr>
          <a:xfrm rot="16200000">
            <a:off x="7137720" y="5227896"/>
            <a:ext cx="13156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Cessna 208</a:t>
            </a:r>
          </a:p>
        </p:txBody>
      </p:sp>
      <p:sp>
        <p:nvSpPr>
          <p:cNvPr id="17" name="TextBox 16">
            <a:extLst>
              <a:ext uri="{FF2B5EF4-FFF2-40B4-BE49-F238E27FC236}">
                <a16:creationId xmlns:a16="http://schemas.microsoft.com/office/drawing/2014/main" id="{77B4D47C-8672-3E07-7E03-562DCD8C09CD}"/>
              </a:ext>
            </a:extLst>
          </p:cNvPr>
          <p:cNvSpPr txBox="1"/>
          <p:nvPr/>
        </p:nvSpPr>
        <p:spPr>
          <a:xfrm rot="16200000">
            <a:off x="7783973" y="5459389"/>
            <a:ext cx="13156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DHC-6</a:t>
            </a:r>
          </a:p>
        </p:txBody>
      </p:sp>
      <p:sp>
        <p:nvSpPr>
          <p:cNvPr id="18" name="TextBox 17">
            <a:extLst>
              <a:ext uri="{FF2B5EF4-FFF2-40B4-BE49-F238E27FC236}">
                <a16:creationId xmlns:a16="http://schemas.microsoft.com/office/drawing/2014/main" id="{E960FEF5-9640-1518-0974-137A23DFD4B4}"/>
              </a:ext>
            </a:extLst>
          </p:cNvPr>
          <p:cNvSpPr txBox="1"/>
          <p:nvPr/>
        </p:nvSpPr>
        <p:spPr>
          <a:xfrm rot="16200000">
            <a:off x="8439871" y="5488325"/>
            <a:ext cx="13156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PA-31</a:t>
            </a:r>
          </a:p>
        </p:txBody>
      </p:sp>
      <p:sp>
        <p:nvSpPr>
          <p:cNvPr id="19" name="TextBox 18">
            <a:extLst>
              <a:ext uri="{FF2B5EF4-FFF2-40B4-BE49-F238E27FC236}">
                <a16:creationId xmlns:a16="http://schemas.microsoft.com/office/drawing/2014/main" id="{8C0E1B9A-66C9-E2EB-9EEB-1A1B64E5CD84}"/>
              </a:ext>
            </a:extLst>
          </p:cNvPr>
          <p:cNvSpPr txBox="1"/>
          <p:nvPr/>
        </p:nvSpPr>
        <p:spPr>
          <a:xfrm rot="16200000">
            <a:off x="8951086" y="5112147"/>
            <a:ext cx="16243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Airbus AS350</a:t>
            </a:r>
          </a:p>
        </p:txBody>
      </p:sp>
      <p:sp>
        <p:nvSpPr>
          <p:cNvPr id="20" name="TextBox 19">
            <a:extLst>
              <a:ext uri="{FF2B5EF4-FFF2-40B4-BE49-F238E27FC236}">
                <a16:creationId xmlns:a16="http://schemas.microsoft.com/office/drawing/2014/main" id="{3E13B28B-9FE4-C523-FB00-28E0C35BA36C}"/>
              </a:ext>
            </a:extLst>
          </p:cNvPr>
          <p:cNvSpPr txBox="1"/>
          <p:nvPr/>
        </p:nvSpPr>
        <p:spPr>
          <a:xfrm rot="16200000">
            <a:off x="9597338" y="5285767"/>
            <a:ext cx="16243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MD 500 E</a:t>
            </a:r>
          </a:p>
        </p:txBody>
      </p:sp>
      <p:sp>
        <p:nvSpPr>
          <p:cNvPr id="21" name="TextBox 20">
            <a:extLst>
              <a:ext uri="{FF2B5EF4-FFF2-40B4-BE49-F238E27FC236}">
                <a16:creationId xmlns:a16="http://schemas.microsoft.com/office/drawing/2014/main" id="{4A4C467C-D558-6025-9CAA-6DFC5000E6C9}"/>
              </a:ext>
            </a:extLst>
          </p:cNvPr>
          <p:cNvSpPr txBox="1"/>
          <p:nvPr/>
        </p:nvSpPr>
        <p:spPr>
          <a:xfrm rot="16200000">
            <a:off x="10262883" y="5382223"/>
            <a:ext cx="16243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Bell 205</a:t>
            </a:r>
          </a:p>
        </p:txBody>
      </p:sp>
      <p:sp>
        <p:nvSpPr>
          <p:cNvPr id="22" name="TextBox 21">
            <a:extLst>
              <a:ext uri="{FF2B5EF4-FFF2-40B4-BE49-F238E27FC236}">
                <a16:creationId xmlns:a16="http://schemas.microsoft.com/office/drawing/2014/main" id="{0FCCF5A6-7D0D-6A40-E636-B05E2D3BC416}"/>
              </a:ext>
            </a:extLst>
          </p:cNvPr>
          <p:cNvSpPr txBox="1"/>
          <p:nvPr/>
        </p:nvSpPr>
        <p:spPr>
          <a:xfrm rot="16200000">
            <a:off x="10928427" y="5575134"/>
            <a:ext cx="16243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R44</a:t>
            </a:r>
          </a:p>
        </p:txBody>
      </p:sp>
      <p:sp>
        <p:nvSpPr>
          <p:cNvPr id="23" name="TextBox 22">
            <a:extLst>
              <a:ext uri="{FF2B5EF4-FFF2-40B4-BE49-F238E27FC236}">
                <a16:creationId xmlns:a16="http://schemas.microsoft.com/office/drawing/2014/main" id="{954DF437-BDA1-1CCA-BA5A-A8E1520679FB}"/>
              </a:ext>
            </a:extLst>
          </p:cNvPr>
          <p:cNvSpPr txBox="1"/>
          <p:nvPr/>
        </p:nvSpPr>
        <p:spPr>
          <a:xfrm>
            <a:off x="135039" y="1350379"/>
            <a:ext cx="586836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highlight>
                  <a:srgbClr val="C0C0C0"/>
                </a:highlight>
                <a:ea typeface="Calibri" panose="020F0502020204030204"/>
                <a:cs typeface="Calibri" panose="020F0502020204030204"/>
              </a:rPr>
              <a:t>  Package Weight: 44 </a:t>
            </a:r>
            <a:r>
              <a:rPr lang="en-US" sz="2500" dirty="0" err="1">
                <a:highlight>
                  <a:srgbClr val="C0C0C0"/>
                </a:highlight>
                <a:ea typeface="Calibri" panose="020F0502020204030204"/>
                <a:cs typeface="Calibri" panose="020F0502020204030204"/>
              </a:rPr>
              <a:t>lbs</a:t>
            </a:r>
            <a:r>
              <a:rPr lang="en-US" sz="2500" dirty="0">
                <a:highlight>
                  <a:srgbClr val="C0C0C0"/>
                </a:highlight>
                <a:ea typeface="Calibri" panose="020F0502020204030204"/>
                <a:cs typeface="Calibri" panose="020F0502020204030204"/>
              </a:rPr>
              <a:t> (1 Armada Drone)  </a:t>
            </a:r>
          </a:p>
        </p:txBody>
      </p:sp>
      <p:sp>
        <p:nvSpPr>
          <p:cNvPr id="32" name="TextBox 31">
            <a:extLst>
              <a:ext uri="{FF2B5EF4-FFF2-40B4-BE49-F238E27FC236}">
                <a16:creationId xmlns:a16="http://schemas.microsoft.com/office/drawing/2014/main" id="{C32FE77D-0BD4-6C0B-2680-D308505F8846}"/>
              </a:ext>
            </a:extLst>
          </p:cNvPr>
          <p:cNvSpPr txBox="1"/>
          <p:nvPr/>
        </p:nvSpPr>
        <p:spPr>
          <a:xfrm>
            <a:off x="6144229" y="1350378"/>
            <a:ext cx="598410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highlight>
                  <a:srgbClr val="C0C0C0"/>
                </a:highlight>
                <a:ea typeface="Calibri" panose="020F0502020204030204"/>
                <a:cs typeface="Calibri" panose="020F0502020204030204"/>
              </a:rPr>
              <a:t>Package Weight: 529 </a:t>
            </a:r>
            <a:r>
              <a:rPr lang="en-US" sz="2500" dirty="0" err="1">
                <a:highlight>
                  <a:srgbClr val="C0C0C0"/>
                </a:highlight>
                <a:ea typeface="Calibri" panose="020F0502020204030204"/>
                <a:cs typeface="Calibri" panose="020F0502020204030204"/>
              </a:rPr>
              <a:t>lbs</a:t>
            </a:r>
            <a:r>
              <a:rPr lang="en-US" sz="2500" dirty="0">
                <a:highlight>
                  <a:srgbClr val="C0C0C0"/>
                </a:highlight>
                <a:ea typeface="Calibri" panose="020F0502020204030204"/>
                <a:cs typeface="Calibri" panose="020F0502020204030204"/>
              </a:rPr>
              <a:t> (13 Armada Drones)</a:t>
            </a:r>
          </a:p>
        </p:txBody>
      </p:sp>
      <p:sp>
        <p:nvSpPr>
          <p:cNvPr id="33" name="Oval 32">
            <a:extLst>
              <a:ext uri="{FF2B5EF4-FFF2-40B4-BE49-F238E27FC236}">
                <a16:creationId xmlns:a16="http://schemas.microsoft.com/office/drawing/2014/main" id="{7537223B-1693-3CFB-FBDE-D3394C1BC459}"/>
              </a:ext>
            </a:extLst>
          </p:cNvPr>
          <p:cNvSpPr/>
          <p:nvPr/>
        </p:nvSpPr>
        <p:spPr>
          <a:xfrm>
            <a:off x="11458936" y="3009417"/>
            <a:ext cx="540151" cy="57873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02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96DC-AA84-9428-82DE-296E67700DEE}"/>
              </a:ext>
            </a:extLst>
          </p:cNvPr>
          <p:cNvSpPr>
            <a:spLocks noGrp="1"/>
          </p:cNvSpPr>
          <p:nvPr>
            <p:ph type="title"/>
          </p:nvPr>
        </p:nvSpPr>
        <p:spPr>
          <a:xfrm>
            <a:off x="-21759" y="0"/>
            <a:ext cx="12171992" cy="1721224"/>
          </a:xfrm>
        </p:spPr>
        <p:txBody>
          <a:bodyPr>
            <a:normAutofit/>
          </a:bodyPr>
          <a:lstStyle/>
          <a:p>
            <a:pPr algn="ctr"/>
            <a:r>
              <a:rPr lang="en-US">
                <a:solidFill>
                  <a:srgbClr val="002060"/>
                </a:solidFill>
                <a:latin typeface="+mn-lt"/>
                <a:ea typeface="Calibri Light"/>
                <a:cs typeface="Calibri Light"/>
              </a:rPr>
              <a:t>Key Question: Answered</a:t>
            </a:r>
            <a:endParaRPr lang="en-US">
              <a:solidFill>
                <a:srgbClr val="002060"/>
              </a:solidFill>
              <a:latin typeface="+mn-lt"/>
              <a:cs typeface="Calibri"/>
            </a:endParaRPr>
          </a:p>
        </p:txBody>
      </p:sp>
      <p:sp>
        <p:nvSpPr>
          <p:cNvPr id="6" name="Content Placeholder 2">
            <a:extLst>
              <a:ext uri="{FF2B5EF4-FFF2-40B4-BE49-F238E27FC236}">
                <a16:creationId xmlns:a16="http://schemas.microsoft.com/office/drawing/2014/main" id="{1DF02D33-39AB-7D75-6518-C51E8A6344C2}"/>
              </a:ext>
            </a:extLst>
          </p:cNvPr>
          <p:cNvSpPr>
            <a:spLocks noGrp="1"/>
          </p:cNvSpPr>
          <p:nvPr>
            <p:ph idx="1"/>
          </p:nvPr>
        </p:nvSpPr>
        <p:spPr>
          <a:xfrm>
            <a:off x="124690" y="1621315"/>
            <a:ext cx="11732645" cy="4862977"/>
          </a:xfrm>
        </p:spPr>
        <p:txBody>
          <a:bodyPr vert="horz" lIns="91440" tIns="45720" rIns="91440" bIns="45720" rtlCol="0" anchor="t">
            <a:normAutofit/>
          </a:bodyPr>
          <a:lstStyle/>
          <a:p>
            <a:pPr marL="0" indent="0">
              <a:buNone/>
            </a:pPr>
            <a:r>
              <a:rPr lang="en-US" sz="3200" b="1">
                <a:solidFill>
                  <a:srgbClr val="002060"/>
                </a:solidFill>
                <a:cs typeface="Times New Roman"/>
              </a:rPr>
              <a:t>Assumptions</a:t>
            </a:r>
            <a:endParaRPr lang="en-US" sz="3200" b="1">
              <a:solidFill>
                <a:srgbClr val="002060"/>
              </a:solidFill>
              <a:ea typeface="Calibri" panose="020F0502020204030204"/>
              <a:cs typeface="Calibri" panose="020F0502020204030204"/>
            </a:endParaRPr>
          </a:p>
          <a:p>
            <a:r>
              <a:rPr lang="en-US" sz="1900">
                <a:solidFill>
                  <a:srgbClr val="002060"/>
                </a:solidFill>
                <a:ea typeface="Calibri" panose="020F0502020204030204"/>
                <a:cs typeface="Times New Roman"/>
              </a:rPr>
              <a:t>Access 70% of remote communities</a:t>
            </a:r>
          </a:p>
          <a:p>
            <a:r>
              <a:rPr lang="en-US" sz="1900">
                <a:solidFill>
                  <a:srgbClr val="002060"/>
                </a:solidFill>
                <a:ea typeface="Calibri" panose="020F0502020204030204"/>
                <a:cs typeface="Times New Roman"/>
              </a:rPr>
              <a:t>Average distance POO to POD is 75 miles</a:t>
            </a:r>
          </a:p>
          <a:p>
            <a:r>
              <a:rPr lang="en-US" sz="1900">
                <a:solidFill>
                  <a:srgbClr val="002060"/>
                </a:solidFill>
                <a:ea typeface="Calibri" panose="020F0502020204030204"/>
                <a:cs typeface="Times New Roman"/>
              </a:rPr>
              <a:t>Drone deliveries 6 days/week</a:t>
            </a:r>
          </a:p>
          <a:p>
            <a:r>
              <a:rPr lang="en-US" sz="1900">
                <a:solidFill>
                  <a:srgbClr val="002060"/>
                </a:solidFill>
                <a:ea typeface="Calibri" panose="020F0502020204030204"/>
                <a:cs typeface="Times New Roman"/>
              </a:rPr>
              <a:t>Traditional deliveries 1 day/week</a:t>
            </a:r>
          </a:p>
          <a:p>
            <a:r>
              <a:rPr lang="en-US" sz="1900">
                <a:solidFill>
                  <a:srgbClr val="002060"/>
                </a:solidFill>
                <a:ea typeface="Calibri" panose="020F0502020204030204"/>
                <a:cs typeface="Times New Roman"/>
              </a:rPr>
              <a:t>Traditional platforms used equally</a:t>
            </a:r>
          </a:p>
          <a:p>
            <a:r>
              <a:rPr lang="en-US" sz="1900">
                <a:solidFill>
                  <a:srgbClr val="002060"/>
                </a:solidFill>
                <a:ea typeface="Calibri" panose="020F0502020204030204"/>
                <a:cs typeface="Times New Roman"/>
              </a:rPr>
              <a:t>Drone production = 300 drones/year</a:t>
            </a:r>
          </a:p>
          <a:p>
            <a:r>
              <a:rPr lang="en-US" sz="1900">
                <a:solidFill>
                  <a:srgbClr val="002060"/>
                </a:solidFill>
                <a:ea typeface="Calibri" panose="020F0502020204030204"/>
                <a:cs typeface="Times New Roman"/>
              </a:rPr>
              <a:t>Drone delivery infrastructure in place</a:t>
            </a:r>
          </a:p>
        </p:txBody>
      </p:sp>
      <p:sp>
        <p:nvSpPr>
          <p:cNvPr id="4" name="Slide Number Placeholder 3">
            <a:extLst>
              <a:ext uri="{FF2B5EF4-FFF2-40B4-BE49-F238E27FC236}">
                <a16:creationId xmlns:a16="http://schemas.microsoft.com/office/drawing/2014/main" id="{17FE4F8E-D880-2500-BE01-F683AF325FA9}"/>
              </a:ext>
            </a:extLst>
          </p:cNvPr>
          <p:cNvSpPr>
            <a:spLocks noGrp="1"/>
          </p:cNvSpPr>
          <p:nvPr>
            <p:ph type="sldNum" sz="quarter" idx="12"/>
          </p:nvPr>
        </p:nvSpPr>
        <p:spPr>
          <a:xfrm>
            <a:off x="11704320" y="6455431"/>
            <a:ext cx="445913" cy="365125"/>
          </a:xfrm>
        </p:spPr>
        <p:txBody>
          <a:bodyPr>
            <a:normAutofit/>
          </a:bodyPr>
          <a:lstStyle/>
          <a:p>
            <a:pPr>
              <a:spcAft>
                <a:spcPts val="600"/>
              </a:spcAft>
            </a:pPr>
            <a:fld id="{ACBB482D-A81E-5740-BEC7-75ABECFB8126}" type="slidenum">
              <a:rPr lang="en-US" sz="1100">
                <a:solidFill>
                  <a:srgbClr val="002060"/>
                </a:solidFill>
              </a:rPr>
              <a:pPr>
                <a:spcAft>
                  <a:spcPts val="600"/>
                </a:spcAft>
              </a:pPr>
              <a:t>21</a:t>
            </a:fld>
            <a:endParaRPr lang="en-US" sz="1100">
              <a:solidFill>
                <a:srgbClr val="002060"/>
              </a:solidFill>
            </a:endParaRPr>
          </a:p>
        </p:txBody>
      </p:sp>
      <p:pic>
        <p:nvPicPr>
          <p:cNvPr id="3" name="Picture 2" descr="A screenshot of a computer&#10;&#10;Description automatically generated">
            <a:extLst>
              <a:ext uri="{FF2B5EF4-FFF2-40B4-BE49-F238E27FC236}">
                <a16:creationId xmlns:a16="http://schemas.microsoft.com/office/drawing/2014/main" id="{954B11A9-BFB9-3CEF-9052-56036A9CEC3F}"/>
              </a:ext>
            </a:extLst>
          </p:cNvPr>
          <p:cNvPicPr>
            <a:picLocks noChangeAspect="1"/>
          </p:cNvPicPr>
          <p:nvPr/>
        </p:nvPicPr>
        <p:blipFill rotWithShape="1">
          <a:blip r:embed="rId3"/>
          <a:srcRect l="21434" t="25510" r="14347" b="33036"/>
          <a:stretch/>
        </p:blipFill>
        <p:spPr>
          <a:xfrm>
            <a:off x="4704602" y="2561653"/>
            <a:ext cx="7299182" cy="3720919"/>
          </a:xfrm>
          <a:prstGeom prst="rect">
            <a:avLst/>
          </a:prstGeom>
        </p:spPr>
      </p:pic>
      <p:sp>
        <p:nvSpPr>
          <p:cNvPr id="5" name="TextBox 4">
            <a:extLst>
              <a:ext uri="{FF2B5EF4-FFF2-40B4-BE49-F238E27FC236}">
                <a16:creationId xmlns:a16="http://schemas.microsoft.com/office/drawing/2014/main" id="{C82EE57F-7146-CAA1-CF8F-A97F2C8DF65D}"/>
              </a:ext>
            </a:extLst>
          </p:cNvPr>
          <p:cNvSpPr txBox="1"/>
          <p:nvPr/>
        </p:nvSpPr>
        <p:spPr>
          <a:xfrm>
            <a:off x="8837897" y="2448819"/>
            <a:ext cx="9130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70%</a:t>
            </a:r>
            <a:endParaRPr lang="en-US" dirty="0"/>
          </a:p>
        </p:txBody>
      </p:sp>
      <p:sp>
        <p:nvSpPr>
          <p:cNvPr id="7" name="TextBox 6">
            <a:extLst>
              <a:ext uri="{FF2B5EF4-FFF2-40B4-BE49-F238E27FC236}">
                <a16:creationId xmlns:a16="http://schemas.microsoft.com/office/drawing/2014/main" id="{19D78A6B-38CA-AAD7-EA98-66EB236CA81D}"/>
              </a:ext>
            </a:extLst>
          </p:cNvPr>
          <p:cNvSpPr txBox="1"/>
          <p:nvPr/>
        </p:nvSpPr>
        <p:spPr>
          <a:xfrm>
            <a:off x="10348871" y="2448819"/>
            <a:ext cx="9130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80%</a:t>
            </a:r>
            <a:endParaRPr lang="en-US" dirty="0"/>
          </a:p>
        </p:txBody>
      </p:sp>
      <p:sp>
        <p:nvSpPr>
          <p:cNvPr id="8" name="TextBox 7">
            <a:extLst>
              <a:ext uri="{FF2B5EF4-FFF2-40B4-BE49-F238E27FC236}">
                <a16:creationId xmlns:a16="http://schemas.microsoft.com/office/drawing/2014/main" id="{171C1A3A-B510-7607-2488-4963AB3BB00D}"/>
              </a:ext>
            </a:extLst>
          </p:cNvPr>
          <p:cNvSpPr txBox="1"/>
          <p:nvPr/>
        </p:nvSpPr>
        <p:spPr>
          <a:xfrm>
            <a:off x="8408051" y="2188306"/>
            <a:ext cx="31925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dirty="0">
                <a:ea typeface="Calibri"/>
                <a:cs typeface="Calibri"/>
              </a:rPr>
              <a:t>Desired Percent CO2 Reduction</a:t>
            </a:r>
          </a:p>
        </p:txBody>
      </p:sp>
    </p:spTree>
    <p:extLst>
      <p:ext uri="{BB962C8B-B14F-4D97-AF65-F5344CB8AC3E}">
        <p14:creationId xmlns:p14="http://schemas.microsoft.com/office/powerpoint/2010/main" val="2483115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77FAE5-9F0C-9AE3-954D-AC387B6A67C0}"/>
              </a:ext>
            </a:extLst>
          </p:cNvPr>
          <p:cNvSpPr>
            <a:spLocks noGrp="1"/>
          </p:cNvSpPr>
          <p:nvPr>
            <p:ph type="sldNum" sz="quarter" idx="12"/>
          </p:nvPr>
        </p:nvSpPr>
        <p:spPr>
          <a:xfrm>
            <a:off x="11704320" y="6455431"/>
            <a:ext cx="445913" cy="365125"/>
          </a:xfrm>
        </p:spPr>
        <p:txBody>
          <a:bodyPr>
            <a:normAutofit/>
          </a:bodyPr>
          <a:lstStyle/>
          <a:p>
            <a:pPr>
              <a:spcAft>
                <a:spcPts val="600"/>
              </a:spcAft>
            </a:pPr>
            <a:fld id="{ACBB482D-A81E-5740-BEC7-75ABECFB8126}" type="slidenum">
              <a:rPr lang="en-US" sz="1100" dirty="0">
                <a:solidFill>
                  <a:srgbClr val="002060"/>
                </a:solidFill>
              </a:rPr>
              <a:pPr>
                <a:spcAft>
                  <a:spcPts val="600"/>
                </a:spcAft>
              </a:pPr>
              <a:t>22</a:t>
            </a:fld>
            <a:endParaRPr lang="en-US" sz="1100">
              <a:solidFill>
                <a:srgbClr val="002060"/>
              </a:solidFill>
            </a:endParaRPr>
          </a:p>
        </p:txBody>
      </p:sp>
      <p:sp>
        <p:nvSpPr>
          <p:cNvPr id="5" name="Freeform: Shape 4">
            <a:extLst>
              <a:ext uri="{FF2B5EF4-FFF2-40B4-BE49-F238E27FC236}">
                <a16:creationId xmlns:a16="http://schemas.microsoft.com/office/drawing/2014/main" id="{FE87A152-05D3-15DF-6762-66CEDE41830B}"/>
              </a:ext>
            </a:extLst>
          </p:cNvPr>
          <p:cNvSpPr/>
          <p:nvPr/>
        </p:nvSpPr>
        <p:spPr>
          <a:xfrm>
            <a:off x="8452016" y="3175113"/>
            <a:ext cx="576706" cy="821296"/>
          </a:xfrm>
          <a:custGeom>
            <a:avLst/>
            <a:gdLst>
              <a:gd name="connsiteX0" fmla="*/ 0 w 530942"/>
              <a:gd name="connsiteY0" fmla="*/ 0 h 821296"/>
              <a:gd name="connsiteX1" fmla="*/ 530942 w 530942"/>
              <a:gd name="connsiteY1" fmla="*/ 0 h 821296"/>
              <a:gd name="connsiteX2" fmla="*/ 530942 w 530942"/>
              <a:gd name="connsiteY2" fmla="*/ 821296 h 821296"/>
              <a:gd name="connsiteX3" fmla="*/ 0 w 530942"/>
              <a:gd name="connsiteY3" fmla="*/ 821296 h 821296"/>
              <a:gd name="connsiteX4" fmla="*/ 0 w 530942"/>
              <a:gd name="connsiteY4" fmla="*/ 0 h 82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42" h="821296">
                <a:moveTo>
                  <a:pt x="0" y="0"/>
                </a:moveTo>
                <a:lnTo>
                  <a:pt x="530942" y="0"/>
                </a:lnTo>
                <a:lnTo>
                  <a:pt x="530942" y="821296"/>
                </a:lnTo>
                <a:lnTo>
                  <a:pt x="0" y="82129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6" name="Freeform: Shape 5">
            <a:extLst>
              <a:ext uri="{FF2B5EF4-FFF2-40B4-BE49-F238E27FC236}">
                <a16:creationId xmlns:a16="http://schemas.microsoft.com/office/drawing/2014/main" id="{9901621F-E2F9-5AF4-1E19-0A42AA20E2D5}"/>
              </a:ext>
            </a:extLst>
          </p:cNvPr>
          <p:cNvSpPr/>
          <p:nvPr/>
        </p:nvSpPr>
        <p:spPr>
          <a:xfrm>
            <a:off x="8452016" y="4033950"/>
            <a:ext cx="576706" cy="821216"/>
          </a:xfrm>
          <a:custGeom>
            <a:avLst/>
            <a:gdLst>
              <a:gd name="connsiteX0" fmla="*/ 0 w 530942"/>
              <a:gd name="connsiteY0" fmla="*/ 0 h 821216"/>
              <a:gd name="connsiteX1" fmla="*/ 530942 w 530942"/>
              <a:gd name="connsiteY1" fmla="*/ 0 h 821216"/>
              <a:gd name="connsiteX2" fmla="*/ 530942 w 530942"/>
              <a:gd name="connsiteY2" fmla="*/ 821216 h 821216"/>
              <a:gd name="connsiteX3" fmla="*/ 0 w 530942"/>
              <a:gd name="connsiteY3" fmla="*/ 821216 h 821216"/>
              <a:gd name="connsiteX4" fmla="*/ 0 w 530942"/>
              <a:gd name="connsiteY4" fmla="*/ 0 h 82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42" h="821216">
                <a:moveTo>
                  <a:pt x="0" y="0"/>
                </a:moveTo>
                <a:lnTo>
                  <a:pt x="530942" y="0"/>
                </a:lnTo>
                <a:lnTo>
                  <a:pt x="530942" y="821216"/>
                </a:lnTo>
                <a:lnTo>
                  <a:pt x="0" y="82121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7" name="Freeform: Shape 6">
            <a:extLst>
              <a:ext uri="{FF2B5EF4-FFF2-40B4-BE49-F238E27FC236}">
                <a16:creationId xmlns:a16="http://schemas.microsoft.com/office/drawing/2014/main" id="{11E47D3A-E28D-30A1-12AF-38745E126809}"/>
              </a:ext>
            </a:extLst>
          </p:cNvPr>
          <p:cNvSpPr/>
          <p:nvPr/>
        </p:nvSpPr>
        <p:spPr>
          <a:xfrm>
            <a:off x="8452016" y="4892708"/>
            <a:ext cx="576706" cy="821216"/>
          </a:xfrm>
          <a:custGeom>
            <a:avLst/>
            <a:gdLst>
              <a:gd name="connsiteX0" fmla="*/ 0 w 530942"/>
              <a:gd name="connsiteY0" fmla="*/ 0 h 821216"/>
              <a:gd name="connsiteX1" fmla="*/ 530942 w 530942"/>
              <a:gd name="connsiteY1" fmla="*/ 0 h 821216"/>
              <a:gd name="connsiteX2" fmla="*/ 530942 w 530942"/>
              <a:gd name="connsiteY2" fmla="*/ 821216 h 821216"/>
              <a:gd name="connsiteX3" fmla="*/ 0 w 530942"/>
              <a:gd name="connsiteY3" fmla="*/ 821216 h 821216"/>
              <a:gd name="connsiteX4" fmla="*/ 0 w 530942"/>
              <a:gd name="connsiteY4" fmla="*/ 0 h 82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42" h="821216">
                <a:moveTo>
                  <a:pt x="0" y="0"/>
                </a:moveTo>
                <a:lnTo>
                  <a:pt x="530942" y="0"/>
                </a:lnTo>
                <a:lnTo>
                  <a:pt x="530942" y="821216"/>
                </a:lnTo>
                <a:lnTo>
                  <a:pt x="0" y="82121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8" name="Freeform: Shape 7">
            <a:extLst>
              <a:ext uri="{FF2B5EF4-FFF2-40B4-BE49-F238E27FC236}">
                <a16:creationId xmlns:a16="http://schemas.microsoft.com/office/drawing/2014/main" id="{FB439338-0225-3445-1159-F767D4B40B48}"/>
              </a:ext>
            </a:extLst>
          </p:cNvPr>
          <p:cNvSpPr/>
          <p:nvPr/>
        </p:nvSpPr>
        <p:spPr>
          <a:xfrm>
            <a:off x="8452016" y="5751544"/>
            <a:ext cx="576706" cy="821216"/>
          </a:xfrm>
          <a:custGeom>
            <a:avLst/>
            <a:gdLst>
              <a:gd name="connsiteX0" fmla="*/ 0 w 530942"/>
              <a:gd name="connsiteY0" fmla="*/ 0 h 821216"/>
              <a:gd name="connsiteX1" fmla="*/ 530942 w 530942"/>
              <a:gd name="connsiteY1" fmla="*/ 0 h 821216"/>
              <a:gd name="connsiteX2" fmla="*/ 530942 w 530942"/>
              <a:gd name="connsiteY2" fmla="*/ 821216 h 821216"/>
              <a:gd name="connsiteX3" fmla="*/ 0 w 530942"/>
              <a:gd name="connsiteY3" fmla="*/ 821216 h 821216"/>
              <a:gd name="connsiteX4" fmla="*/ 0 w 530942"/>
              <a:gd name="connsiteY4" fmla="*/ 0 h 82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42" h="821216">
                <a:moveTo>
                  <a:pt x="0" y="0"/>
                </a:moveTo>
                <a:lnTo>
                  <a:pt x="530942" y="0"/>
                </a:lnTo>
                <a:lnTo>
                  <a:pt x="530942" y="821216"/>
                </a:lnTo>
                <a:lnTo>
                  <a:pt x="0" y="82121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grpSp>
        <p:nvGrpSpPr>
          <p:cNvPr id="10" name="Group 9">
            <a:extLst>
              <a:ext uri="{FF2B5EF4-FFF2-40B4-BE49-F238E27FC236}">
                <a16:creationId xmlns:a16="http://schemas.microsoft.com/office/drawing/2014/main" id="{BC80E977-5338-0CED-5CA2-43B804D27230}"/>
              </a:ext>
            </a:extLst>
          </p:cNvPr>
          <p:cNvGrpSpPr/>
          <p:nvPr/>
        </p:nvGrpSpPr>
        <p:grpSpPr>
          <a:xfrm>
            <a:off x="1156231" y="3175113"/>
            <a:ext cx="4402986" cy="3397648"/>
            <a:chOff x="1038753" y="2104103"/>
            <a:chExt cx="4402986" cy="3397648"/>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grpSpPr>
        <p:sp>
          <p:nvSpPr>
            <p:cNvPr id="12" name="Freeform: Shape 11">
              <a:extLst>
                <a:ext uri="{FF2B5EF4-FFF2-40B4-BE49-F238E27FC236}">
                  <a16:creationId xmlns:a16="http://schemas.microsoft.com/office/drawing/2014/main" id="{7C40877F-DE18-9545-AF22-94F194CE2FD4}"/>
                </a:ext>
              </a:extLst>
            </p:cNvPr>
            <p:cNvSpPr/>
            <p:nvPr/>
          </p:nvSpPr>
          <p:spPr>
            <a:xfrm>
              <a:off x="1038753" y="2104103"/>
              <a:ext cx="2255053" cy="821296"/>
            </a:xfrm>
            <a:custGeom>
              <a:avLst/>
              <a:gdLst>
                <a:gd name="connsiteX0" fmla="*/ 410648 w 2255053"/>
                <a:gd name="connsiteY0" fmla="*/ 0 h 821296"/>
                <a:gd name="connsiteX1" fmla="*/ 2255053 w 2255053"/>
                <a:gd name="connsiteY1" fmla="*/ 0 h 821296"/>
                <a:gd name="connsiteX2" fmla="*/ 2255053 w 2255053"/>
                <a:gd name="connsiteY2" fmla="*/ 821296 h 821296"/>
                <a:gd name="connsiteX3" fmla="*/ 410648 w 2255053"/>
                <a:gd name="connsiteY3" fmla="*/ 821296 h 821296"/>
                <a:gd name="connsiteX4" fmla="*/ 0 w 2255053"/>
                <a:gd name="connsiteY4" fmla="*/ 410648 h 821296"/>
                <a:gd name="connsiteX5" fmla="*/ 410648 w 2255053"/>
                <a:gd name="connsiteY5" fmla="*/ 0 h 82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053" h="821296">
                  <a:moveTo>
                    <a:pt x="410648" y="0"/>
                  </a:moveTo>
                  <a:lnTo>
                    <a:pt x="2255053" y="0"/>
                  </a:lnTo>
                  <a:lnTo>
                    <a:pt x="2255053" y="821296"/>
                  </a:lnTo>
                  <a:lnTo>
                    <a:pt x="410648" y="821296"/>
                  </a:lnTo>
                  <a:cubicBezTo>
                    <a:pt x="184760" y="821296"/>
                    <a:pt x="0" y="636456"/>
                    <a:pt x="0" y="410648"/>
                  </a:cubicBezTo>
                  <a:cubicBezTo>
                    <a:pt x="0" y="184760"/>
                    <a:pt x="184760" y="0"/>
                    <a:pt x="4106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14" name="Freeform: Shape 13">
              <a:extLst>
                <a:ext uri="{FF2B5EF4-FFF2-40B4-BE49-F238E27FC236}">
                  <a16:creationId xmlns:a16="http://schemas.microsoft.com/office/drawing/2014/main" id="{E7AE5268-52E6-50C5-E1E7-94DBD4D367D4}"/>
                </a:ext>
              </a:extLst>
            </p:cNvPr>
            <p:cNvSpPr/>
            <p:nvPr/>
          </p:nvSpPr>
          <p:spPr>
            <a:xfrm>
              <a:off x="3824748" y="2104104"/>
              <a:ext cx="1616991" cy="1390479"/>
            </a:xfrm>
            <a:custGeom>
              <a:avLst/>
              <a:gdLst>
                <a:gd name="connsiteX0" fmla="*/ 0 w 1616991"/>
                <a:gd name="connsiteY0" fmla="*/ 0 h 1390479"/>
                <a:gd name="connsiteX1" fmla="*/ 176137 w 1616991"/>
                <a:gd name="connsiteY1" fmla="*/ 0 h 1390479"/>
                <a:gd name="connsiteX2" fmla="*/ 677809 w 1616991"/>
                <a:gd name="connsiteY2" fmla="*/ 1101862 h 1390479"/>
                <a:gd name="connsiteX3" fmla="*/ 1616991 w 1616991"/>
                <a:gd name="connsiteY3" fmla="*/ 1101862 h 1390479"/>
                <a:gd name="connsiteX4" fmla="*/ 1616991 w 1616991"/>
                <a:gd name="connsiteY4" fmla="*/ 1390479 h 1390479"/>
                <a:gd name="connsiteX5" fmla="*/ 677889 w 1616991"/>
                <a:gd name="connsiteY5" fmla="*/ 1390479 h 1390479"/>
                <a:gd name="connsiteX6" fmla="*/ 176217 w 1616991"/>
                <a:gd name="connsiteY6" fmla="*/ 821296 h 1390479"/>
                <a:gd name="connsiteX7" fmla="*/ 0 w 1616991"/>
                <a:gd name="connsiteY7" fmla="*/ 821296 h 1390479"/>
                <a:gd name="connsiteX8" fmla="*/ 0 w 1616991"/>
                <a:gd name="connsiteY8" fmla="*/ 0 h 139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991" h="1390479">
                  <a:moveTo>
                    <a:pt x="0" y="0"/>
                  </a:moveTo>
                  <a:lnTo>
                    <a:pt x="176137" y="0"/>
                  </a:lnTo>
                  <a:lnTo>
                    <a:pt x="677809" y="1101862"/>
                  </a:lnTo>
                  <a:lnTo>
                    <a:pt x="1616991" y="1101862"/>
                  </a:lnTo>
                  <a:lnTo>
                    <a:pt x="1616991" y="1390479"/>
                  </a:lnTo>
                  <a:lnTo>
                    <a:pt x="677889" y="1390479"/>
                  </a:lnTo>
                  <a:lnTo>
                    <a:pt x="176217" y="821296"/>
                  </a:lnTo>
                  <a:lnTo>
                    <a:pt x="0" y="82129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16" name="Freeform: Shape 15">
              <a:extLst>
                <a:ext uri="{FF2B5EF4-FFF2-40B4-BE49-F238E27FC236}">
                  <a16:creationId xmlns:a16="http://schemas.microsoft.com/office/drawing/2014/main" id="{5DA4DA9B-F74D-D689-F643-352919BDA46C}"/>
                </a:ext>
              </a:extLst>
            </p:cNvPr>
            <p:cNvSpPr/>
            <p:nvPr/>
          </p:nvSpPr>
          <p:spPr>
            <a:xfrm>
              <a:off x="1038753" y="2962940"/>
              <a:ext cx="2255053" cy="821217"/>
            </a:xfrm>
            <a:custGeom>
              <a:avLst/>
              <a:gdLst>
                <a:gd name="connsiteX0" fmla="*/ 410648 w 2255053"/>
                <a:gd name="connsiteY0" fmla="*/ 1 h 821217"/>
                <a:gd name="connsiteX1" fmla="*/ 2255053 w 2255053"/>
                <a:gd name="connsiteY1" fmla="*/ 1 h 821217"/>
                <a:gd name="connsiteX2" fmla="*/ 2255053 w 2255053"/>
                <a:gd name="connsiteY2" fmla="*/ 821217 h 821217"/>
                <a:gd name="connsiteX3" fmla="*/ 410648 w 2255053"/>
                <a:gd name="connsiteY3" fmla="*/ 821217 h 821217"/>
                <a:gd name="connsiteX4" fmla="*/ 0 w 2255053"/>
                <a:gd name="connsiteY4" fmla="*/ 410569 h 821217"/>
                <a:gd name="connsiteX5" fmla="*/ 410648 w 2255053"/>
                <a:gd name="connsiteY5" fmla="*/ 1 h 8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053" h="821217">
                  <a:moveTo>
                    <a:pt x="410648" y="1"/>
                  </a:moveTo>
                  <a:lnTo>
                    <a:pt x="2255053" y="1"/>
                  </a:lnTo>
                  <a:lnTo>
                    <a:pt x="2255053" y="821217"/>
                  </a:lnTo>
                  <a:lnTo>
                    <a:pt x="410648" y="821217"/>
                  </a:lnTo>
                  <a:cubicBezTo>
                    <a:pt x="184760" y="821217"/>
                    <a:pt x="0" y="636378"/>
                    <a:pt x="0" y="410569"/>
                  </a:cubicBezTo>
                  <a:cubicBezTo>
                    <a:pt x="0" y="184760"/>
                    <a:pt x="184760" y="-78"/>
                    <a:pt x="410648"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18" name="Freeform: Shape 17">
              <a:extLst>
                <a:ext uri="{FF2B5EF4-FFF2-40B4-BE49-F238E27FC236}">
                  <a16:creationId xmlns:a16="http://schemas.microsoft.com/office/drawing/2014/main" id="{F71B60DE-D529-5709-5232-D1D36D1D51F4}"/>
                </a:ext>
              </a:extLst>
            </p:cNvPr>
            <p:cNvSpPr/>
            <p:nvPr/>
          </p:nvSpPr>
          <p:spPr>
            <a:xfrm>
              <a:off x="3824748" y="2962941"/>
              <a:ext cx="1616991" cy="833411"/>
            </a:xfrm>
            <a:custGeom>
              <a:avLst/>
              <a:gdLst>
                <a:gd name="connsiteX0" fmla="*/ 0 w 1616991"/>
                <a:gd name="connsiteY0" fmla="*/ 0 h 833411"/>
                <a:gd name="connsiteX1" fmla="*/ 176137 w 1616991"/>
                <a:gd name="connsiteY1" fmla="*/ 0 h 833411"/>
                <a:gd name="connsiteX2" fmla="*/ 677809 w 1616991"/>
                <a:gd name="connsiteY2" fmla="*/ 544794 h 833411"/>
                <a:gd name="connsiteX3" fmla="*/ 1616991 w 1616991"/>
                <a:gd name="connsiteY3" fmla="*/ 544794 h 833411"/>
                <a:gd name="connsiteX4" fmla="*/ 1616991 w 1616991"/>
                <a:gd name="connsiteY4" fmla="*/ 833411 h 833411"/>
                <a:gd name="connsiteX5" fmla="*/ 677889 w 1616991"/>
                <a:gd name="connsiteY5" fmla="*/ 833411 h 833411"/>
                <a:gd name="connsiteX6" fmla="*/ 176217 w 1616991"/>
                <a:gd name="connsiteY6" fmla="*/ 821216 h 833411"/>
                <a:gd name="connsiteX7" fmla="*/ 0 w 1616991"/>
                <a:gd name="connsiteY7" fmla="*/ 821216 h 833411"/>
                <a:gd name="connsiteX8" fmla="*/ 0 w 1616991"/>
                <a:gd name="connsiteY8" fmla="*/ 0 h 83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991" h="833411">
                  <a:moveTo>
                    <a:pt x="0" y="0"/>
                  </a:moveTo>
                  <a:lnTo>
                    <a:pt x="176137" y="0"/>
                  </a:lnTo>
                  <a:lnTo>
                    <a:pt x="677809" y="544794"/>
                  </a:lnTo>
                  <a:lnTo>
                    <a:pt x="1616991" y="544794"/>
                  </a:lnTo>
                  <a:lnTo>
                    <a:pt x="1616991" y="833411"/>
                  </a:lnTo>
                  <a:lnTo>
                    <a:pt x="677889" y="833411"/>
                  </a:lnTo>
                  <a:lnTo>
                    <a:pt x="176217" y="821216"/>
                  </a:lnTo>
                  <a:lnTo>
                    <a:pt x="0" y="8212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19" name="Freeform: Shape 18">
              <a:extLst>
                <a:ext uri="{FF2B5EF4-FFF2-40B4-BE49-F238E27FC236}">
                  <a16:creationId xmlns:a16="http://schemas.microsoft.com/office/drawing/2014/main" id="{D2B0CB75-D2C7-3D05-0EDC-1AB37EE30D24}"/>
                </a:ext>
              </a:extLst>
            </p:cNvPr>
            <p:cNvSpPr/>
            <p:nvPr/>
          </p:nvSpPr>
          <p:spPr>
            <a:xfrm>
              <a:off x="3824748" y="3809504"/>
              <a:ext cx="1616991" cy="833411"/>
            </a:xfrm>
            <a:custGeom>
              <a:avLst/>
              <a:gdLst>
                <a:gd name="connsiteX0" fmla="*/ 677809 w 1616991"/>
                <a:gd name="connsiteY0" fmla="*/ 0 h 833411"/>
                <a:gd name="connsiteX1" fmla="*/ 1616991 w 1616991"/>
                <a:gd name="connsiteY1" fmla="*/ 0 h 833411"/>
                <a:gd name="connsiteX2" fmla="*/ 1616991 w 1616991"/>
                <a:gd name="connsiteY2" fmla="*/ 288617 h 833411"/>
                <a:gd name="connsiteX3" fmla="*/ 677889 w 1616991"/>
                <a:gd name="connsiteY3" fmla="*/ 288617 h 833411"/>
                <a:gd name="connsiteX4" fmla="*/ 176217 w 1616991"/>
                <a:gd name="connsiteY4" fmla="*/ 833411 h 833411"/>
                <a:gd name="connsiteX5" fmla="*/ 0 w 1616991"/>
                <a:gd name="connsiteY5" fmla="*/ 833411 h 833411"/>
                <a:gd name="connsiteX6" fmla="*/ 0 w 1616991"/>
                <a:gd name="connsiteY6" fmla="*/ 12195 h 833411"/>
                <a:gd name="connsiteX7" fmla="*/ 176137 w 1616991"/>
                <a:gd name="connsiteY7" fmla="*/ 12195 h 833411"/>
                <a:gd name="connsiteX8" fmla="*/ 677809 w 1616991"/>
                <a:gd name="connsiteY8" fmla="*/ 0 h 83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991" h="833411">
                  <a:moveTo>
                    <a:pt x="677809" y="0"/>
                  </a:moveTo>
                  <a:lnTo>
                    <a:pt x="1616991" y="0"/>
                  </a:lnTo>
                  <a:lnTo>
                    <a:pt x="1616991" y="288617"/>
                  </a:lnTo>
                  <a:lnTo>
                    <a:pt x="677889" y="288617"/>
                  </a:lnTo>
                  <a:lnTo>
                    <a:pt x="176217" y="833411"/>
                  </a:lnTo>
                  <a:lnTo>
                    <a:pt x="0" y="833411"/>
                  </a:lnTo>
                  <a:lnTo>
                    <a:pt x="0" y="12195"/>
                  </a:lnTo>
                  <a:lnTo>
                    <a:pt x="176137" y="12195"/>
                  </a:lnTo>
                  <a:lnTo>
                    <a:pt x="67780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20" name="Freeform: Shape 19">
              <a:extLst>
                <a:ext uri="{FF2B5EF4-FFF2-40B4-BE49-F238E27FC236}">
                  <a16:creationId xmlns:a16="http://schemas.microsoft.com/office/drawing/2014/main" id="{21885CAA-1011-E7DC-5309-6D2BEC94C237}"/>
                </a:ext>
              </a:extLst>
            </p:cNvPr>
            <p:cNvSpPr/>
            <p:nvPr/>
          </p:nvSpPr>
          <p:spPr>
            <a:xfrm>
              <a:off x="1038753" y="3821698"/>
              <a:ext cx="2255053" cy="821216"/>
            </a:xfrm>
            <a:custGeom>
              <a:avLst/>
              <a:gdLst>
                <a:gd name="connsiteX0" fmla="*/ 410648 w 2255053"/>
                <a:gd name="connsiteY0" fmla="*/ 0 h 821216"/>
                <a:gd name="connsiteX1" fmla="*/ 2255053 w 2255053"/>
                <a:gd name="connsiteY1" fmla="*/ 0 h 821216"/>
                <a:gd name="connsiteX2" fmla="*/ 2255053 w 2255053"/>
                <a:gd name="connsiteY2" fmla="*/ 821216 h 821216"/>
                <a:gd name="connsiteX3" fmla="*/ 410648 w 2255053"/>
                <a:gd name="connsiteY3" fmla="*/ 821216 h 821216"/>
                <a:gd name="connsiteX4" fmla="*/ 0 w 2255053"/>
                <a:gd name="connsiteY4" fmla="*/ 410568 h 821216"/>
                <a:gd name="connsiteX5" fmla="*/ 410648 w 2255053"/>
                <a:gd name="connsiteY5" fmla="*/ 0 h 82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053" h="821216">
                  <a:moveTo>
                    <a:pt x="410648" y="0"/>
                  </a:moveTo>
                  <a:lnTo>
                    <a:pt x="2255053" y="0"/>
                  </a:lnTo>
                  <a:lnTo>
                    <a:pt x="2255053" y="821216"/>
                  </a:lnTo>
                  <a:lnTo>
                    <a:pt x="410648" y="821216"/>
                  </a:lnTo>
                  <a:cubicBezTo>
                    <a:pt x="184760" y="821216"/>
                    <a:pt x="0" y="636377"/>
                    <a:pt x="0" y="410568"/>
                  </a:cubicBezTo>
                  <a:cubicBezTo>
                    <a:pt x="0" y="184760"/>
                    <a:pt x="184760" y="0"/>
                    <a:pt x="4106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21" name="Freeform: Shape 20">
              <a:extLst>
                <a:ext uri="{FF2B5EF4-FFF2-40B4-BE49-F238E27FC236}">
                  <a16:creationId xmlns:a16="http://schemas.microsoft.com/office/drawing/2014/main" id="{D40C2632-EC0F-91FA-64A8-49690B03EC8F}"/>
                </a:ext>
              </a:extLst>
            </p:cNvPr>
            <p:cNvSpPr/>
            <p:nvPr/>
          </p:nvSpPr>
          <p:spPr>
            <a:xfrm>
              <a:off x="3824748" y="4111350"/>
              <a:ext cx="1616991" cy="1390400"/>
            </a:xfrm>
            <a:custGeom>
              <a:avLst/>
              <a:gdLst>
                <a:gd name="connsiteX0" fmla="*/ 677809 w 1616991"/>
                <a:gd name="connsiteY0" fmla="*/ 0 h 1390400"/>
                <a:gd name="connsiteX1" fmla="*/ 1616991 w 1616991"/>
                <a:gd name="connsiteY1" fmla="*/ 0 h 1390400"/>
                <a:gd name="connsiteX2" fmla="*/ 1616991 w 1616991"/>
                <a:gd name="connsiteY2" fmla="*/ 288617 h 1390400"/>
                <a:gd name="connsiteX3" fmla="*/ 677889 w 1616991"/>
                <a:gd name="connsiteY3" fmla="*/ 288617 h 1390400"/>
                <a:gd name="connsiteX4" fmla="*/ 176217 w 1616991"/>
                <a:gd name="connsiteY4" fmla="*/ 1390400 h 1390400"/>
                <a:gd name="connsiteX5" fmla="*/ 0 w 1616991"/>
                <a:gd name="connsiteY5" fmla="*/ 1390400 h 1390400"/>
                <a:gd name="connsiteX6" fmla="*/ 0 w 1616991"/>
                <a:gd name="connsiteY6" fmla="*/ 569184 h 1390400"/>
                <a:gd name="connsiteX7" fmla="*/ 176137 w 1616991"/>
                <a:gd name="connsiteY7" fmla="*/ 569184 h 1390400"/>
                <a:gd name="connsiteX8" fmla="*/ 677809 w 1616991"/>
                <a:gd name="connsiteY8" fmla="*/ 0 h 13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991" h="1390400">
                  <a:moveTo>
                    <a:pt x="677809" y="0"/>
                  </a:moveTo>
                  <a:lnTo>
                    <a:pt x="1616991" y="0"/>
                  </a:lnTo>
                  <a:lnTo>
                    <a:pt x="1616991" y="288617"/>
                  </a:lnTo>
                  <a:lnTo>
                    <a:pt x="677889" y="288617"/>
                  </a:lnTo>
                  <a:lnTo>
                    <a:pt x="176217" y="1390400"/>
                  </a:lnTo>
                  <a:lnTo>
                    <a:pt x="0" y="1390400"/>
                  </a:lnTo>
                  <a:lnTo>
                    <a:pt x="0" y="569184"/>
                  </a:lnTo>
                  <a:lnTo>
                    <a:pt x="176137" y="569184"/>
                  </a:lnTo>
                  <a:lnTo>
                    <a:pt x="67780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22" name="Freeform: Shape 21">
              <a:extLst>
                <a:ext uri="{FF2B5EF4-FFF2-40B4-BE49-F238E27FC236}">
                  <a16:creationId xmlns:a16="http://schemas.microsoft.com/office/drawing/2014/main" id="{FAFCD65D-A463-FE8A-0F42-F76BFE02D039}"/>
                </a:ext>
              </a:extLst>
            </p:cNvPr>
            <p:cNvSpPr/>
            <p:nvPr/>
          </p:nvSpPr>
          <p:spPr>
            <a:xfrm>
              <a:off x="1038753" y="4680534"/>
              <a:ext cx="2255053" cy="821217"/>
            </a:xfrm>
            <a:custGeom>
              <a:avLst/>
              <a:gdLst>
                <a:gd name="connsiteX0" fmla="*/ 410648 w 2255053"/>
                <a:gd name="connsiteY0" fmla="*/ 1 h 821217"/>
                <a:gd name="connsiteX1" fmla="*/ 2255053 w 2255053"/>
                <a:gd name="connsiteY1" fmla="*/ 1 h 821217"/>
                <a:gd name="connsiteX2" fmla="*/ 2255053 w 2255053"/>
                <a:gd name="connsiteY2" fmla="*/ 821217 h 821217"/>
                <a:gd name="connsiteX3" fmla="*/ 410648 w 2255053"/>
                <a:gd name="connsiteY3" fmla="*/ 821217 h 821217"/>
                <a:gd name="connsiteX4" fmla="*/ 0 w 2255053"/>
                <a:gd name="connsiteY4" fmla="*/ 410569 h 821217"/>
                <a:gd name="connsiteX5" fmla="*/ 410648 w 2255053"/>
                <a:gd name="connsiteY5" fmla="*/ 1 h 8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053" h="821217">
                  <a:moveTo>
                    <a:pt x="410648" y="1"/>
                  </a:moveTo>
                  <a:lnTo>
                    <a:pt x="2255053" y="1"/>
                  </a:lnTo>
                  <a:lnTo>
                    <a:pt x="2255053" y="821217"/>
                  </a:lnTo>
                  <a:lnTo>
                    <a:pt x="410648" y="821217"/>
                  </a:lnTo>
                  <a:cubicBezTo>
                    <a:pt x="184760" y="821217"/>
                    <a:pt x="0" y="636377"/>
                    <a:pt x="0" y="410569"/>
                  </a:cubicBezTo>
                  <a:cubicBezTo>
                    <a:pt x="0" y="184682"/>
                    <a:pt x="184760" y="-79"/>
                    <a:pt x="410648"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grpSp>
      <p:grpSp>
        <p:nvGrpSpPr>
          <p:cNvPr id="23" name="Group 22">
            <a:extLst>
              <a:ext uri="{FF2B5EF4-FFF2-40B4-BE49-F238E27FC236}">
                <a16:creationId xmlns:a16="http://schemas.microsoft.com/office/drawing/2014/main" id="{0B93CEA6-26FC-CAC6-E6A0-E8F9AD2C7BA8}"/>
              </a:ext>
            </a:extLst>
          </p:cNvPr>
          <p:cNvGrpSpPr/>
          <p:nvPr/>
        </p:nvGrpSpPr>
        <p:grpSpPr>
          <a:xfrm>
            <a:off x="6864564" y="3175113"/>
            <a:ext cx="4402986" cy="3397648"/>
            <a:chOff x="6747086" y="2104103"/>
            <a:chExt cx="4402986" cy="3397648"/>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 name="Freeform: Shape 23">
              <a:extLst>
                <a:ext uri="{FF2B5EF4-FFF2-40B4-BE49-F238E27FC236}">
                  <a16:creationId xmlns:a16="http://schemas.microsoft.com/office/drawing/2014/main" id="{46115E8F-B013-1961-9DA9-A5E171AC1F20}"/>
                </a:ext>
              </a:extLst>
            </p:cNvPr>
            <p:cNvSpPr/>
            <p:nvPr/>
          </p:nvSpPr>
          <p:spPr>
            <a:xfrm>
              <a:off x="6747086" y="2104104"/>
              <a:ext cx="1610334" cy="1390479"/>
            </a:xfrm>
            <a:custGeom>
              <a:avLst/>
              <a:gdLst>
                <a:gd name="connsiteX0" fmla="*/ 1440854 w 1610334"/>
                <a:gd name="connsiteY0" fmla="*/ 0 h 1390479"/>
                <a:gd name="connsiteX1" fmla="*/ 1610334 w 1610334"/>
                <a:gd name="connsiteY1" fmla="*/ 0 h 1390479"/>
                <a:gd name="connsiteX2" fmla="*/ 1610334 w 1610334"/>
                <a:gd name="connsiteY2" fmla="*/ 821296 h 1390479"/>
                <a:gd name="connsiteX3" fmla="*/ 1440774 w 1610334"/>
                <a:gd name="connsiteY3" fmla="*/ 821296 h 1390479"/>
                <a:gd name="connsiteX4" fmla="*/ 939102 w 1610334"/>
                <a:gd name="connsiteY4" fmla="*/ 1390479 h 1390479"/>
                <a:gd name="connsiteX5" fmla="*/ 0 w 1610334"/>
                <a:gd name="connsiteY5" fmla="*/ 1390479 h 1390479"/>
                <a:gd name="connsiteX6" fmla="*/ 0 w 1610334"/>
                <a:gd name="connsiteY6" fmla="*/ 1101862 h 1390479"/>
                <a:gd name="connsiteX7" fmla="*/ 939182 w 1610334"/>
                <a:gd name="connsiteY7" fmla="*/ 1101862 h 1390479"/>
                <a:gd name="connsiteX8" fmla="*/ 1440854 w 1610334"/>
                <a:gd name="connsiteY8" fmla="*/ 0 h 139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334" h="1390479">
                  <a:moveTo>
                    <a:pt x="1440854" y="0"/>
                  </a:moveTo>
                  <a:lnTo>
                    <a:pt x="1610334" y="0"/>
                  </a:lnTo>
                  <a:lnTo>
                    <a:pt x="1610334" y="821296"/>
                  </a:lnTo>
                  <a:lnTo>
                    <a:pt x="1440774" y="821296"/>
                  </a:lnTo>
                  <a:lnTo>
                    <a:pt x="939102" y="1390479"/>
                  </a:lnTo>
                  <a:lnTo>
                    <a:pt x="0" y="1390479"/>
                  </a:lnTo>
                  <a:lnTo>
                    <a:pt x="0" y="1101862"/>
                  </a:lnTo>
                  <a:lnTo>
                    <a:pt x="939182" y="1101862"/>
                  </a:lnTo>
                  <a:lnTo>
                    <a:pt x="144085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25" name="Freeform: Shape 24">
              <a:extLst>
                <a:ext uri="{FF2B5EF4-FFF2-40B4-BE49-F238E27FC236}">
                  <a16:creationId xmlns:a16="http://schemas.microsoft.com/office/drawing/2014/main" id="{797DD973-6949-DFD4-06CE-06B111D7CAEE}"/>
                </a:ext>
              </a:extLst>
            </p:cNvPr>
            <p:cNvSpPr/>
            <p:nvPr/>
          </p:nvSpPr>
          <p:spPr>
            <a:xfrm>
              <a:off x="8888362" y="2104103"/>
              <a:ext cx="2261710" cy="821296"/>
            </a:xfrm>
            <a:custGeom>
              <a:avLst/>
              <a:gdLst>
                <a:gd name="connsiteX0" fmla="*/ 0 w 2261710"/>
                <a:gd name="connsiteY0" fmla="*/ 0 h 821296"/>
                <a:gd name="connsiteX1" fmla="*/ 1851062 w 2261710"/>
                <a:gd name="connsiteY1" fmla="*/ 0 h 821296"/>
                <a:gd name="connsiteX2" fmla="*/ 2261710 w 2261710"/>
                <a:gd name="connsiteY2" fmla="*/ 410648 h 821296"/>
                <a:gd name="connsiteX3" fmla="*/ 1851062 w 2261710"/>
                <a:gd name="connsiteY3" fmla="*/ 821296 h 821296"/>
                <a:gd name="connsiteX4" fmla="*/ 0 w 2261710"/>
                <a:gd name="connsiteY4" fmla="*/ 821296 h 821296"/>
                <a:gd name="connsiteX5" fmla="*/ 0 w 2261710"/>
                <a:gd name="connsiteY5" fmla="*/ 0 h 82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710" h="821296">
                  <a:moveTo>
                    <a:pt x="0" y="0"/>
                  </a:moveTo>
                  <a:lnTo>
                    <a:pt x="1851062" y="0"/>
                  </a:lnTo>
                  <a:cubicBezTo>
                    <a:pt x="2076950" y="0"/>
                    <a:pt x="2261710" y="184760"/>
                    <a:pt x="2261710" y="410648"/>
                  </a:cubicBezTo>
                  <a:cubicBezTo>
                    <a:pt x="2261710" y="636456"/>
                    <a:pt x="2076950" y="821296"/>
                    <a:pt x="1851062" y="821296"/>
                  </a:cubicBezTo>
                  <a:lnTo>
                    <a:pt x="0" y="82129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26" name="Freeform: Shape 25">
              <a:extLst>
                <a:ext uri="{FF2B5EF4-FFF2-40B4-BE49-F238E27FC236}">
                  <a16:creationId xmlns:a16="http://schemas.microsoft.com/office/drawing/2014/main" id="{F8CF77C8-212E-F2BA-C71E-15C63E0C9DEA}"/>
                </a:ext>
              </a:extLst>
            </p:cNvPr>
            <p:cNvSpPr/>
            <p:nvPr/>
          </p:nvSpPr>
          <p:spPr>
            <a:xfrm>
              <a:off x="6747086" y="2962941"/>
              <a:ext cx="1610334" cy="833411"/>
            </a:xfrm>
            <a:custGeom>
              <a:avLst/>
              <a:gdLst>
                <a:gd name="connsiteX0" fmla="*/ 1440854 w 1610334"/>
                <a:gd name="connsiteY0" fmla="*/ 0 h 833411"/>
                <a:gd name="connsiteX1" fmla="*/ 1610334 w 1610334"/>
                <a:gd name="connsiteY1" fmla="*/ 0 h 833411"/>
                <a:gd name="connsiteX2" fmla="*/ 1610334 w 1610334"/>
                <a:gd name="connsiteY2" fmla="*/ 821216 h 833411"/>
                <a:gd name="connsiteX3" fmla="*/ 1440774 w 1610334"/>
                <a:gd name="connsiteY3" fmla="*/ 821216 h 833411"/>
                <a:gd name="connsiteX4" fmla="*/ 939102 w 1610334"/>
                <a:gd name="connsiteY4" fmla="*/ 833411 h 833411"/>
                <a:gd name="connsiteX5" fmla="*/ 0 w 1610334"/>
                <a:gd name="connsiteY5" fmla="*/ 833411 h 833411"/>
                <a:gd name="connsiteX6" fmla="*/ 0 w 1610334"/>
                <a:gd name="connsiteY6" fmla="*/ 544794 h 833411"/>
                <a:gd name="connsiteX7" fmla="*/ 939182 w 1610334"/>
                <a:gd name="connsiteY7" fmla="*/ 544794 h 833411"/>
                <a:gd name="connsiteX8" fmla="*/ 1440854 w 1610334"/>
                <a:gd name="connsiteY8" fmla="*/ 0 h 83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334" h="833411">
                  <a:moveTo>
                    <a:pt x="1440854" y="0"/>
                  </a:moveTo>
                  <a:lnTo>
                    <a:pt x="1610334" y="0"/>
                  </a:lnTo>
                  <a:lnTo>
                    <a:pt x="1610334" y="821216"/>
                  </a:lnTo>
                  <a:lnTo>
                    <a:pt x="1440774" y="821216"/>
                  </a:lnTo>
                  <a:lnTo>
                    <a:pt x="939102" y="833411"/>
                  </a:lnTo>
                  <a:lnTo>
                    <a:pt x="0" y="833411"/>
                  </a:lnTo>
                  <a:lnTo>
                    <a:pt x="0" y="544794"/>
                  </a:lnTo>
                  <a:lnTo>
                    <a:pt x="939182" y="544794"/>
                  </a:lnTo>
                  <a:lnTo>
                    <a:pt x="144085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27" name="Freeform: Shape 26">
              <a:extLst>
                <a:ext uri="{FF2B5EF4-FFF2-40B4-BE49-F238E27FC236}">
                  <a16:creationId xmlns:a16="http://schemas.microsoft.com/office/drawing/2014/main" id="{28A550DD-6918-4773-14B9-01D6D6B0039D}"/>
                </a:ext>
              </a:extLst>
            </p:cNvPr>
            <p:cNvSpPr/>
            <p:nvPr/>
          </p:nvSpPr>
          <p:spPr>
            <a:xfrm>
              <a:off x="8888362" y="2962940"/>
              <a:ext cx="2261710" cy="821217"/>
            </a:xfrm>
            <a:custGeom>
              <a:avLst/>
              <a:gdLst>
                <a:gd name="connsiteX0" fmla="*/ 0 w 2261710"/>
                <a:gd name="connsiteY0" fmla="*/ 1 h 821217"/>
                <a:gd name="connsiteX1" fmla="*/ 1851062 w 2261710"/>
                <a:gd name="connsiteY1" fmla="*/ 1 h 821217"/>
                <a:gd name="connsiteX2" fmla="*/ 2261710 w 2261710"/>
                <a:gd name="connsiteY2" fmla="*/ 410569 h 821217"/>
                <a:gd name="connsiteX3" fmla="*/ 1851062 w 2261710"/>
                <a:gd name="connsiteY3" fmla="*/ 821217 h 821217"/>
                <a:gd name="connsiteX4" fmla="*/ 0 w 2261710"/>
                <a:gd name="connsiteY4" fmla="*/ 821217 h 821217"/>
                <a:gd name="connsiteX5" fmla="*/ 0 w 2261710"/>
                <a:gd name="connsiteY5" fmla="*/ 1 h 8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710" h="821217">
                  <a:moveTo>
                    <a:pt x="0" y="1"/>
                  </a:moveTo>
                  <a:lnTo>
                    <a:pt x="1851062" y="1"/>
                  </a:lnTo>
                  <a:cubicBezTo>
                    <a:pt x="2076950" y="-78"/>
                    <a:pt x="2261710" y="184760"/>
                    <a:pt x="2261710" y="410569"/>
                  </a:cubicBezTo>
                  <a:cubicBezTo>
                    <a:pt x="2261710" y="636378"/>
                    <a:pt x="2076950" y="821217"/>
                    <a:pt x="1851062" y="821217"/>
                  </a:cubicBezTo>
                  <a:lnTo>
                    <a:pt x="0" y="821217"/>
                  </a:lnTo>
                  <a:lnTo>
                    <a:pt x="0"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28" name="Freeform: Shape 27">
              <a:extLst>
                <a:ext uri="{FF2B5EF4-FFF2-40B4-BE49-F238E27FC236}">
                  <a16:creationId xmlns:a16="http://schemas.microsoft.com/office/drawing/2014/main" id="{AB30FFA6-9336-81B7-3584-F892173F9CA6}"/>
                </a:ext>
              </a:extLst>
            </p:cNvPr>
            <p:cNvSpPr/>
            <p:nvPr/>
          </p:nvSpPr>
          <p:spPr>
            <a:xfrm>
              <a:off x="6747086" y="3809504"/>
              <a:ext cx="1610334" cy="833411"/>
            </a:xfrm>
            <a:custGeom>
              <a:avLst/>
              <a:gdLst>
                <a:gd name="connsiteX0" fmla="*/ 0 w 1610334"/>
                <a:gd name="connsiteY0" fmla="*/ 0 h 833411"/>
                <a:gd name="connsiteX1" fmla="*/ 939182 w 1610334"/>
                <a:gd name="connsiteY1" fmla="*/ 0 h 833411"/>
                <a:gd name="connsiteX2" fmla="*/ 1440854 w 1610334"/>
                <a:gd name="connsiteY2" fmla="*/ 12195 h 833411"/>
                <a:gd name="connsiteX3" fmla="*/ 1610334 w 1610334"/>
                <a:gd name="connsiteY3" fmla="*/ 12195 h 833411"/>
                <a:gd name="connsiteX4" fmla="*/ 1610334 w 1610334"/>
                <a:gd name="connsiteY4" fmla="*/ 833411 h 833411"/>
                <a:gd name="connsiteX5" fmla="*/ 1440774 w 1610334"/>
                <a:gd name="connsiteY5" fmla="*/ 833411 h 833411"/>
                <a:gd name="connsiteX6" fmla="*/ 939102 w 1610334"/>
                <a:gd name="connsiteY6" fmla="*/ 288617 h 833411"/>
                <a:gd name="connsiteX7" fmla="*/ 0 w 1610334"/>
                <a:gd name="connsiteY7" fmla="*/ 288617 h 833411"/>
                <a:gd name="connsiteX8" fmla="*/ 0 w 1610334"/>
                <a:gd name="connsiteY8" fmla="*/ 0 h 83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334" h="833411">
                  <a:moveTo>
                    <a:pt x="0" y="0"/>
                  </a:moveTo>
                  <a:lnTo>
                    <a:pt x="939182" y="0"/>
                  </a:lnTo>
                  <a:lnTo>
                    <a:pt x="1440854" y="12195"/>
                  </a:lnTo>
                  <a:lnTo>
                    <a:pt x="1610334" y="12195"/>
                  </a:lnTo>
                  <a:lnTo>
                    <a:pt x="1610334" y="833411"/>
                  </a:lnTo>
                  <a:lnTo>
                    <a:pt x="1440774" y="833411"/>
                  </a:lnTo>
                  <a:lnTo>
                    <a:pt x="939102" y="288617"/>
                  </a:lnTo>
                  <a:lnTo>
                    <a:pt x="0" y="2886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29" name="Freeform: Shape 28">
              <a:extLst>
                <a:ext uri="{FF2B5EF4-FFF2-40B4-BE49-F238E27FC236}">
                  <a16:creationId xmlns:a16="http://schemas.microsoft.com/office/drawing/2014/main" id="{A6AB2393-D1DF-02A0-ED0E-E9D4F813D7F4}"/>
                </a:ext>
              </a:extLst>
            </p:cNvPr>
            <p:cNvSpPr/>
            <p:nvPr/>
          </p:nvSpPr>
          <p:spPr>
            <a:xfrm>
              <a:off x="8888362" y="3821698"/>
              <a:ext cx="2261710" cy="821216"/>
            </a:xfrm>
            <a:custGeom>
              <a:avLst/>
              <a:gdLst>
                <a:gd name="connsiteX0" fmla="*/ 0 w 2261710"/>
                <a:gd name="connsiteY0" fmla="*/ 0 h 821216"/>
                <a:gd name="connsiteX1" fmla="*/ 1851062 w 2261710"/>
                <a:gd name="connsiteY1" fmla="*/ 0 h 821216"/>
                <a:gd name="connsiteX2" fmla="*/ 2261710 w 2261710"/>
                <a:gd name="connsiteY2" fmla="*/ 410568 h 821216"/>
                <a:gd name="connsiteX3" fmla="*/ 1851062 w 2261710"/>
                <a:gd name="connsiteY3" fmla="*/ 821216 h 821216"/>
                <a:gd name="connsiteX4" fmla="*/ 0 w 2261710"/>
                <a:gd name="connsiteY4" fmla="*/ 821216 h 821216"/>
                <a:gd name="connsiteX5" fmla="*/ 0 w 2261710"/>
                <a:gd name="connsiteY5" fmla="*/ 0 h 82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710" h="821216">
                  <a:moveTo>
                    <a:pt x="0" y="0"/>
                  </a:moveTo>
                  <a:lnTo>
                    <a:pt x="1851062" y="0"/>
                  </a:lnTo>
                  <a:cubicBezTo>
                    <a:pt x="2076950" y="0"/>
                    <a:pt x="2261710" y="184760"/>
                    <a:pt x="2261710" y="410568"/>
                  </a:cubicBezTo>
                  <a:cubicBezTo>
                    <a:pt x="2261710" y="636377"/>
                    <a:pt x="2076950" y="821216"/>
                    <a:pt x="1851062" y="821216"/>
                  </a:cubicBezTo>
                  <a:lnTo>
                    <a:pt x="0" y="82121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30" name="Freeform: Shape 29">
              <a:extLst>
                <a:ext uri="{FF2B5EF4-FFF2-40B4-BE49-F238E27FC236}">
                  <a16:creationId xmlns:a16="http://schemas.microsoft.com/office/drawing/2014/main" id="{4004618D-7FEC-765B-9015-838227CD1C2B}"/>
                </a:ext>
              </a:extLst>
            </p:cNvPr>
            <p:cNvSpPr/>
            <p:nvPr/>
          </p:nvSpPr>
          <p:spPr>
            <a:xfrm>
              <a:off x="6747086" y="4111350"/>
              <a:ext cx="1610334" cy="1390400"/>
            </a:xfrm>
            <a:custGeom>
              <a:avLst/>
              <a:gdLst>
                <a:gd name="connsiteX0" fmla="*/ 0 w 1610334"/>
                <a:gd name="connsiteY0" fmla="*/ 0 h 1390400"/>
                <a:gd name="connsiteX1" fmla="*/ 939182 w 1610334"/>
                <a:gd name="connsiteY1" fmla="*/ 0 h 1390400"/>
                <a:gd name="connsiteX2" fmla="*/ 1440854 w 1610334"/>
                <a:gd name="connsiteY2" fmla="*/ 569184 h 1390400"/>
                <a:gd name="connsiteX3" fmla="*/ 1610334 w 1610334"/>
                <a:gd name="connsiteY3" fmla="*/ 569184 h 1390400"/>
                <a:gd name="connsiteX4" fmla="*/ 1610334 w 1610334"/>
                <a:gd name="connsiteY4" fmla="*/ 1390400 h 1390400"/>
                <a:gd name="connsiteX5" fmla="*/ 1440774 w 1610334"/>
                <a:gd name="connsiteY5" fmla="*/ 1390400 h 1390400"/>
                <a:gd name="connsiteX6" fmla="*/ 939102 w 1610334"/>
                <a:gd name="connsiteY6" fmla="*/ 288617 h 1390400"/>
                <a:gd name="connsiteX7" fmla="*/ 0 w 1610334"/>
                <a:gd name="connsiteY7" fmla="*/ 288617 h 1390400"/>
                <a:gd name="connsiteX8" fmla="*/ 0 w 1610334"/>
                <a:gd name="connsiteY8" fmla="*/ 0 h 13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334" h="1390400">
                  <a:moveTo>
                    <a:pt x="0" y="0"/>
                  </a:moveTo>
                  <a:lnTo>
                    <a:pt x="939182" y="0"/>
                  </a:lnTo>
                  <a:lnTo>
                    <a:pt x="1440854" y="569184"/>
                  </a:lnTo>
                  <a:lnTo>
                    <a:pt x="1610334" y="569184"/>
                  </a:lnTo>
                  <a:lnTo>
                    <a:pt x="1610334" y="1390400"/>
                  </a:lnTo>
                  <a:lnTo>
                    <a:pt x="1440774" y="1390400"/>
                  </a:lnTo>
                  <a:lnTo>
                    <a:pt x="939102" y="288617"/>
                  </a:lnTo>
                  <a:lnTo>
                    <a:pt x="0" y="2886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31" name="Freeform: Shape 30">
              <a:extLst>
                <a:ext uri="{FF2B5EF4-FFF2-40B4-BE49-F238E27FC236}">
                  <a16:creationId xmlns:a16="http://schemas.microsoft.com/office/drawing/2014/main" id="{038CD45A-4688-57A9-8F6A-07CD08ADC1F6}"/>
                </a:ext>
              </a:extLst>
            </p:cNvPr>
            <p:cNvSpPr/>
            <p:nvPr/>
          </p:nvSpPr>
          <p:spPr>
            <a:xfrm>
              <a:off x="8888362" y="4680534"/>
              <a:ext cx="2261710" cy="821217"/>
            </a:xfrm>
            <a:custGeom>
              <a:avLst/>
              <a:gdLst>
                <a:gd name="connsiteX0" fmla="*/ 0 w 2261710"/>
                <a:gd name="connsiteY0" fmla="*/ 1 h 821217"/>
                <a:gd name="connsiteX1" fmla="*/ 1851062 w 2261710"/>
                <a:gd name="connsiteY1" fmla="*/ 1 h 821217"/>
                <a:gd name="connsiteX2" fmla="*/ 2261710 w 2261710"/>
                <a:gd name="connsiteY2" fmla="*/ 410569 h 821217"/>
                <a:gd name="connsiteX3" fmla="*/ 1851062 w 2261710"/>
                <a:gd name="connsiteY3" fmla="*/ 821217 h 821217"/>
                <a:gd name="connsiteX4" fmla="*/ 0 w 2261710"/>
                <a:gd name="connsiteY4" fmla="*/ 821217 h 821217"/>
                <a:gd name="connsiteX5" fmla="*/ 0 w 2261710"/>
                <a:gd name="connsiteY5" fmla="*/ 1 h 8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1710" h="821217">
                  <a:moveTo>
                    <a:pt x="0" y="1"/>
                  </a:moveTo>
                  <a:lnTo>
                    <a:pt x="1851062" y="1"/>
                  </a:lnTo>
                  <a:cubicBezTo>
                    <a:pt x="2076950" y="-79"/>
                    <a:pt x="2261710" y="184682"/>
                    <a:pt x="2261710" y="410569"/>
                  </a:cubicBezTo>
                  <a:cubicBezTo>
                    <a:pt x="2261710" y="636377"/>
                    <a:pt x="2076950" y="821217"/>
                    <a:pt x="1851062" y="821217"/>
                  </a:cubicBezTo>
                  <a:lnTo>
                    <a:pt x="0" y="821217"/>
                  </a:lnTo>
                  <a:lnTo>
                    <a:pt x="0"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grpSp>
      <p:sp>
        <p:nvSpPr>
          <p:cNvPr id="32" name="Oval 31">
            <a:extLst>
              <a:ext uri="{FF2B5EF4-FFF2-40B4-BE49-F238E27FC236}">
                <a16:creationId xmlns:a16="http://schemas.microsoft.com/office/drawing/2014/main" id="{8E2DFD51-DCFB-1AE4-A2FD-16B1C5BAFA05}"/>
              </a:ext>
            </a:extLst>
          </p:cNvPr>
          <p:cNvSpPr/>
          <p:nvPr/>
        </p:nvSpPr>
        <p:spPr>
          <a:xfrm>
            <a:off x="4771729" y="4244672"/>
            <a:ext cx="1318429" cy="128602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solidFill>
                  <a:srgbClr val="002060"/>
                </a:solidFill>
              </a:rPr>
              <a:t>Current State</a:t>
            </a:r>
          </a:p>
        </p:txBody>
      </p:sp>
      <p:sp>
        <p:nvSpPr>
          <p:cNvPr id="33" name="Oval 32">
            <a:extLst>
              <a:ext uri="{FF2B5EF4-FFF2-40B4-BE49-F238E27FC236}">
                <a16:creationId xmlns:a16="http://schemas.microsoft.com/office/drawing/2014/main" id="{1B9E82E2-6445-DAD4-0E0C-2F3DF9B29FC1}"/>
              </a:ext>
            </a:extLst>
          </p:cNvPr>
          <p:cNvSpPr/>
          <p:nvPr/>
        </p:nvSpPr>
        <p:spPr>
          <a:xfrm>
            <a:off x="6344892" y="4244672"/>
            <a:ext cx="1258528" cy="125852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solidFill>
                  <a:srgbClr val="002060"/>
                </a:solidFill>
              </a:rPr>
              <a:t>Future State</a:t>
            </a:r>
          </a:p>
        </p:txBody>
      </p:sp>
      <p:sp>
        <p:nvSpPr>
          <p:cNvPr id="34" name="TextBox 33">
            <a:extLst>
              <a:ext uri="{FF2B5EF4-FFF2-40B4-BE49-F238E27FC236}">
                <a16:creationId xmlns:a16="http://schemas.microsoft.com/office/drawing/2014/main" id="{1D25A0D8-57E8-6FAA-4CDD-33F92B880A4E}"/>
              </a:ext>
            </a:extLst>
          </p:cNvPr>
          <p:cNvSpPr txBox="1"/>
          <p:nvPr/>
        </p:nvSpPr>
        <p:spPr>
          <a:xfrm>
            <a:off x="1315346" y="2661255"/>
            <a:ext cx="2874188" cy="310422"/>
          </a:xfrm>
          <a:prstGeom prst="rect">
            <a:avLst/>
          </a:prstGeom>
          <a:noFill/>
        </p:spPr>
        <p:txBody>
          <a:bodyPr wrap="square" lIns="0" tIns="0" rIns="0" bIns="0" rtlCol="0" anchor="ctr">
            <a:noAutofit/>
          </a:bodyPr>
          <a:lstStyle/>
          <a:p>
            <a:pPr marL="0" indent="0" algn="ctr">
              <a:buNone/>
            </a:pPr>
            <a:r>
              <a:rPr lang="en-US" sz="1800">
                <a:solidFill>
                  <a:srgbClr val="002060"/>
                </a:solidFill>
                <a:ea typeface="Calibri" panose="020F0502020204030204"/>
                <a:cs typeface="Times New Roman"/>
              </a:rPr>
              <a:t>37 Deliveries/Week</a:t>
            </a:r>
          </a:p>
        </p:txBody>
      </p:sp>
      <p:sp>
        <p:nvSpPr>
          <p:cNvPr id="36" name="TextBox 35">
            <a:extLst>
              <a:ext uri="{FF2B5EF4-FFF2-40B4-BE49-F238E27FC236}">
                <a16:creationId xmlns:a16="http://schemas.microsoft.com/office/drawing/2014/main" id="{99486CDE-A4CB-2F81-22AA-CB4F03F06E3F}"/>
              </a:ext>
            </a:extLst>
          </p:cNvPr>
          <p:cNvSpPr txBox="1"/>
          <p:nvPr/>
        </p:nvSpPr>
        <p:spPr>
          <a:xfrm>
            <a:off x="4994152" y="5845690"/>
            <a:ext cx="2304256" cy="662671"/>
          </a:xfrm>
          <a:prstGeom prst="rect">
            <a:avLst/>
          </a:prstGeom>
          <a:noFill/>
        </p:spPr>
        <p:txBody>
          <a:bodyPr wrap="square" lIns="0" tIns="0" rIns="0" bIns="0" anchor="ctr">
            <a:noAutofit/>
          </a:bodyPr>
          <a:lstStyle/>
          <a:p>
            <a:pPr algn="ctr">
              <a:lnSpc>
                <a:spcPct val="110000"/>
              </a:lnSpc>
            </a:pPr>
            <a:r>
              <a:rPr lang="en-US" sz="1800" b="0" i="0" u="none" strike="noStrike">
                <a:solidFill>
                  <a:srgbClr val="002060"/>
                </a:solidFill>
                <a:effectLst/>
              </a:rPr>
              <a:t>Drone production = 300 drones/year</a:t>
            </a:r>
            <a:endParaRPr lang="en-IN" sz="1100">
              <a:solidFill>
                <a:srgbClr val="002060"/>
              </a:solidFill>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9CB039CE-1426-7593-4789-53127F319E29}"/>
              </a:ext>
            </a:extLst>
          </p:cNvPr>
          <p:cNvSpPr txBox="1"/>
          <p:nvPr/>
        </p:nvSpPr>
        <p:spPr>
          <a:xfrm>
            <a:off x="1635486" y="3330649"/>
            <a:ext cx="1406196" cy="491261"/>
          </a:xfrm>
          <a:prstGeom prst="rect">
            <a:avLst/>
          </a:prstGeom>
          <a:noFill/>
        </p:spPr>
        <p:txBody>
          <a:bodyPr wrap="square" lIns="0" tIns="0" rIns="0" bIns="0" anchor="t">
            <a:noAutofit/>
          </a:bodyPr>
          <a:lstStyle/>
          <a:p>
            <a:pPr algn="r">
              <a:lnSpc>
                <a:spcPct val="110000"/>
              </a:lnSpc>
            </a:pPr>
            <a:r>
              <a:rPr lang="en-US" sz="1400">
                <a:solidFill>
                  <a:srgbClr val="002060"/>
                </a:solidFill>
                <a:ea typeface="Open Sans" panose="020B0606030504020204" pitchFamily="34" charset="0"/>
                <a:cs typeface="Open Sans" panose="020B0606030504020204" pitchFamily="34" charset="0"/>
              </a:rPr>
              <a:t>CO2 Emissions: 1,949,453 lbs./wk.</a:t>
            </a:r>
            <a:endParaRPr lang="en-IN" sz="1100">
              <a:solidFill>
                <a:srgbClr val="002060"/>
              </a:solidFill>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C9D3724D-4577-844D-6DB7-114C8BA41597}"/>
              </a:ext>
            </a:extLst>
          </p:cNvPr>
          <p:cNvSpPr txBox="1"/>
          <p:nvPr/>
        </p:nvSpPr>
        <p:spPr>
          <a:xfrm>
            <a:off x="1635486" y="4186055"/>
            <a:ext cx="1406196" cy="491261"/>
          </a:xfrm>
          <a:prstGeom prst="rect">
            <a:avLst/>
          </a:prstGeom>
          <a:noFill/>
        </p:spPr>
        <p:txBody>
          <a:bodyPr wrap="square" lIns="0" tIns="0" rIns="0" bIns="0" anchor="t">
            <a:noAutofit/>
          </a:bodyPr>
          <a:lstStyle/>
          <a:p>
            <a:pPr algn="ctr">
              <a:lnSpc>
                <a:spcPct val="110000"/>
              </a:lnSpc>
            </a:pPr>
            <a:r>
              <a:rPr lang="en-IN" sz="1400">
                <a:solidFill>
                  <a:srgbClr val="002060"/>
                </a:solidFill>
                <a:ea typeface="Open Sans" panose="020B0606030504020204" pitchFamily="34" charset="0"/>
                <a:cs typeface="Open Sans" panose="020B0606030504020204" pitchFamily="34" charset="0"/>
              </a:rPr>
              <a:t>Current CO2 Emissions​</a:t>
            </a:r>
            <a:endParaRPr lang="en-IN" sz="1100">
              <a:solidFill>
                <a:srgbClr val="002060"/>
              </a:solidFill>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FF380AE8-2B12-7B28-CB95-52AB8EE353E9}"/>
              </a:ext>
            </a:extLst>
          </p:cNvPr>
          <p:cNvSpPr txBox="1"/>
          <p:nvPr/>
        </p:nvSpPr>
        <p:spPr>
          <a:xfrm>
            <a:off x="1635486" y="5041462"/>
            <a:ext cx="1406196" cy="491261"/>
          </a:xfrm>
          <a:prstGeom prst="rect">
            <a:avLst/>
          </a:prstGeom>
          <a:noFill/>
        </p:spPr>
        <p:txBody>
          <a:bodyPr wrap="square" lIns="0" tIns="0" rIns="0" bIns="0" anchor="t">
            <a:noAutofit/>
          </a:bodyPr>
          <a:lstStyle/>
          <a:p>
            <a:pPr algn="ctr">
              <a:lnSpc>
                <a:spcPct val="110000"/>
              </a:lnSpc>
            </a:pPr>
            <a:r>
              <a:rPr lang="en-US" sz="1400">
                <a:solidFill>
                  <a:srgbClr val="002060"/>
                </a:solidFill>
                <a:ea typeface="Open Sans" panose="020B0606030504020204" pitchFamily="34" charset="0"/>
                <a:cs typeface="Open Sans" panose="020B0606030504020204" pitchFamily="34" charset="0"/>
              </a:rPr>
              <a:t>Communities receive 1 delivery per week</a:t>
            </a:r>
            <a:endParaRPr lang="en-IN" sz="1100">
              <a:solidFill>
                <a:srgbClr val="002060"/>
              </a:solidFill>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E234F0FC-AFDE-AEA1-7545-E2C6FA758AD6}"/>
              </a:ext>
            </a:extLst>
          </p:cNvPr>
          <p:cNvSpPr txBox="1"/>
          <p:nvPr/>
        </p:nvSpPr>
        <p:spPr>
          <a:xfrm>
            <a:off x="1635486" y="5896869"/>
            <a:ext cx="1406196" cy="491261"/>
          </a:xfrm>
          <a:prstGeom prst="rect">
            <a:avLst/>
          </a:prstGeom>
          <a:noFill/>
        </p:spPr>
        <p:txBody>
          <a:bodyPr wrap="square" lIns="0" tIns="0" rIns="0" bIns="0" anchor="t">
            <a:noAutofit/>
          </a:bodyPr>
          <a:lstStyle/>
          <a:p>
            <a:pPr>
              <a:lnSpc>
                <a:spcPct val="110000"/>
              </a:lnSpc>
            </a:pPr>
            <a:r>
              <a:rPr lang="en-IN" sz="1400">
                <a:solidFill>
                  <a:srgbClr val="002060"/>
                </a:solidFill>
                <a:ea typeface="Open Sans" panose="020B0606030504020204" pitchFamily="34" charset="0"/>
                <a:cs typeface="Open Sans" panose="020B0606030504020204" pitchFamily="34" charset="0"/>
              </a:rPr>
              <a:t>Greater total payload capacity​</a:t>
            </a:r>
            <a:endParaRPr lang="en-IN" sz="1100">
              <a:solidFill>
                <a:srgbClr val="002060"/>
              </a:solidFill>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C6FE3CA7-B04D-74D6-2890-002EABE0D8C4}"/>
              </a:ext>
            </a:extLst>
          </p:cNvPr>
          <p:cNvSpPr txBox="1"/>
          <p:nvPr/>
        </p:nvSpPr>
        <p:spPr>
          <a:xfrm>
            <a:off x="9314479" y="3330649"/>
            <a:ext cx="1406196" cy="491261"/>
          </a:xfrm>
          <a:prstGeom prst="rect">
            <a:avLst/>
          </a:prstGeom>
          <a:noFill/>
        </p:spPr>
        <p:txBody>
          <a:bodyPr wrap="square" lIns="0" tIns="0" rIns="0" bIns="0" anchor="t">
            <a:noAutofit/>
          </a:bodyPr>
          <a:lstStyle/>
          <a:p>
            <a:pPr>
              <a:lnSpc>
                <a:spcPct val="110000"/>
              </a:lnSpc>
            </a:pPr>
            <a:r>
              <a:rPr lang="en-US" sz="1400">
                <a:solidFill>
                  <a:srgbClr val="002060"/>
                </a:solidFill>
                <a:ea typeface="Open Sans" panose="020B0606030504020204" pitchFamily="34" charset="0"/>
                <a:cs typeface="Open Sans" panose="020B0606030504020204" pitchFamily="34" charset="0"/>
              </a:rPr>
              <a:t>CO2 Emissions: 584,836 lbs./wk.​</a:t>
            </a:r>
            <a:endParaRPr lang="en-IN" sz="1100">
              <a:solidFill>
                <a:srgbClr val="002060"/>
              </a:solidFill>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6F6F5AEB-B55B-03F5-F683-F152B8CAF3E3}"/>
              </a:ext>
            </a:extLst>
          </p:cNvPr>
          <p:cNvSpPr txBox="1"/>
          <p:nvPr/>
        </p:nvSpPr>
        <p:spPr>
          <a:xfrm>
            <a:off x="9314479" y="4186055"/>
            <a:ext cx="1406196" cy="491261"/>
          </a:xfrm>
          <a:prstGeom prst="rect">
            <a:avLst/>
          </a:prstGeom>
          <a:noFill/>
        </p:spPr>
        <p:txBody>
          <a:bodyPr wrap="square" lIns="0" tIns="0" rIns="0" bIns="0" anchor="t">
            <a:noAutofit/>
          </a:bodyPr>
          <a:lstStyle/>
          <a:p>
            <a:pPr>
              <a:lnSpc>
                <a:spcPct val="110000"/>
              </a:lnSpc>
            </a:pPr>
            <a:r>
              <a:rPr lang="en-US" sz="1400">
                <a:solidFill>
                  <a:srgbClr val="002060"/>
                </a:solidFill>
                <a:ea typeface="Open Sans" panose="020B0606030504020204" pitchFamily="34" charset="0"/>
                <a:cs typeface="Open Sans" panose="020B0606030504020204" pitchFamily="34" charset="0"/>
              </a:rPr>
              <a:t>70% Reduction in CO2 Emissions​</a:t>
            </a:r>
            <a:endParaRPr lang="en-IN" sz="1100">
              <a:solidFill>
                <a:srgbClr val="002060"/>
              </a:solidFill>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E122FF51-A4D6-1A01-D0C2-F4AB86410E03}"/>
              </a:ext>
            </a:extLst>
          </p:cNvPr>
          <p:cNvSpPr txBox="1"/>
          <p:nvPr/>
        </p:nvSpPr>
        <p:spPr>
          <a:xfrm>
            <a:off x="9314479" y="4964002"/>
            <a:ext cx="1406196" cy="491261"/>
          </a:xfrm>
          <a:prstGeom prst="rect">
            <a:avLst/>
          </a:prstGeom>
          <a:noFill/>
        </p:spPr>
        <p:txBody>
          <a:bodyPr wrap="square" lIns="0" tIns="0" rIns="0" bIns="0" anchor="t">
            <a:noAutofit/>
          </a:bodyPr>
          <a:lstStyle/>
          <a:p>
            <a:pPr>
              <a:lnSpc>
                <a:spcPct val="110000"/>
              </a:lnSpc>
            </a:pPr>
            <a:r>
              <a:rPr lang="en-US" sz="1400">
                <a:solidFill>
                  <a:srgbClr val="002060"/>
                </a:solidFill>
                <a:ea typeface="Open Sans" panose="020B0606030504020204" pitchFamily="34" charset="0"/>
                <a:cs typeface="Open Sans" panose="020B0606030504020204" pitchFamily="34" charset="0"/>
              </a:rPr>
              <a:t>Communities receive up to 6 deliveries per week</a:t>
            </a:r>
            <a:endParaRPr lang="en-IN" sz="1100">
              <a:solidFill>
                <a:srgbClr val="002060"/>
              </a:solidFill>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6D8D63BA-2B2D-3F16-5EF4-F99D74ED8916}"/>
              </a:ext>
            </a:extLst>
          </p:cNvPr>
          <p:cNvSpPr txBox="1"/>
          <p:nvPr/>
        </p:nvSpPr>
        <p:spPr>
          <a:xfrm>
            <a:off x="9290286" y="5852369"/>
            <a:ext cx="1784087" cy="491261"/>
          </a:xfrm>
          <a:prstGeom prst="rect">
            <a:avLst/>
          </a:prstGeom>
          <a:noFill/>
        </p:spPr>
        <p:txBody>
          <a:bodyPr wrap="square" lIns="0" tIns="0" rIns="0" bIns="0" anchor="t">
            <a:noAutofit/>
          </a:bodyPr>
          <a:lstStyle/>
          <a:p>
            <a:pPr>
              <a:lnSpc>
                <a:spcPct val="110000"/>
              </a:lnSpc>
            </a:pPr>
            <a:r>
              <a:rPr lang="en-US" sz="1400">
                <a:solidFill>
                  <a:srgbClr val="002060"/>
                </a:solidFill>
                <a:ea typeface="Open Sans" panose="020B0606030504020204" pitchFamily="34" charset="0"/>
                <a:cs typeface="Open Sans" panose="020B0606030504020204" pitchFamily="34" charset="0"/>
              </a:rPr>
              <a:t>216 drones required to service all accessible communities</a:t>
            </a:r>
            <a:endParaRPr lang="en-IN" sz="1100">
              <a:solidFill>
                <a:srgbClr val="002060"/>
              </a:solidFill>
              <a:ea typeface="Open Sans" panose="020B0606030504020204" pitchFamily="34" charset="0"/>
              <a:cs typeface="Open Sans" panose="020B0606030504020204" pitchFamily="34" charset="0"/>
            </a:endParaRPr>
          </a:p>
        </p:txBody>
      </p:sp>
      <p:sp>
        <p:nvSpPr>
          <p:cNvPr id="45" name="Freeform: Shape 44">
            <a:extLst>
              <a:ext uri="{FF2B5EF4-FFF2-40B4-BE49-F238E27FC236}">
                <a16:creationId xmlns:a16="http://schemas.microsoft.com/office/drawing/2014/main" id="{5DA390F8-A2AE-3B68-5D38-A877D6783F62}"/>
              </a:ext>
            </a:extLst>
          </p:cNvPr>
          <p:cNvSpPr/>
          <p:nvPr/>
        </p:nvSpPr>
        <p:spPr>
          <a:xfrm>
            <a:off x="3388402" y="3175113"/>
            <a:ext cx="576706" cy="821296"/>
          </a:xfrm>
          <a:custGeom>
            <a:avLst/>
            <a:gdLst>
              <a:gd name="connsiteX0" fmla="*/ 0 w 530942"/>
              <a:gd name="connsiteY0" fmla="*/ 0 h 821296"/>
              <a:gd name="connsiteX1" fmla="*/ 530942 w 530942"/>
              <a:gd name="connsiteY1" fmla="*/ 0 h 821296"/>
              <a:gd name="connsiteX2" fmla="*/ 530942 w 530942"/>
              <a:gd name="connsiteY2" fmla="*/ 821296 h 821296"/>
              <a:gd name="connsiteX3" fmla="*/ 0 w 530942"/>
              <a:gd name="connsiteY3" fmla="*/ 821296 h 821296"/>
              <a:gd name="connsiteX4" fmla="*/ 0 w 530942"/>
              <a:gd name="connsiteY4" fmla="*/ 0 h 82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42" h="821296">
                <a:moveTo>
                  <a:pt x="0" y="0"/>
                </a:moveTo>
                <a:lnTo>
                  <a:pt x="530942" y="0"/>
                </a:lnTo>
                <a:lnTo>
                  <a:pt x="530942" y="821296"/>
                </a:lnTo>
                <a:lnTo>
                  <a:pt x="0" y="82129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46" name="Freeform: Shape 45">
            <a:extLst>
              <a:ext uri="{FF2B5EF4-FFF2-40B4-BE49-F238E27FC236}">
                <a16:creationId xmlns:a16="http://schemas.microsoft.com/office/drawing/2014/main" id="{5D371180-3BC0-CCFD-C25C-B3E1AB796B3B}"/>
              </a:ext>
            </a:extLst>
          </p:cNvPr>
          <p:cNvSpPr/>
          <p:nvPr/>
        </p:nvSpPr>
        <p:spPr>
          <a:xfrm>
            <a:off x="3388402" y="4033950"/>
            <a:ext cx="576706" cy="821216"/>
          </a:xfrm>
          <a:custGeom>
            <a:avLst/>
            <a:gdLst>
              <a:gd name="connsiteX0" fmla="*/ 0 w 530942"/>
              <a:gd name="connsiteY0" fmla="*/ 0 h 821216"/>
              <a:gd name="connsiteX1" fmla="*/ 530942 w 530942"/>
              <a:gd name="connsiteY1" fmla="*/ 0 h 821216"/>
              <a:gd name="connsiteX2" fmla="*/ 530942 w 530942"/>
              <a:gd name="connsiteY2" fmla="*/ 821216 h 821216"/>
              <a:gd name="connsiteX3" fmla="*/ 0 w 530942"/>
              <a:gd name="connsiteY3" fmla="*/ 821216 h 821216"/>
              <a:gd name="connsiteX4" fmla="*/ 0 w 530942"/>
              <a:gd name="connsiteY4" fmla="*/ 0 h 82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42" h="821216">
                <a:moveTo>
                  <a:pt x="0" y="0"/>
                </a:moveTo>
                <a:lnTo>
                  <a:pt x="530942" y="0"/>
                </a:lnTo>
                <a:lnTo>
                  <a:pt x="530942" y="821216"/>
                </a:lnTo>
                <a:lnTo>
                  <a:pt x="0" y="82121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47" name="Freeform: Shape 46">
            <a:extLst>
              <a:ext uri="{FF2B5EF4-FFF2-40B4-BE49-F238E27FC236}">
                <a16:creationId xmlns:a16="http://schemas.microsoft.com/office/drawing/2014/main" id="{D0291076-D296-7115-2E09-E8BDBCCC2E96}"/>
              </a:ext>
            </a:extLst>
          </p:cNvPr>
          <p:cNvSpPr/>
          <p:nvPr/>
        </p:nvSpPr>
        <p:spPr>
          <a:xfrm>
            <a:off x="3388402" y="4892708"/>
            <a:ext cx="576706" cy="821216"/>
          </a:xfrm>
          <a:custGeom>
            <a:avLst/>
            <a:gdLst>
              <a:gd name="connsiteX0" fmla="*/ 0 w 530942"/>
              <a:gd name="connsiteY0" fmla="*/ 0 h 821216"/>
              <a:gd name="connsiteX1" fmla="*/ 530942 w 530942"/>
              <a:gd name="connsiteY1" fmla="*/ 0 h 821216"/>
              <a:gd name="connsiteX2" fmla="*/ 530942 w 530942"/>
              <a:gd name="connsiteY2" fmla="*/ 821216 h 821216"/>
              <a:gd name="connsiteX3" fmla="*/ 0 w 530942"/>
              <a:gd name="connsiteY3" fmla="*/ 821216 h 821216"/>
              <a:gd name="connsiteX4" fmla="*/ 0 w 530942"/>
              <a:gd name="connsiteY4" fmla="*/ 0 h 82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42" h="821216">
                <a:moveTo>
                  <a:pt x="0" y="0"/>
                </a:moveTo>
                <a:lnTo>
                  <a:pt x="530942" y="0"/>
                </a:lnTo>
                <a:lnTo>
                  <a:pt x="530942" y="821216"/>
                </a:lnTo>
                <a:lnTo>
                  <a:pt x="0" y="82121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48" name="Freeform: Shape 47">
            <a:extLst>
              <a:ext uri="{FF2B5EF4-FFF2-40B4-BE49-F238E27FC236}">
                <a16:creationId xmlns:a16="http://schemas.microsoft.com/office/drawing/2014/main" id="{58C01224-1469-3225-DEB4-785CB2D645E7}"/>
              </a:ext>
            </a:extLst>
          </p:cNvPr>
          <p:cNvSpPr/>
          <p:nvPr/>
        </p:nvSpPr>
        <p:spPr>
          <a:xfrm>
            <a:off x="3388402" y="5751544"/>
            <a:ext cx="576706" cy="821216"/>
          </a:xfrm>
          <a:custGeom>
            <a:avLst/>
            <a:gdLst>
              <a:gd name="connsiteX0" fmla="*/ 0 w 530942"/>
              <a:gd name="connsiteY0" fmla="*/ 0 h 821216"/>
              <a:gd name="connsiteX1" fmla="*/ 530942 w 530942"/>
              <a:gd name="connsiteY1" fmla="*/ 0 h 821216"/>
              <a:gd name="connsiteX2" fmla="*/ 530942 w 530942"/>
              <a:gd name="connsiteY2" fmla="*/ 821216 h 821216"/>
              <a:gd name="connsiteX3" fmla="*/ 0 w 530942"/>
              <a:gd name="connsiteY3" fmla="*/ 821216 h 821216"/>
              <a:gd name="connsiteX4" fmla="*/ 0 w 530942"/>
              <a:gd name="connsiteY4" fmla="*/ 0 h 82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942" h="821216">
                <a:moveTo>
                  <a:pt x="0" y="0"/>
                </a:moveTo>
                <a:lnTo>
                  <a:pt x="530942" y="0"/>
                </a:lnTo>
                <a:lnTo>
                  <a:pt x="530942" y="821216"/>
                </a:lnTo>
                <a:lnTo>
                  <a:pt x="0" y="82121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51" name="TextBox 50">
            <a:extLst>
              <a:ext uri="{FF2B5EF4-FFF2-40B4-BE49-F238E27FC236}">
                <a16:creationId xmlns:a16="http://schemas.microsoft.com/office/drawing/2014/main" id="{A0B92FF8-94F4-0084-FE95-481EFB14487B}"/>
              </a:ext>
            </a:extLst>
          </p:cNvPr>
          <p:cNvSpPr txBox="1"/>
          <p:nvPr/>
        </p:nvSpPr>
        <p:spPr>
          <a:xfrm>
            <a:off x="3444610" y="3401095"/>
            <a:ext cx="464290" cy="369332"/>
          </a:xfrm>
          <a:prstGeom prst="rect">
            <a:avLst/>
          </a:prstGeom>
          <a:noFill/>
        </p:spPr>
        <p:txBody>
          <a:bodyPr wrap="square" lIns="0" tIns="0" rIns="0" bIns="0" rtlCol="0" anchor="ctr">
            <a:noAutofit/>
          </a:bodyPr>
          <a:lstStyle/>
          <a:p>
            <a:pPr algn="ctr"/>
            <a:r>
              <a:rPr lang="en-IN" b="1">
                <a:solidFill>
                  <a:srgbClr val="002060"/>
                </a:solidFill>
              </a:rPr>
              <a:t>01</a:t>
            </a:r>
          </a:p>
        </p:txBody>
      </p:sp>
      <p:sp>
        <p:nvSpPr>
          <p:cNvPr id="52" name="TextBox 51">
            <a:extLst>
              <a:ext uri="{FF2B5EF4-FFF2-40B4-BE49-F238E27FC236}">
                <a16:creationId xmlns:a16="http://schemas.microsoft.com/office/drawing/2014/main" id="{ED4CC4B3-B80D-D965-0818-A7355953E4E7}"/>
              </a:ext>
            </a:extLst>
          </p:cNvPr>
          <p:cNvSpPr txBox="1"/>
          <p:nvPr/>
        </p:nvSpPr>
        <p:spPr>
          <a:xfrm>
            <a:off x="3444610" y="4259892"/>
            <a:ext cx="464290" cy="369332"/>
          </a:xfrm>
          <a:prstGeom prst="rect">
            <a:avLst/>
          </a:prstGeom>
          <a:noFill/>
        </p:spPr>
        <p:txBody>
          <a:bodyPr wrap="square" lIns="0" tIns="0" rIns="0" bIns="0" rtlCol="0" anchor="ctr">
            <a:noAutofit/>
          </a:bodyPr>
          <a:lstStyle/>
          <a:p>
            <a:pPr algn="ctr"/>
            <a:r>
              <a:rPr lang="en-IN" b="1">
                <a:solidFill>
                  <a:srgbClr val="002060"/>
                </a:solidFill>
              </a:rPr>
              <a:t>02</a:t>
            </a:r>
          </a:p>
        </p:txBody>
      </p:sp>
      <p:sp>
        <p:nvSpPr>
          <p:cNvPr id="53" name="TextBox 52">
            <a:extLst>
              <a:ext uri="{FF2B5EF4-FFF2-40B4-BE49-F238E27FC236}">
                <a16:creationId xmlns:a16="http://schemas.microsoft.com/office/drawing/2014/main" id="{C3CD649D-612D-2F46-AFA6-CD466739F202}"/>
              </a:ext>
            </a:extLst>
          </p:cNvPr>
          <p:cNvSpPr txBox="1"/>
          <p:nvPr/>
        </p:nvSpPr>
        <p:spPr>
          <a:xfrm>
            <a:off x="3444610" y="5118650"/>
            <a:ext cx="464290" cy="369332"/>
          </a:xfrm>
          <a:prstGeom prst="rect">
            <a:avLst/>
          </a:prstGeom>
          <a:noFill/>
        </p:spPr>
        <p:txBody>
          <a:bodyPr wrap="square" lIns="0" tIns="0" rIns="0" bIns="0" rtlCol="0" anchor="ctr">
            <a:noAutofit/>
          </a:bodyPr>
          <a:lstStyle/>
          <a:p>
            <a:pPr algn="ctr"/>
            <a:r>
              <a:rPr lang="en-IN" b="1">
                <a:solidFill>
                  <a:srgbClr val="002060"/>
                </a:solidFill>
              </a:rPr>
              <a:t>03</a:t>
            </a:r>
          </a:p>
        </p:txBody>
      </p:sp>
      <p:sp>
        <p:nvSpPr>
          <p:cNvPr id="54" name="TextBox 53">
            <a:extLst>
              <a:ext uri="{FF2B5EF4-FFF2-40B4-BE49-F238E27FC236}">
                <a16:creationId xmlns:a16="http://schemas.microsoft.com/office/drawing/2014/main" id="{CC39E2D5-6F9A-6041-3797-E199E247883F}"/>
              </a:ext>
            </a:extLst>
          </p:cNvPr>
          <p:cNvSpPr txBox="1"/>
          <p:nvPr/>
        </p:nvSpPr>
        <p:spPr>
          <a:xfrm>
            <a:off x="3444610" y="5977486"/>
            <a:ext cx="464290" cy="369332"/>
          </a:xfrm>
          <a:prstGeom prst="rect">
            <a:avLst/>
          </a:prstGeom>
          <a:noFill/>
        </p:spPr>
        <p:txBody>
          <a:bodyPr wrap="square" lIns="0" tIns="0" rIns="0" bIns="0" rtlCol="0" anchor="ctr">
            <a:noAutofit/>
          </a:bodyPr>
          <a:lstStyle/>
          <a:p>
            <a:pPr algn="ctr"/>
            <a:r>
              <a:rPr lang="en-IN" b="1">
                <a:solidFill>
                  <a:srgbClr val="002060"/>
                </a:solidFill>
              </a:rPr>
              <a:t>04</a:t>
            </a:r>
          </a:p>
        </p:txBody>
      </p:sp>
      <p:sp>
        <p:nvSpPr>
          <p:cNvPr id="55" name="TextBox 54">
            <a:extLst>
              <a:ext uri="{FF2B5EF4-FFF2-40B4-BE49-F238E27FC236}">
                <a16:creationId xmlns:a16="http://schemas.microsoft.com/office/drawing/2014/main" id="{C8BF07BF-8B94-FEFD-2869-5A4389E3F842}"/>
              </a:ext>
            </a:extLst>
          </p:cNvPr>
          <p:cNvSpPr txBox="1"/>
          <p:nvPr/>
        </p:nvSpPr>
        <p:spPr>
          <a:xfrm>
            <a:off x="8506137" y="3401095"/>
            <a:ext cx="464290" cy="369332"/>
          </a:xfrm>
          <a:prstGeom prst="rect">
            <a:avLst/>
          </a:prstGeom>
          <a:noFill/>
        </p:spPr>
        <p:txBody>
          <a:bodyPr wrap="square" lIns="0" tIns="0" rIns="0" bIns="0" rtlCol="0" anchor="ctr">
            <a:noAutofit/>
          </a:bodyPr>
          <a:lstStyle/>
          <a:p>
            <a:pPr algn="ctr"/>
            <a:r>
              <a:rPr lang="en-IN" b="1">
                <a:solidFill>
                  <a:srgbClr val="002060"/>
                </a:solidFill>
              </a:rPr>
              <a:t>01</a:t>
            </a:r>
          </a:p>
        </p:txBody>
      </p:sp>
      <p:sp>
        <p:nvSpPr>
          <p:cNvPr id="56" name="TextBox 55">
            <a:extLst>
              <a:ext uri="{FF2B5EF4-FFF2-40B4-BE49-F238E27FC236}">
                <a16:creationId xmlns:a16="http://schemas.microsoft.com/office/drawing/2014/main" id="{681A8B9E-C3A5-A5AA-8E03-97DD0506562B}"/>
              </a:ext>
            </a:extLst>
          </p:cNvPr>
          <p:cNvSpPr txBox="1"/>
          <p:nvPr/>
        </p:nvSpPr>
        <p:spPr>
          <a:xfrm>
            <a:off x="8506137" y="4259892"/>
            <a:ext cx="464290" cy="369332"/>
          </a:xfrm>
          <a:prstGeom prst="rect">
            <a:avLst/>
          </a:prstGeom>
          <a:noFill/>
        </p:spPr>
        <p:txBody>
          <a:bodyPr wrap="square" lIns="0" tIns="0" rIns="0" bIns="0" rtlCol="0" anchor="ctr">
            <a:noAutofit/>
          </a:bodyPr>
          <a:lstStyle/>
          <a:p>
            <a:pPr algn="ctr"/>
            <a:r>
              <a:rPr lang="en-IN" b="1">
                <a:solidFill>
                  <a:srgbClr val="002060"/>
                </a:solidFill>
              </a:rPr>
              <a:t>02</a:t>
            </a:r>
          </a:p>
        </p:txBody>
      </p:sp>
      <p:sp>
        <p:nvSpPr>
          <p:cNvPr id="57" name="TextBox 56">
            <a:extLst>
              <a:ext uri="{FF2B5EF4-FFF2-40B4-BE49-F238E27FC236}">
                <a16:creationId xmlns:a16="http://schemas.microsoft.com/office/drawing/2014/main" id="{E73187E2-BAC9-142D-C1FD-4C94D3D92C45}"/>
              </a:ext>
            </a:extLst>
          </p:cNvPr>
          <p:cNvSpPr txBox="1"/>
          <p:nvPr/>
        </p:nvSpPr>
        <p:spPr>
          <a:xfrm>
            <a:off x="8506137" y="5118650"/>
            <a:ext cx="464290" cy="369332"/>
          </a:xfrm>
          <a:prstGeom prst="rect">
            <a:avLst/>
          </a:prstGeom>
          <a:noFill/>
        </p:spPr>
        <p:txBody>
          <a:bodyPr wrap="square" lIns="0" tIns="0" rIns="0" bIns="0" rtlCol="0" anchor="ctr">
            <a:noAutofit/>
          </a:bodyPr>
          <a:lstStyle/>
          <a:p>
            <a:pPr algn="ctr"/>
            <a:r>
              <a:rPr lang="en-IN" b="1">
                <a:solidFill>
                  <a:srgbClr val="002060"/>
                </a:solidFill>
              </a:rPr>
              <a:t>03</a:t>
            </a:r>
          </a:p>
        </p:txBody>
      </p:sp>
      <p:sp>
        <p:nvSpPr>
          <p:cNvPr id="58" name="TextBox 57">
            <a:extLst>
              <a:ext uri="{FF2B5EF4-FFF2-40B4-BE49-F238E27FC236}">
                <a16:creationId xmlns:a16="http://schemas.microsoft.com/office/drawing/2014/main" id="{9692B682-A593-194D-4A85-CD769A205843}"/>
              </a:ext>
            </a:extLst>
          </p:cNvPr>
          <p:cNvSpPr txBox="1"/>
          <p:nvPr/>
        </p:nvSpPr>
        <p:spPr>
          <a:xfrm>
            <a:off x="8506137" y="5977486"/>
            <a:ext cx="464290" cy="369332"/>
          </a:xfrm>
          <a:prstGeom prst="rect">
            <a:avLst/>
          </a:prstGeom>
          <a:noFill/>
        </p:spPr>
        <p:txBody>
          <a:bodyPr wrap="square" lIns="0" tIns="0" rIns="0" bIns="0" rtlCol="0" anchor="ctr">
            <a:noAutofit/>
          </a:bodyPr>
          <a:lstStyle/>
          <a:p>
            <a:pPr algn="ctr"/>
            <a:r>
              <a:rPr lang="en-IN" b="1">
                <a:solidFill>
                  <a:srgbClr val="002060"/>
                </a:solidFill>
              </a:rPr>
              <a:t>04</a:t>
            </a:r>
          </a:p>
        </p:txBody>
      </p:sp>
      <p:sp>
        <p:nvSpPr>
          <p:cNvPr id="67" name="TextBox 66">
            <a:extLst>
              <a:ext uri="{FF2B5EF4-FFF2-40B4-BE49-F238E27FC236}">
                <a16:creationId xmlns:a16="http://schemas.microsoft.com/office/drawing/2014/main" id="{69CDB04F-1DC1-58F5-DE2A-3B29B2FA7741}"/>
              </a:ext>
            </a:extLst>
          </p:cNvPr>
          <p:cNvSpPr txBox="1"/>
          <p:nvPr/>
        </p:nvSpPr>
        <p:spPr>
          <a:xfrm>
            <a:off x="6974156" y="2638759"/>
            <a:ext cx="5482288" cy="323961"/>
          </a:xfrm>
          <a:prstGeom prst="rect">
            <a:avLst/>
          </a:prstGeom>
          <a:noFill/>
        </p:spPr>
        <p:txBody>
          <a:bodyPr wrap="square" lIns="0" tIns="0" rIns="0" bIns="0" rtlCol="0" anchor="ctr">
            <a:noAutofit/>
          </a:bodyPr>
          <a:lstStyle/>
          <a:p>
            <a:pPr marL="0" indent="0" algn="ctr">
              <a:buNone/>
            </a:pPr>
            <a:r>
              <a:rPr lang="en-US" sz="1800">
                <a:solidFill>
                  <a:srgbClr val="002060"/>
                </a:solidFill>
                <a:ea typeface="Calibri" panose="020F0502020204030204"/>
                <a:cs typeface="Times New Roman"/>
              </a:rPr>
              <a:t>10 Deliveries/Week  + 162 Drone deliveries/Week  </a:t>
            </a:r>
          </a:p>
        </p:txBody>
      </p:sp>
      <p:sp>
        <p:nvSpPr>
          <p:cNvPr id="13" name="Title 1">
            <a:extLst>
              <a:ext uri="{FF2B5EF4-FFF2-40B4-BE49-F238E27FC236}">
                <a16:creationId xmlns:a16="http://schemas.microsoft.com/office/drawing/2014/main" id="{47833982-7C0A-B80B-1DAE-0FF37FCCDEFF}"/>
              </a:ext>
            </a:extLst>
          </p:cNvPr>
          <p:cNvSpPr txBox="1">
            <a:spLocks/>
          </p:cNvSpPr>
          <p:nvPr/>
        </p:nvSpPr>
        <p:spPr>
          <a:xfrm>
            <a:off x="1" y="0"/>
            <a:ext cx="12150232" cy="2623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2060"/>
                </a:solidFill>
                <a:latin typeface="+mn-lt"/>
                <a:ea typeface="Calibri Light"/>
                <a:cs typeface="Calibri Light"/>
              </a:rPr>
              <a:t>Key Question: Answered</a:t>
            </a:r>
            <a:endParaRPr lang="en-US">
              <a:solidFill>
                <a:srgbClr val="002060"/>
              </a:solidFill>
              <a:latin typeface="+mn-lt"/>
              <a:cs typeface="Calibri"/>
            </a:endParaRPr>
          </a:p>
        </p:txBody>
      </p:sp>
    </p:spTree>
    <p:extLst>
      <p:ext uri="{BB962C8B-B14F-4D97-AF65-F5344CB8AC3E}">
        <p14:creationId xmlns:p14="http://schemas.microsoft.com/office/powerpoint/2010/main" val="180370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6FFD-FF6B-8E87-42C9-E4E85AFAEEAE}"/>
              </a:ext>
            </a:extLst>
          </p:cNvPr>
          <p:cNvSpPr>
            <a:spLocks noGrp="1"/>
          </p:cNvSpPr>
          <p:nvPr>
            <p:ph type="title"/>
          </p:nvPr>
        </p:nvSpPr>
        <p:spPr/>
        <p:txBody>
          <a:bodyPr/>
          <a:lstStyle/>
          <a:p>
            <a:r>
              <a:rPr lang="en-US">
                <a:solidFill>
                  <a:srgbClr val="002060"/>
                </a:solidFill>
                <a:cs typeface="Calibri Light"/>
              </a:rPr>
              <a:t>                                Gap analysis</a:t>
            </a:r>
            <a:endParaRPr lang="en-US">
              <a:solidFill>
                <a:srgbClr val="002060"/>
              </a:solidFill>
            </a:endParaRPr>
          </a:p>
        </p:txBody>
      </p:sp>
      <p:pic>
        <p:nvPicPr>
          <p:cNvPr id="5" name="Content Placeholder 4" descr="A diagram of a diagram&#10;&#10;Description automatically generated">
            <a:extLst>
              <a:ext uri="{FF2B5EF4-FFF2-40B4-BE49-F238E27FC236}">
                <a16:creationId xmlns:a16="http://schemas.microsoft.com/office/drawing/2014/main" id="{C02C8851-D2B1-3974-78FD-CC2604EB62D7}"/>
              </a:ext>
            </a:extLst>
          </p:cNvPr>
          <p:cNvPicPr>
            <a:picLocks noGrp="1" noChangeAspect="1"/>
          </p:cNvPicPr>
          <p:nvPr>
            <p:ph idx="1"/>
          </p:nvPr>
        </p:nvPicPr>
        <p:blipFill>
          <a:blip r:embed="rId3"/>
          <a:stretch>
            <a:fillRect/>
          </a:stretch>
        </p:blipFill>
        <p:spPr>
          <a:xfrm>
            <a:off x="1728781" y="1825625"/>
            <a:ext cx="8734438" cy="4351338"/>
          </a:xfrm>
        </p:spPr>
      </p:pic>
      <p:sp>
        <p:nvSpPr>
          <p:cNvPr id="4" name="Slide Number Placeholder 3">
            <a:extLst>
              <a:ext uri="{FF2B5EF4-FFF2-40B4-BE49-F238E27FC236}">
                <a16:creationId xmlns:a16="http://schemas.microsoft.com/office/drawing/2014/main" id="{D0F03861-B912-19BA-6967-9994F1CEB6D8}"/>
              </a:ext>
            </a:extLst>
          </p:cNvPr>
          <p:cNvSpPr>
            <a:spLocks noGrp="1"/>
          </p:cNvSpPr>
          <p:nvPr>
            <p:ph type="sldNum" sz="quarter" idx="12"/>
          </p:nvPr>
        </p:nvSpPr>
        <p:spPr/>
        <p:txBody>
          <a:bodyPr/>
          <a:lstStyle/>
          <a:p>
            <a:fld id="{ACBB482D-A81E-5740-BEC7-75ABECFB8126}" type="slidenum">
              <a:rPr lang="en-US" smtClean="0"/>
              <a:t>23</a:t>
            </a:fld>
            <a:endParaRPr lang="en-US"/>
          </a:p>
        </p:txBody>
      </p:sp>
    </p:spTree>
    <p:extLst>
      <p:ext uri="{BB962C8B-B14F-4D97-AF65-F5344CB8AC3E}">
        <p14:creationId xmlns:p14="http://schemas.microsoft.com/office/powerpoint/2010/main" val="278243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B33A-C6EB-6155-F644-CBF0D61109E6}"/>
              </a:ext>
            </a:extLst>
          </p:cNvPr>
          <p:cNvSpPr>
            <a:spLocks noGrp="1"/>
          </p:cNvSpPr>
          <p:nvPr>
            <p:ph type="title"/>
          </p:nvPr>
        </p:nvSpPr>
        <p:spPr>
          <a:xfrm>
            <a:off x="1" y="1"/>
            <a:ext cx="12150232" cy="1299146"/>
          </a:xfrm>
        </p:spPr>
        <p:txBody>
          <a:bodyPr anchor="ctr">
            <a:normAutofit/>
          </a:bodyPr>
          <a:lstStyle/>
          <a:p>
            <a:pPr algn="ctr"/>
            <a:r>
              <a:rPr lang="en-US">
                <a:solidFill>
                  <a:srgbClr val="002060"/>
                </a:solidFill>
                <a:latin typeface="+mn-lt"/>
              </a:rPr>
              <a:t>Risk Analysis and Mitigation Options</a:t>
            </a:r>
          </a:p>
        </p:txBody>
      </p:sp>
      <p:sp>
        <p:nvSpPr>
          <p:cNvPr id="4" name="Slide Number Placeholder 3">
            <a:extLst>
              <a:ext uri="{FF2B5EF4-FFF2-40B4-BE49-F238E27FC236}">
                <a16:creationId xmlns:a16="http://schemas.microsoft.com/office/drawing/2014/main" id="{0E2E2E91-F1D4-8EB9-E3BE-8BD4B916E190}"/>
              </a:ext>
            </a:extLst>
          </p:cNvPr>
          <p:cNvSpPr>
            <a:spLocks noGrp="1"/>
          </p:cNvSpPr>
          <p:nvPr>
            <p:ph type="sldNum" sz="quarter" idx="12"/>
          </p:nvPr>
        </p:nvSpPr>
        <p:spPr>
          <a:xfrm>
            <a:off x="11704320" y="6455431"/>
            <a:ext cx="445913"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ACBB482D-A81E-5740-BEC7-75ABECFB8126}" type="slidenum">
              <a:rPr kumimoji="0" lang="en-US" sz="1100" b="0" i="0" u="none" strike="noStrike" kern="1200" cap="none" spc="0" normalizeH="0" baseline="0" noProof="0" smtClean="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24</a:t>
            </a:fld>
            <a:endPar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FE9647C6-9B38-B105-CDBC-F6189B782DA2}"/>
              </a:ext>
            </a:extLst>
          </p:cNvPr>
          <p:cNvGraphicFramePr>
            <a:graphicFrameLocks noGrp="1"/>
          </p:cNvGraphicFramePr>
          <p:nvPr>
            <p:ph idx="1"/>
            <p:extLst>
              <p:ext uri="{D42A27DB-BD31-4B8C-83A1-F6EECF244321}">
                <p14:modId xmlns:p14="http://schemas.microsoft.com/office/powerpoint/2010/main" val="332042633"/>
              </p:ext>
            </p:extLst>
          </p:nvPr>
        </p:nvGraphicFramePr>
        <p:xfrm>
          <a:off x="65313" y="1081314"/>
          <a:ext cx="12080385" cy="5049514"/>
        </p:xfrm>
        <a:graphic>
          <a:graphicData uri="http://schemas.openxmlformats.org/drawingml/2006/table">
            <a:tbl>
              <a:tblPr firstRow="1" bandRow="1">
                <a:tableStyleId>{5C22544A-7EE6-4342-B048-85BDC9FD1C3A}</a:tableStyleId>
              </a:tblPr>
              <a:tblGrid>
                <a:gridCol w="1296817">
                  <a:extLst>
                    <a:ext uri="{9D8B030D-6E8A-4147-A177-3AD203B41FA5}">
                      <a16:colId xmlns:a16="http://schemas.microsoft.com/office/drawing/2014/main" val="549081103"/>
                    </a:ext>
                  </a:extLst>
                </a:gridCol>
                <a:gridCol w="1558815">
                  <a:extLst>
                    <a:ext uri="{9D8B030D-6E8A-4147-A177-3AD203B41FA5}">
                      <a16:colId xmlns:a16="http://schemas.microsoft.com/office/drawing/2014/main" val="523591986"/>
                    </a:ext>
                  </a:extLst>
                </a:gridCol>
                <a:gridCol w="960910">
                  <a:extLst>
                    <a:ext uri="{9D8B030D-6E8A-4147-A177-3AD203B41FA5}">
                      <a16:colId xmlns:a16="http://schemas.microsoft.com/office/drawing/2014/main" val="3308805241"/>
                    </a:ext>
                  </a:extLst>
                </a:gridCol>
                <a:gridCol w="875496">
                  <a:extLst>
                    <a:ext uri="{9D8B030D-6E8A-4147-A177-3AD203B41FA5}">
                      <a16:colId xmlns:a16="http://schemas.microsoft.com/office/drawing/2014/main" val="2940747146"/>
                    </a:ext>
                  </a:extLst>
                </a:gridCol>
                <a:gridCol w="768728">
                  <a:extLst>
                    <a:ext uri="{9D8B030D-6E8A-4147-A177-3AD203B41FA5}">
                      <a16:colId xmlns:a16="http://schemas.microsoft.com/office/drawing/2014/main" val="1159364797"/>
                    </a:ext>
                  </a:extLst>
                </a:gridCol>
                <a:gridCol w="683315">
                  <a:extLst>
                    <a:ext uri="{9D8B030D-6E8A-4147-A177-3AD203B41FA5}">
                      <a16:colId xmlns:a16="http://schemas.microsoft.com/office/drawing/2014/main" val="704010609"/>
                    </a:ext>
                  </a:extLst>
                </a:gridCol>
                <a:gridCol w="1345277">
                  <a:extLst>
                    <a:ext uri="{9D8B030D-6E8A-4147-A177-3AD203B41FA5}">
                      <a16:colId xmlns:a16="http://schemas.microsoft.com/office/drawing/2014/main" val="3305498567"/>
                    </a:ext>
                  </a:extLst>
                </a:gridCol>
                <a:gridCol w="1772350">
                  <a:extLst>
                    <a:ext uri="{9D8B030D-6E8A-4147-A177-3AD203B41FA5}">
                      <a16:colId xmlns:a16="http://schemas.microsoft.com/office/drawing/2014/main" val="3875539949"/>
                    </a:ext>
                  </a:extLst>
                </a:gridCol>
                <a:gridCol w="2092656">
                  <a:extLst>
                    <a:ext uri="{9D8B030D-6E8A-4147-A177-3AD203B41FA5}">
                      <a16:colId xmlns:a16="http://schemas.microsoft.com/office/drawing/2014/main" val="2716926293"/>
                    </a:ext>
                  </a:extLst>
                </a:gridCol>
                <a:gridCol w="726021">
                  <a:extLst>
                    <a:ext uri="{9D8B030D-6E8A-4147-A177-3AD203B41FA5}">
                      <a16:colId xmlns:a16="http://schemas.microsoft.com/office/drawing/2014/main" val="2711364826"/>
                    </a:ext>
                  </a:extLst>
                </a:gridCol>
              </a:tblGrid>
              <a:tr h="258547">
                <a:tc gridSpan="8">
                  <a:txBody>
                    <a:bodyPr/>
                    <a:lstStyle/>
                    <a:p>
                      <a:pPr marL="0" algn="ctr" rtl="0" eaLnBrk="1" fontAlgn="b" latinLnBrk="0" hangingPunct="1">
                        <a:spcBef>
                          <a:spcPts val="0"/>
                        </a:spcBef>
                        <a:spcAft>
                          <a:spcPts val="0"/>
                        </a:spcAft>
                      </a:pPr>
                      <a:r>
                        <a:rPr lang="en-US" sz="1200" b="1" i="0" u="none" strike="noStrike" kern="1200" spc="0" dirty="0">
                          <a:solidFill>
                            <a:srgbClr val="FFFFFF"/>
                          </a:solidFill>
                          <a:effectLst/>
                          <a:latin typeface="Calibri"/>
                        </a:rPr>
                        <a:t>Environmental Feasibility Study Failure Mode and Effect Analysis (FMEA)</a:t>
                      </a:r>
                      <a:endParaRPr lang="en-US" sz="1200" b="0" i="0" u="none" strike="noStrike">
                        <a:effectLst/>
                        <a:latin typeface="Calibri"/>
                      </a:endParaRPr>
                    </a:p>
                  </a:txBody>
                  <a:tcPr marL="79629" marR="47752" marT="47752" marB="47752" anchor="b">
                    <a:lnL>
                      <a:noFill/>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rtl="0" eaLnBrk="1" fontAlgn="b" latinLnBrk="0" hangingPunct="1">
                        <a:spcBef>
                          <a:spcPts val="0"/>
                        </a:spcBef>
                        <a:spcAft>
                          <a:spcPts val="0"/>
                        </a:spcAft>
                      </a:pPr>
                      <a:r>
                        <a:rPr lang="en-US" sz="1200" b="1" i="0" u="none" strike="noStrike" kern="1200" spc="0" dirty="0">
                          <a:solidFill>
                            <a:srgbClr val="FFFFFF"/>
                          </a:solidFill>
                          <a:effectLst/>
                          <a:latin typeface="Calibri"/>
                        </a:rPr>
                        <a:t>Date: 10/9/2023</a:t>
                      </a:r>
                      <a:endParaRPr lang="en-US" sz="1200" b="0" i="0" u="none" strike="noStrike">
                        <a:effectLst/>
                        <a:latin typeface="Calibri"/>
                      </a:endParaRPr>
                    </a:p>
                  </a:txBody>
                  <a:tcPr marL="79629" marR="47752" marT="47752" marB="47752" anchor="b">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marL="0" algn="ctr" rtl="0" eaLnBrk="1" fontAlgn="b" latinLnBrk="0" hangingPunct="1">
                        <a:spcBef>
                          <a:spcPts val="0"/>
                        </a:spcBef>
                        <a:spcAft>
                          <a:spcPts val="0"/>
                        </a:spcAft>
                      </a:pPr>
                      <a:r>
                        <a:rPr lang="en-US" sz="1200" b="1" i="0" u="none" strike="noStrike" kern="1200" spc="0" dirty="0">
                          <a:solidFill>
                            <a:srgbClr val="FFFFFF"/>
                          </a:solidFill>
                          <a:effectLst/>
                          <a:latin typeface="Calibri"/>
                        </a:rPr>
                        <a:t>Rev. 3</a:t>
                      </a:r>
                      <a:endParaRPr lang="en-US" sz="1200" b="0" i="0" u="none" strike="noStrike">
                        <a:effectLst/>
                        <a:latin typeface="Calibri"/>
                      </a:endParaRPr>
                    </a:p>
                  </a:txBody>
                  <a:tcPr marL="79629" marR="47752" marT="47752" marB="47752" anchor="b">
                    <a:lnL w="3810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06554010"/>
                  </a:ext>
                </a:extLst>
              </a:tr>
              <a:tr h="1171066">
                <a:tc>
                  <a:txBody>
                    <a:bodyPr/>
                    <a:lstStyle/>
                    <a:p>
                      <a:pPr marL="0" algn="ctr" rtl="0" eaLnBrk="1" fontAlgn="ctr" latinLnBrk="0" hangingPunct="1">
                        <a:spcBef>
                          <a:spcPts val="0"/>
                        </a:spcBef>
                        <a:spcAft>
                          <a:spcPts val="0"/>
                        </a:spcAft>
                      </a:pPr>
                      <a:r>
                        <a:rPr lang="en-US" sz="1200" b="1" i="0" u="none" strike="noStrike" kern="1200" spc="0" dirty="0">
                          <a:solidFill>
                            <a:srgbClr val="262626"/>
                          </a:solidFill>
                          <a:effectLst/>
                          <a:latin typeface="Calibri"/>
                        </a:rPr>
                        <a:t>Stage</a:t>
                      </a:r>
                      <a:endParaRPr lang="en-US" sz="1200" b="0" i="0" u="none" strike="noStrike">
                        <a:effectLst/>
                        <a:latin typeface="Calibri"/>
                      </a:endParaRPr>
                    </a:p>
                  </a:txBody>
                  <a:tcPr marL="79629" marR="47752" marT="47752" marB="47752" vert="wordArtVert" anchor="ctr">
                    <a:lnL w="12700">
                      <a:solidFill>
                        <a:schemeClr val="tx1"/>
                      </a:solid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0" algn="ctr" rtl="0" eaLnBrk="1" fontAlgn="ctr" latinLnBrk="0" hangingPunct="1">
                        <a:spcBef>
                          <a:spcPts val="0"/>
                        </a:spcBef>
                        <a:spcAft>
                          <a:spcPts val="0"/>
                        </a:spcAft>
                      </a:pPr>
                      <a:r>
                        <a:rPr lang="en-US" sz="1200" b="1" i="0" u="none" strike="noStrike" kern="1200" spc="0" dirty="0">
                          <a:solidFill>
                            <a:srgbClr val="262626"/>
                          </a:solidFill>
                          <a:effectLst/>
                          <a:latin typeface="Calibri"/>
                        </a:rPr>
                        <a:t>Failure Mode/ Risk</a:t>
                      </a:r>
                      <a:endParaRPr lang="en-US" sz="1200" b="0" i="0" u="none" strike="noStrike">
                        <a:effectLst/>
                        <a:latin typeface="Calibri"/>
                      </a:endParaRPr>
                    </a:p>
                  </a:txBody>
                  <a:tcPr marL="79629" marR="47752" marT="47752" marB="4775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0" algn="ctr" rtl="0" eaLnBrk="1" fontAlgn="ctr" latinLnBrk="0" hangingPunct="1">
                        <a:spcBef>
                          <a:spcPts val="0"/>
                        </a:spcBef>
                        <a:spcAft>
                          <a:spcPts val="0"/>
                        </a:spcAft>
                      </a:pPr>
                      <a:r>
                        <a:rPr lang="en-US" sz="1200" b="1" i="0" u="none" strike="noStrike" kern="1200" spc="0" dirty="0">
                          <a:solidFill>
                            <a:srgbClr val="262626"/>
                          </a:solidFill>
                          <a:effectLst/>
                          <a:latin typeface="Calibri (Body)"/>
                        </a:rPr>
                        <a:t>Sensitivity of Consequence </a:t>
                      </a:r>
                      <a:br>
                        <a:rPr lang="en-US" sz="1200" b="1" i="0" u="none" strike="noStrike" kern="1200" spc="0" dirty="0">
                          <a:solidFill>
                            <a:srgbClr val="262626"/>
                          </a:solidFill>
                          <a:effectLst/>
                          <a:latin typeface="Calibri (Body)"/>
                        </a:rPr>
                      </a:br>
                      <a:r>
                        <a:rPr lang="en-US" sz="1200" b="1" i="0" u="none" strike="noStrike" kern="1200" spc="0" dirty="0">
                          <a:solidFill>
                            <a:srgbClr val="262626"/>
                          </a:solidFill>
                          <a:effectLst/>
                          <a:latin typeface="Calibri (Body)"/>
                        </a:rPr>
                        <a:t>(S)</a:t>
                      </a:r>
                      <a:br>
                        <a:rPr lang="en-US" sz="1200" b="1" i="0" u="none" strike="noStrike" kern="1200" spc="0" dirty="0">
                          <a:solidFill>
                            <a:srgbClr val="262626"/>
                          </a:solidFill>
                          <a:effectLst/>
                          <a:latin typeface="Calibri"/>
                        </a:rPr>
                      </a:br>
                      <a:r>
                        <a:rPr lang="en-US" sz="1200" b="1" i="0" u="none" strike="noStrike" kern="1200" spc="0" dirty="0">
                          <a:solidFill>
                            <a:srgbClr val="262626"/>
                          </a:solidFill>
                          <a:effectLst/>
                          <a:latin typeface="Calibri"/>
                        </a:rPr>
                        <a:t>1 = No Effect-10 = Severe</a:t>
                      </a:r>
                      <a:endParaRPr lang="en-US" sz="1200" b="0" i="0" u="none" strike="noStrike">
                        <a:effectLst/>
                        <a:latin typeface="Calibri"/>
                      </a:endParaRPr>
                    </a:p>
                  </a:txBody>
                  <a:tcPr marL="79629" marR="47752" marT="47752" marB="4775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0" algn="ctr" rtl="0" eaLnBrk="1" fontAlgn="ctr" latinLnBrk="0" hangingPunct="1">
                        <a:spcBef>
                          <a:spcPts val="0"/>
                        </a:spcBef>
                        <a:spcAft>
                          <a:spcPts val="0"/>
                        </a:spcAft>
                      </a:pPr>
                      <a:r>
                        <a:rPr lang="en-US" sz="1200" b="1" i="0" u="none" strike="noStrike" kern="1200" spc="0" dirty="0">
                          <a:solidFill>
                            <a:srgbClr val="262626"/>
                          </a:solidFill>
                          <a:effectLst/>
                          <a:latin typeface="Calibri (Body)"/>
                        </a:rPr>
                        <a:t>Likelihood of Occurrence </a:t>
                      </a:r>
                      <a:br>
                        <a:rPr lang="en-US" sz="1200" b="1" i="0" u="none" strike="noStrike" kern="1200" spc="0" dirty="0">
                          <a:solidFill>
                            <a:srgbClr val="262626"/>
                          </a:solidFill>
                          <a:effectLst/>
                          <a:latin typeface="Calibri (Body)"/>
                        </a:rPr>
                      </a:br>
                      <a:r>
                        <a:rPr lang="en-US" sz="1200" b="1" i="0" u="none" strike="noStrike" kern="1200" spc="0" dirty="0">
                          <a:solidFill>
                            <a:srgbClr val="262626"/>
                          </a:solidFill>
                          <a:effectLst/>
                          <a:latin typeface="Calibri (Body)"/>
                        </a:rPr>
                        <a:t>(L)</a:t>
                      </a:r>
                      <a:br>
                        <a:rPr lang="en-US" sz="1200" b="1" i="0" u="none" strike="noStrike" kern="1200" spc="0" dirty="0">
                          <a:solidFill>
                            <a:srgbClr val="262626"/>
                          </a:solidFill>
                          <a:effectLst/>
                          <a:latin typeface="Calibri"/>
                        </a:rPr>
                      </a:br>
                      <a:r>
                        <a:rPr lang="en-US" sz="1200" b="1" i="0" u="none" strike="noStrike" kern="1200" spc="0" dirty="0">
                          <a:solidFill>
                            <a:srgbClr val="262626"/>
                          </a:solidFill>
                          <a:effectLst/>
                          <a:latin typeface="Calibri"/>
                        </a:rPr>
                        <a:t>1 = Remote-10 = Certain</a:t>
                      </a:r>
                      <a:endParaRPr lang="en-US" sz="1200" b="0" i="0" u="none" strike="noStrike">
                        <a:effectLst/>
                        <a:latin typeface="Calibri"/>
                      </a:endParaRPr>
                    </a:p>
                  </a:txBody>
                  <a:tcPr marL="79629" marR="47752" marT="47752" marB="4775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173355" indent="-173355" algn="ctr" rtl="0" eaLnBrk="1" fontAlgn="ctr" latinLnBrk="0" hangingPunct="1">
                        <a:spcBef>
                          <a:spcPts val="0"/>
                        </a:spcBef>
                        <a:spcAft>
                          <a:spcPts val="0"/>
                        </a:spcAft>
                        <a:buClrTx/>
                        <a:buSzPts val="600"/>
                        <a:buFont typeface="Arial" panose="020B0604020202020204" pitchFamily="34" charset="0"/>
                        <a:buChar char="•"/>
                      </a:pPr>
                      <a:r>
                        <a:rPr lang="en-US" sz="1200" b="1" i="0" u="none" strike="noStrike" kern="1200" spc="0" dirty="0">
                          <a:solidFill>
                            <a:srgbClr val="262626"/>
                          </a:solidFill>
                          <a:effectLst/>
                          <a:latin typeface="Calibri (Body)"/>
                        </a:rPr>
                        <a:t>Ability to Detect </a:t>
                      </a:r>
                      <a:br>
                        <a:rPr lang="en-US" sz="1200" b="1" i="0" u="none" strike="noStrike" kern="1200" spc="0" dirty="0">
                          <a:solidFill>
                            <a:srgbClr val="262626"/>
                          </a:solidFill>
                          <a:effectLst/>
                          <a:latin typeface="Calibri (Body)"/>
                        </a:rPr>
                      </a:br>
                      <a:r>
                        <a:rPr lang="en-US" sz="1200" b="1" i="0" u="none" strike="noStrike" kern="1200" spc="0" dirty="0">
                          <a:solidFill>
                            <a:srgbClr val="262626"/>
                          </a:solidFill>
                          <a:effectLst/>
                          <a:latin typeface="Calibri (Body)"/>
                        </a:rPr>
                        <a:t>(D)</a:t>
                      </a:r>
                      <a:br>
                        <a:rPr lang="en-US" sz="1200" b="1" i="0" u="none" strike="noStrike" kern="1200" spc="0" dirty="0">
                          <a:solidFill>
                            <a:srgbClr val="262626"/>
                          </a:solidFill>
                          <a:effectLst/>
                          <a:latin typeface="Calibri"/>
                        </a:rPr>
                      </a:br>
                      <a:r>
                        <a:rPr lang="en-US" sz="1200" b="1" i="0" u="none" strike="noStrike" kern="1200" spc="0" dirty="0">
                          <a:solidFill>
                            <a:srgbClr val="262626"/>
                          </a:solidFill>
                          <a:effectLst/>
                          <a:latin typeface="Calibri"/>
                        </a:rPr>
                        <a:t>1 = Easy -10 = Difficult</a:t>
                      </a:r>
                      <a:endParaRPr lang="en-US" sz="1200" b="0" i="0" u="none" strike="noStrike">
                        <a:effectLst/>
                        <a:latin typeface="Calibri"/>
                      </a:endParaRPr>
                    </a:p>
                  </a:txBody>
                  <a:tcPr marL="79629" marR="47752" marT="47752" marB="4775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0" algn="ctr" rtl="0" eaLnBrk="1" fontAlgn="ctr" latinLnBrk="0" hangingPunct="1">
                        <a:spcBef>
                          <a:spcPts val="0"/>
                        </a:spcBef>
                        <a:spcAft>
                          <a:spcPts val="0"/>
                        </a:spcAft>
                      </a:pPr>
                      <a:r>
                        <a:rPr lang="en-US" sz="1200" b="1" i="0" u="none" strike="noStrike" kern="1200" spc="0" dirty="0">
                          <a:solidFill>
                            <a:srgbClr val="262626"/>
                          </a:solidFill>
                          <a:effectLst/>
                          <a:latin typeface="Calibri"/>
                        </a:rPr>
                        <a:t>Risk Priority Number (RPN):</a:t>
                      </a:r>
                      <a:br>
                        <a:rPr lang="en-US" sz="1200" b="1" i="0" u="none" strike="noStrike" kern="1200" spc="0" dirty="0">
                          <a:solidFill>
                            <a:srgbClr val="262626"/>
                          </a:solidFill>
                          <a:effectLst/>
                          <a:latin typeface="Calibri"/>
                        </a:rPr>
                      </a:br>
                      <a:r>
                        <a:rPr lang="en-US" sz="1200" b="1" i="0" u="none" strike="noStrike" kern="1200" spc="0" dirty="0">
                          <a:solidFill>
                            <a:srgbClr val="262626"/>
                          </a:solidFill>
                          <a:effectLst/>
                          <a:latin typeface="Calibri"/>
                        </a:rPr>
                        <a:t>RPN = S x L x D </a:t>
                      </a:r>
                      <a:endParaRPr lang="en-US" sz="1200" b="0" i="0" u="none" strike="noStrike">
                        <a:effectLst/>
                        <a:latin typeface="Calibri"/>
                      </a:endParaRPr>
                    </a:p>
                  </a:txBody>
                  <a:tcPr marL="79629" marR="47752" marT="47752" marB="4775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0" algn="ctr" rtl="0" eaLnBrk="1" fontAlgn="ctr" latinLnBrk="0" hangingPunct="1">
                        <a:spcBef>
                          <a:spcPts val="0"/>
                        </a:spcBef>
                        <a:spcAft>
                          <a:spcPts val="0"/>
                        </a:spcAft>
                      </a:pPr>
                      <a:r>
                        <a:rPr lang="en-US" sz="1200" b="1" i="0" u="none" strike="noStrike" kern="1200" spc="0" dirty="0">
                          <a:solidFill>
                            <a:srgbClr val="262626"/>
                          </a:solidFill>
                          <a:effectLst/>
                          <a:latin typeface="Calibri"/>
                        </a:rPr>
                        <a:t>Expected Date of Risk Realization</a:t>
                      </a:r>
                      <a:endParaRPr lang="en-US" sz="1200" b="0" i="0" u="none" strike="noStrike">
                        <a:effectLst/>
                        <a:latin typeface="Calibri"/>
                      </a:endParaRPr>
                    </a:p>
                  </a:txBody>
                  <a:tcPr marL="79629" marR="47752" marT="47752" marB="4775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0" algn="ctr" rtl="0" eaLnBrk="1" fontAlgn="ctr" latinLnBrk="0" hangingPunct="1">
                        <a:spcBef>
                          <a:spcPts val="0"/>
                        </a:spcBef>
                        <a:spcAft>
                          <a:spcPts val="0"/>
                        </a:spcAft>
                      </a:pPr>
                      <a:r>
                        <a:rPr lang="en-US" sz="1200" b="1" i="0" u="none" strike="noStrike" kern="1200" spc="0" dirty="0">
                          <a:solidFill>
                            <a:srgbClr val="262626"/>
                          </a:solidFill>
                          <a:effectLst/>
                          <a:latin typeface="Calibri"/>
                        </a:rPr>
                        <a:t>Expected Impact to the Project's:</a:t>
                      </a:r>
                      <a:br>
                        <a:rPr lang="en-US" sz="1200" b="1" i="0" u="none" strike="noStrike" kern="1200" spc="0" dirty="0">
                          <a:solidFill>
                            <a:srgbClr val="262626"/>
                          </a:solidFill>
                          <a:effectLst/>
                          <a:latin typeface="Calibri"/>
                        </a:rPr>
                      </a:br>
                      <a:r>
                        <a:rPr lang="en-US" sz="1200" b="1" i="0" u="none" strike="noStrike" kern="1200" spc="0" dirty="0">
                          <a:solidFill>
                            <a:srgbClr val="262626"/>
                          </a:solidFill>
                          <a:effectLst/>
                          <a:latin typeface="Calibri"/>
                        </a:rPr>
                        <a:t>Time, Cost, Performance, and Quality</a:t>
                      </a:r>
                      <a:endParaRPr lang="en-US" sz="1200" b="0" i="0" u="none" strike="noStrike">
                        <a:effectLst/>
                        <a:latin typeface="Calibri"/>
                      </a:endParaRPr>
                    </a:p>
                  </a:txBody>
                  <a:tcPr marL="79629" marR="47752" marT="47752" marB="4775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0" algn="ctr" rtl="0" eaLnBrk="1" fontAlgn="ctr" latinLnBrk="0" hangingPunct="1">
                        <a:spcBef>
                          <a:spcPts val="0"/>
                        </a:spcBef>
                        <a:spcAft>
                          <a:spcPts val="0"/>
                        </a:spcAft>
                      </a:pPr>
                      <a:r>
                        <a:rPr lang="en-US" sz="1200" b="1" i="0" u="none" strike="noStrike" kern="1200" spc="0" dirty="0">
                          <a:solidFill>
                            <a:srgbClr val="262626"/>
                          </a:solidFill>
                          <a:effectLst/>
                          <a:latin typeface="Calibri"/>
                        </a:rPr>
                        <a:t>Mitigation Plan</a:t>
                      </a:r>
                      <a:endParaRPr lang="en-US" sz="1200" b="0" i="0" u="none" strike="noStrike">
                        <a:effectLst/>
                        <a:latin typeface="Calibri"/>
                      </a:endParaRPr>
                    </a:p>
                  </a:txBody>
                  <a:tcPr marL="79629" marR="47752" marT="47752" marB="4775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0" algn="ctr" rtl="0" eaLnBrk="1" fontAlgn="ctr" latinLnBrk="0" hangingPunct="1">
                        <a:spcBef>
                          <a:spcPts val="0"/>
                        </a:spcBef>
                        <a:spcAft>
                          <a:spcPts val="0"/>
                        </a:spcAft>
                      </a:pPr>
                      <a:r>
                        <a:rPr lang="en-US" sz="1200" b="1" i="0" u="none" strike="noStrike" kern="1200" spc="0" dirty="0">
                          <a:solidFill>
                            <a:srgbClr val="262626"/>
                          </a:solidFill>
                          <a:effectLst/>
                          <a:latin typeface="Calibri"/>
                        </a:rPr>
                        <a:t>Status</a:t>
                      </a:r>
                      <a:br>
                        <a:rPr lang="en-US" sz="1200" b="1" i="0" u="none" strike="noStrike" kern="1200" spc="0" dirty="0">
                          <a:solidFill>
                            <a:srgbClr val="262626"/>
                          </a:solidFill>
                          <a:effectLst/>
                          <a:latin typeface="Calibri"/>
                        </a:rPr>
                      </a:br>
                      <a:r>
                        <a:rPr lang="en-US" sz="1200" b="1" i="0" u="none" strike="noStrike" kern="1200" spc="0" dirty="0">
                          <a:solidFill>
                            <a:srgbClr val="262626"/>
                          </a:solidFill>
                          <a:effectLst/>
                          <a:latin typeface="Calibri"/>
                        </a:rPr>
                        <a:t>(Open or Closed)</a:t>
                      </a:r>
                      <a:endParaRPr lang="en-US" sz="1200" b="0" i="0" u="none" strike="noStrike">
                        <a:effectLst/>
                        <a:latin typeface="Calibri"/>
                      </a:endParaRPr>
                    </a:p>
                  </a:txBody>
                  <a:tcPr marL="79629" marR="47752" marT="47752" marB="47752" anchor="ctr">
                    <a:lnL w="38100" cap="flat" cmpd="sng" algn="ctr">
                      <a:solidFill>
                        <a:srgbClr val="FFFFFF"/>
                      </a:solidFill>
                      <a:prstDash val="solid"/>
                      <a:round/>
                      <a:headEnd type="none" w="med" len="med"/>
                      <a:tailEnd type="none" w="med" len="med"/>
                    </a:lnL>
                    <a:lnR w="12700">
                      <a:solidFill>
                        <a:schemeClr val="tx1"/>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63167971"/>
                  </a:ext>
                </a:extLst>
              </a:tr>
              <a:tr h="593137">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Operations and deployment of drone</a:t>
                      </a:r>
                      <a:endParaRPr lang="en-US" sz="1200" b="0" i="0" u="none" strike="noStrike">
                        <a:effectLst/>
                        <a:latin typeface="Calibri"/>
                      </a:endParaRPr>
                    </a:p>
                  </a:txBody>
                  <a:tcPr marL="79629" marR="47751" marT="47751" marB="47751" anchor="ctr">
                    <a:lnL w="12700">
                      <a:solidFill>
                        <a:schemeClr val="tx1"/>
                      </a:solidFill>
                    </a:lnL>
                    <a:lnR w="38099"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solidFill>
                      <a:srgbClr val="E3E5E4"/>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Armada's drone production  capacity is insufficient to deploy drones </a:t>
                      </a:r>
                      <a:endParaRPr lang="en-US" sz="1200" b="0" i="0" u="none" strike="noStrike">
                        <a:effectLst/>
                        <a:latin typeface="Calibri"/>
                      </a:endParaRPr>
                    </a:p>
                  </a:txBody>
                  <a:tcPr marL="79629" marR="47751" marT="47751" marB="47751" anchor="ctr">
                    <a:lnL w="38099" cap="flat" cmpd="sng" algn="ctr">
                      <a:solidFill>
                        <a:srgbClr val="FFFFFF"/>
                      </a:solidFill>
                      <a:prstDash val="solid"/>
                      <a:round/>
                      <a:headEnd type="none" w="med" len="med"/>
                      <a:tailEnd type="none" w="med" len="med"/>
                    </a:lnL>
                    <a:lnR w="38099"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solidFill>
                      <a:srgbClr val="E3E5E4"/>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10</a:t>
                      </a:r>
                      <a:endParaRPr lang="en-US" sz="1200" b="0" i="0" u="none" strike="noStrike">
                        <a:effectLst/>
                        <a:latin typeface="Calibri"/>
                      </a:endParaRPr>
                    </a:p>
                  </a:txBody>
                  <a:tcPr marL="79629" marR="47751" marT="47751" marB="47751" anchor="ctr">
                    <a:lnL w="38099" cap="flat" cmpd="sng" algn="ctr">
                      <a:solidFill>
                        <a:srgbClr val="FFFFFF"/>
                      </a:solidFill>
                      <a:prstDash val="solid"/>
                      <a:round/>
                      <a:headEnd type="none" w="med" len="med"/>
                      <a:tailEnd type="none" w="med" len="med"/>
                    </a:lnL>
                    <a:lnR w="38099"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solidFill>
                      <a:srgbClr val="E3E5E4"/>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3</a:t>
                      </a:r>
                      <a:endParaRPr lang="en-US" sz="1200" b="0" i="0" u="none" strike="noStrike">
                        <a:effectLst/>
                        <a:latin typeface="Calibri"/>
                      </a:endParaRPr>
                    </a:p>
                  </a:txBody>
                  <a:tcPr marL="79629" marR="47751" marT="47751" marB="47751" anchor="ctr">
                    <a:lnL w="38099" cap="flat" cmpd="sng" algn="ctr">
                      <a:solidFill>
                        <a:srgbClr val="FFFFFF"/>
                      </a:solidFill>
                      <a:prstDash val="solid"/>
                      <a:round/>
                      <a:headEnd type="none" w="med" len="med"/>
                      <a:tailEnd type="none" w="med" len="med"/>
                    </a:lnL>
                    <a:lnR w="38099"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solidFill>
                      <a:srgbClr val="E3E5E4"/>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1</a:t>
                      </a:r>
                      <a:endParaRPr lang="en-US" sz="1200" b="0" i="0" u="none" strike="noStrike">
                        <a:effectLst/>
                        <a:latin typeface="Calibri"/>
                      </a:endParaRPr>
                    </a:p>
                  </a:txBody>
                  <a:tcPr marL="79629" marR="47751" marT="47751" marB="47751" anchor="ctr">
                    <a:lnL w="38099" cap="flat" cmpd="sng" algn="ctr">
                      <a:solidFill>
                        <a:srgbClr val="FFFFFF"/>
                      </a:solidFill>
                      <a:prstDash val="solid"/>
                      <a:round/>
                      <a:headEnd type="none" w="med" len="med"/>
                      <a:tailEnd type="none" w="med" len="med"/>
                    </a:lnL>
                    <a:lnR w="38099"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solidFill>
                      <a:srgbClr val="E3E5E4"/>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30</a:t>
                      </a:r>
                      <a:endParaRPr lang="en-US" sz="1200" b="0" i="0" u="none" strike="noStrike">
                        <a:effectLst/>
                        <a:latin typeface="Calibri"/>
                      </a:endParaRPr>
                    </a:p>
                  </a:txBody>
                  <a:tcPr marL="79629" marR="47751" marT="47751" marB="47751" anchor="ctr">
                    <a:lnL w="38099" cap="flat" cmpd="sng" algn="ctr">
                      <a:solidFill>
                        <a:srgbClr val="FFFFFF"/>
                      </a:solidFill>
                      <a:prstDash val="solid"/>
                      <a:round/>
                      <a:headEnd type="none" w="med" len="med"/>
                      <a:tailEnd type="none" w="med" len="med"/>
                    </a:lnL>
                    <a:lnR w="38099"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solidFill>
                      <a:srgbClr val="E3E5E4"/>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After Project Delivery</a:t>
                      </a:r>
                      <a:endParaRPr lang="en-US" sz="1200" b="0" i="0" u="none" strike="noStrike">
                        <a:effectLst/>
                        <a:latin typeface="Calibri"/>
                      </a:endParaRPr>
                    </a:p>
                  </a:txBody>
                  <a:tcPr marL="79629" marR="47751" marT="47751" marB="47751" anchor="ctr">
                    <a:lnL w="38099" cap="flat" cmpd="sng" algn="ctr">
                      <a:solidFill>
                        <a:srgbClr val="FFFFFF"/>
                      </a:solidFill>
                      <a:prstDash val="solid"/>
                      <a:round/>
                      <a:headEnd type="none" w="med" len="med"/>
                      <a:tailEnd type="none" w="med" len="med"/>
                    </a:lnL>
                    <a:lnR w="38099"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solidFill>
                      <a:srgbClr val="E3E5E4"/>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The insufficient number of drones being deploy will affect the reduction of CO2</a:t>
                      </a:r>
                      <a:endParaRPr lang="en-US" sz="1200" b="0" i="0" u="none" strike="noStrike">
                        <a:effectLst/>
                        <a:latin typeface="Calibri"/>
                      </a:endParaRPr>
                    </a:p>
                  </a:txBody>
                  <a:tcPr marL="79629" marR="47751" marT="47751" marB="47751" anchor="ctr">
                    <a:lnL w="38099" cap="flat" cmpd="sng" algn="ctr">
                      <a:solidFill>
                        <a:srgbClr val="FFFFFF"/>
                      </a:solidFill>
                      <a:prstDash val="solid"/>
                      <a:round/>
                      <a:headEnd type="none" w="med" len="med"/>
                      <a:tailEnd type="none" w="med" len="med"/>
                    </a:lnL>
                    <a:lnR w="38099"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solidFill>
                      <a:srgbClr val="E3E5E4"/>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TBD by Armada</a:t>
                      </a:r>
                      <a:endParaRPr lang="en-US" sz="1200" b="0" i="0" u="none" strike="noStrike">
                        <a:effectLst/>
                        <a:latin typeface="Calibri"/>
                      </a:endParaRPr>
                    </a:p>
                  </a:txBody>
                  <a:tcPr marL="79629" marR="47751" marT="47751" marB="47751" anchor="ctr">
                    <a:lnL w="38099" cap="flat" cmpd="sng" algn="ctr">
                      <a:solidFill>
                        <a:srgbClr val="FFFFFF"/>
                      </a:solidFill>
                      <a:prstDash val="solid"/>
                      <a:round/>
                      <a:headEnd type="none" w="med" len="med"/>
                      <a:tailEnd type="none" w="med" len="med"/>
                    </a:lnL>
                    <a:lnR w="38099"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solidFill>
                      <a:srgbClr val="E3E5E4"/>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Open</a:t>
                      </a:r>
                      <a:endParaRPr lang="en-US" sz="1200" b="0" i="0" u="none" strike="noStrike">
                        <a:effectLst/>
                        <a:latin typeface="Calibri"/>
                      </a:endParaRPr>
                    </a:p>
                  </a:txBody>
                  <a:tcPr marL="79629" marR="47751" marT="47751" marB="47751" anchor="ctr">
                    <a:lnL w="38099" cap="flat" cmpd="sng" algn="ctr">
                      <a:solidFill>
                        <a:srgbClr val="FFFFFF"/>
                      </a:solidFill>
                      <a:prstDash val="solid"/>
                      <a:round/>
                      <a:headEnd type="none" w="med" len="med"/>
                      <a:tailEnd type="none" w="med" len="med"/>
                    </a:lnL>
                    <a:lnR w="12700">
                      <a:solidFill>
                        <a:schemeClr val="tx1"/>
                      </a:solidFill>
                    </a:lnR>
                    <a:lnT w="38100" cap="flat" cmpd="sng" algn="ctr">
                      <a:solidFill>
                        <a:srgbClr val="FFFFFF"/>
                      </a:solidFill>
                      <a:prstDash val="solid"/>
                      <a:round/>
                      <a:headEnd type="none" w="med" len="med"/>
                      <a:tailEnd type="none" w="med" len="med"/>
                    </a:lnT>
                    <a:lnB w="38099">
                      <a:solidFill>
                        <a:srgbClr val="FFFFFF"/>
                      </a:solidFill>
                    </a:lnB>
                    <a:solidFill>
                      <a:srgbClr val="E3E5E4"/>
                    </a:solidFill>
                  </a:tcPr>
                </a:tc>
                <a:extLst>
                  <a:ext uri="{0D108BD9-81ED-4DB2-BD59-A6C34878D82A}">
                    <a16:rowId xmlns:a16="http://schemas.microsoft.com/office/drawing/2014/main" val="3012198628"/>
                  </a:ext>
                </a:extLst>
              </a:tr>
              <a:tr h="730016">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Operations and deployment of drone</a:t>
                      </a:r>
                      <a:endParaRPr lang="en-US" sz="1200" b="0" i="0" u="none" strike="noStrike">
                        <a:effectLst/>
                        <a:latin typeface="Calibri"/>
                      </a:endParaRPr>
                    </a:p>
                  </a:txBody>
                  <a:tcPr marL="79629" marR="47751" marT="47751" marB="47751" anchor="ctr">
                    <a:lnL w="12700">
                      <a:solidFill>
                        <a:schemeClr val="tx1"/>
                      </a:solidFill>
                    </a:lnL>
                    <a:lnR w="38099">
                      <a:solidFill>
                        <a:srgbClr val="FFFFFF"/>
                      </a:solidFill>
                    </a:lnR>
                    <a:lnT w="38099">
                      <a:solidFill>
                        <a:srgbClr val="FFFFFF"/>
                      </a:solidFill>
                    </a:lnT>
                    <a:lnB w="38099">
                      <a:solidFill>
                        <a:srgbClr val="FFFFFF"/>
                      </a:solidFill>
                    </a:lnB>
                    <a:solidFill>
                      <a:srgbClr val="F2F2F2"/>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Gaps found between feasibility study and drone operation output data</a:t>
                      </a:r>
                      <a:endParaRPr lang="en-US" sz="1200" b="0" i="0" u="none" strike="noStrike">
                        <a:effectLst/>
                        <a:latin typeface="Calibri"/>
                      </a:endParaRPr>
                    </a:p>
                  </a:txBody>
                  <a:tcPr marL="79629" marR="47751" marT="47751" marB="47751" anchor="ctr">
                    <a:lnL w="38099">
                      <a:solidFill>
                        <a:srgbClr val="FFFFFF"/>
                      </a:solidFill>
                    </a:lnL>
                    <a:lnR w="38099">
                      <a:solidFill>
                        <a:srgbClr val="FFFFFF"/>
                      </a:solidFill>
                    </a:lnR>
                    <a:lnT w="38099">
                      <a:solidFill>
                        <a:srgbClr val="FFFFFF"/>
                      </a:solidFill>
                    </a:lnT>
                    <a:lnB w="38099">
                      <a:solidFill>
                        <a:srgbClr val="FFFFFF"/>
                      </a:solidFill>
                    </a:lnB>
                    <a:solidFill>
                      <a:srgbClr val="F2F2F2"/>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7</a:t>
                      </a:r>
                      <a:endParaRPr lang="en-US" sz="1200" b="0" i="0" u="none" strike="noStrike">
                        <a:effectLst/>
                        <a:latin typeface="Calibri"/>
                      </a:endParaRPr>
                    </a:p>
                  </a:txBody>
                  <a:tcPr marL="79629" marR="47751" marT="47751" marB="47751" anchor="ctr">
                    <a:lnL w="38099">
                      <a:solidFill>
                        <a:srgbClr val="FFFFFF"/>
                      </a:solidFill>
                    </a:lnL>
                    <a:lnR w="38099">
                      <a:solidFill>
                        <a:srgbClr val="FFFFFF"/>
                      </a:solidFill>
                    </a:lnR>
                    <a:lnT w="38099">
                      <a:solidFill>
                        <a:srgbClr val="FFFFFF"/>
                      </a:solidFill>
                    </a:lnT>
                    <a:lnB w="38099">
                      <a:solidFill>
                        <a:srgbClr val="FFFFFF"/>
                      </a:solidFill>
                    </a:lnB>
                    <a:solidFill>
                      <a:srgbClr val="F2F2F2"/>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7</a:t>
                      </a:r>
                      <a:endParaRPr lang="en-US" sz="1200" b="0" i="0" u="none" strike="noStrike">
                        <a:effectLst/>
                        <a:latin typeface="Calibri"/>
                      </a:endParaRPr>
                    </a:p>
                  </a:txBody>
                  <a:tcPr marL="79629" marR="47751" marT="47751" marB="47751" anchor="ctr">
                    <a:lnL w="38099">
                      <a:solidFill>
                        <a:srgbClr val="FFFFFF"/>
                      </a:solidFill>
                    </a:lnL>
                    <a:lnR w="38099">
                      <a:solidFill>
                        <a:srgbClr val="FFFFFF"/>
                      </a:solidFill>
                    </a:lnR>
                    <a:lnT w="38099">
                      <a:solidFill>
                        <a:srgbClr val="FFFFFF"/>
                      </a:solidFill>
                    </a:lnT>
                    <a:lnB w="38099">
                      <a:solidFill>
                        <a:srgbClr val="FFFFFF"/>
                      </a:solidFill>
                    </a:lnB>
                    <a:solidFill>
                      <a:srgbClr val="F2F2F2"/>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2</a:t>
                      </a:r>
                      <a:endParaRPr lang="en-US" sz="1200" b="0" i="0" u="none" strike="noStrike">
                        <a:effectLst/>
                        <a:latin typeface="Calibri"/>
                      </a:endParaRPr>
                    </a:p>
                  </a:txBody>
                  <a:tcPr marL="79629" marR="47751" marT="47751" marB="47751" anchor="ctr">
                    <a:lnL w="38099">
                      <a:solidFill>
                        <a:srgbClr val="FFFFFF"/>
                      </a:solidFill>
                    </a:lnL>
                    <a:lnR w="38099">
                      <a:solidFill>
                        <a:srgbClr val="FFFFFF"/>
                      </a:solidFill>
                    </a:lnR>
                    <a:lnT w="38099">
                      <a:solidFill>
                        <a:srgbClr val="FFFFFF"/>
                      </a:solidFill>
                    </a:lnT>
                    <a:lnB w="38099">
                      <a:solidFill>
                        <a:srgbClr val="FFFFFF"/>
                      </a:solidFill>
                    </a:lnB>
                    <a:solidFill>
                      <a:srgbClr val="F2F2F2"/>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98</a:t>
                      </a:r>
                      <a:endParaRPr lang="en-US" sz="1200" b="0" i="0" u="none" strike="noStrike">
                        <a:effectLst/>
                        <a:latin typeface="Calibri"/>
                      </a:endParaRPr>
                    </a:p>
                  </a:txBody>
                  <a:tcPr marL="79629" marR="47751" marT="47751" marB="47751" anchor="ctr">
                    <a:lnL w="38099">
                      <a:solidFill>
                        <a:srgbClr val="FFFFFF"/>
                      </a:solidFill>
                    </a:lnL>
                    <a:lnR w="38099">
                      <a:solidFill>
                        <a:srgbClr val="FFFFFF"/>
                      </a:solidFill>
                    </a:lnR>
                    <a:lnT w="38099">
                      <a:solidFill>
                        <a:srgbClr val="FFFFFF"/>
                      </a:solidFill>
                    </a:lnT>
                    <a:lnB w="38099">
                      <a:solidFill>
                        <a:srgbClr val="FFFFFF"/>
                      </a:solidFill>
                    </a:lnB>
                    <a:solidFill>
                      <a:srgbClr val="F2F2F2"/>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After Project Delivery</a:t>
                      </a:r>
                      <a:endParaRPr lang="en-US" sz="1200" b="0" i="0" u="none" strike="noStrike">
                        <a:effectLst/>
                        <a:latin typeface="Calibri"/>
                      </a:endParaRPr>
                    </a:p>
                  </a:txBody>
                  <a:tcPr marL="79629" marR="47751" marT="47751" marB="47751" anchor="ctr">
                    <a:lnL w="38099">
                      <a:solidFill>
                        <a:srgbClr val="FFFFFF"/>
                      </a:solidFill>
                    </a:lnL>
                    <a:lnR w="38099">
                      <a:solidFill>
                        <a:srgbClr val="FFFFFF"/>
                      </a:solidFill>
                    </a:lnR>
                    <a:lnT w="38099">
                      <a:solidFill>
                        <a:srgbClr val="FFFFFF"/>
                      </a:solidFill>
                    </a:lnT>
                    <a:lnB w="38099">
                      <a:solidFill>
                        <a:srgbClr val="FFFFFF"/>
                      </a:solidFill>
                    </a:lnB>
                    <a:solidFill>
                      <a:srgbClr val="F2F2F2"/>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Quality of Theorical assessment is compromised</a:t>
                      </a:r>
                      <a:endParaRPr lang="en-US" sz="1200" b="0" i="0" u="none" strike="noStrike">
                        <a:effectLst/>
                        <a:latin typeface="Calibri"/>
                      </a:endParaRPr>
                    </a:p>
                  </a:txBody>
                  <a:tcPr marL="79629" marR="47751" marT="47751" marB="47751" anchor="ctr">
                    <a:lnL w="38099">
                      <a:solidFill>
                        <a:srgbClr val="FFFFFF"/>
                      </a:solidFill>
                    </a:lnL>
                    <a:lnR w="38099">
                      <a:solidFill>
                        <a:srgbClr val="FFFFFF"/>
                      </a:solidFill>
                    </a:lnR>
                    <a:lnT w="38099">
                      <a:solidFill>
                        <a:srgbClr val="FFFFFF"/>
                      </a:solidFill>
                    </a:lnT>
                    <a:lnB w="38099">
                      <a:solidFill>
                        <a:srgbClr val="FFFFFF"/>
                      </a:solidFill>
                    </a:lnB>
                    <a:solidFill>
                      <a:srgbClr val="F2F2F2"/>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Environmental study needs to be recalibrated using new data outputs from drone operation. New set of variables and restrictions could be considered</a:t>
                      </a:r>
                      <a:endParaRPr lang="en-US" sz="1200" b="0" i="0" u="none" strike="noStrike">
                        <a:effectLst/>
                        <a:latin typeface="Calibri"/>
                      </a:endParaRPr>
                    </a:p>
                  </a:txBody>
                  <a:tcPr marL="79629" marR="47751" marT="47751" marB="47751" anchor="ctr">
                    <a:lnL w="38099">
                      <a:solidFill>
                        <a:srgbClr val="FFFFFF"/>
                      </a:solidFill>
                    </a:lnL>
                    <a:lnR w="38099">
                      <a:solidFill>
                        <a:srgbClr val="FFFFFF"/>
                      </a:solidFill>
                    </a:lnR>
                    <a:lnT w="38099">
                      <a:solidFill>
                        <a:srgbClr val="FFFFFF"/>
                      </a:solidFill>
                    </a:lnT>
                    <a:lnB w="38099">
                      <a:solidFill>
                        <a:srgbClr val="FFFFFF"/>
                      </a:solidFill>
                    </a:lnB>
                    <a:solidFill>
                      <a:srgbClr val="F2F2F2"/>
                    </a:solidFill>
                  </a:tcPr>
                </a:tc>
                <a:tc>
                  <a:txBody>
                    <a:bodyPr/>
                    <a:lstStyle/>
                    <a:p>
                      <a:pPr marL="0" lvl="0" algn="ctr" rtl="0">
                        <a:spcBef>
                          <a:spcPts val="0"/>
                        </a:spcBef>
                        <a:spcAft>
                          <a:spcPts val="0"/>
                        </a:spcAft>
                        <a:buNone/>
                      </a:pPr>
                      <a:r>
                        <a:rPr lang="en-US" sz="1200" b="0" i="0" u="none" strike="noStrike" kern="1200" spc="0" dirty="0">
                          <a:solidFill>
                            <a:srgbClr val="262626"/>
                          </a:solidFill>
                          <a:effectLst/>
                          <a:latin typeface="Calibri"/>
                        </a:rPr>
                        <a:t>Open</a:t>
                      </a:r>
                      <a:endParaRPr lang="en-US" sz="1200" b="0" i="0" u="none" strike="noStrike">
                        <a:effectLst/>
                        <a:latin typeface="Calibri"/>
                      </a:endParaRPr>
                    </a:p>
                  </a:txBody>
                  <a:tcPr marL="79629" marR="47751" marT="47751" marB="47751" anchor="ctr">
                    <a:lnL w="38099">
                      <a:solidFill>
                        <a:srgbClr val="FFFFFF"/>
                      </a:solidFill>
                    </a:lnL>
                    <a:lnR w="12700">
                      <a:solidFill>
                        <a:schemeClr val="tx1"/>
                      </a:solidFill>
                    </a:lnR>
                    <a:lnT w="38099">
                      <a:solidFill>
                        <a:srgbClr val="FFFFFF"/>
                      </a:solidFill>
                    </a:lnT>
                    <a:lnB w="38099">
                      <a:solidFill>
                        <a:srgbClr val="FFFFFF"/>
                      </a:solidFill>
                    </a:lnB>
                    <a:solidFill>
                      <a:srgbClr val="F2F2F2"/>
                    </a:solidFill>
                  </a:tcPr>
                </a:tc>
                <a:extLst>
                  <a:ext uri="{0D108BD9-81ED-4DB2-BD59-A6C34878D82A}">
                    <a16:rowId xmlns:a16="http://schemas.microsoft.com/office/drawing/2014/main" val="1836837271"/>
                  </a:ext>
                </a:extLst>
              </a:tr>
              <a:tr h="730016">
                <a:tc>
                  <a:txBody>
                    <a:bodyPr/>
                    <a:lstStyle/>
                    <a:p>
                      <a:pPr lvl="0" algn="ctr">
                        <a:lnSpc>
                          <a:spcPct val="100000"/>
                        </a:lnSpc>
                        <a:spcBef>
                          <a:spcPts val="0"/>
                        </a:spcBef>
                        <a:spcAft>
                          <a:spcPts val="0"/>
                        </a:spcAft>
                        <a:buNone/>
                      </a:pPr>
                      <a:r>
                        <a:rPr lang="en-US" sz="1200" b="0" i="0" u="none" strike="noStrike" kern="1200" spc="0" noProof="0" dirty="0">
                          <a:solidFill>
                            <a:srgbClr val="262626"/>
                          </a:solidFill>
                          <a:effectLst/>
                        </a:rPr>
                        <a:t>Operations and deployment of drone</a:t>
                      </a:r>
                    </a:p>
                  </a:txBody>
                  <a:tcPr marL="79629" marR="47751" marT="47751" marB="47751" anchor="ctr">
                    <a:lnL w="12700">
                      <a:solidFill>
                        <a:schemeClr val="tx1"/>
                      </a:solidFill>
                    </a:lnL>
                    <a:lnR w="38099">
                      <a:solidFill>
                        <a:srgbClr val="FFFFFF"/>
                      </a:solidFill>
                    </a:lnR>
                    <a:lnT w="38099">
                      <a:solidFill>
                        <a:srgbClr val="FFFFFF"/>
                      </a:solidFill>
                    </a:lnT>
                    <a:lnB w="12700">
                      <a:solidFill>
                        <a:schemeClr val="tx1"/>
                      </a:solidFill>
                    </a:lnB>
                    <a:solidFill>
                      <a:srgbClr val="F2F2F2"/>
                    </a:solidFill>
                  </a:tcPr>
                </a:tc>
                <a:tc>
                  <a:txBody>
                    <a:bodyPr/>
                    <a:lstStyle/>
                    <a:p>
                      <a:pPr marL="0" lvl="0" algn="ctr">
                        <a:spcBef>
                          <a:spcPts val="0"/>
                        </a:spcBef>
                        <a:spcAft>
                          <a:spcPts val="0"/>
                        </a:spcAft>
                        <a:buNone/>
                      </a:pPr>
                      <a:r>
                        <a:rPr lang="en-US" sz="1200" b="0" i="0" u="none" strike="noStrike" kern="1200" spc="0" dirty="0">
                          <a:solidFill>
                            <a:srgbClr val="262626"/>
                          </a:solidFill>
                          <a:effectLst/>
                          <a:latin typeface="Calibri"/>
                        </a:rPr>
                        <a:t>Drone not as efficient as calculated after manufacturing</a:t>
                      </a:r>
                    </a:p>
                  </a:txBody>
                  <a:tcPr marL="79629" marR="47751" marT="47751" marB="47751" anchor="ctr">
                    <a:lnL w="38099">
                      <a:solidFill>
                        <a:srgbClr val="FFFFFF"/>
                      </a:solidFill>
                    </a:lnL>
                    <a:lnR w="38099">
                      <a:solidFill>
                        <a:srgbClr val="FFFFFF"/>
                      </a:solidFill>
                    </a:lnR>
                    <a:lnT w="38099">
                      <a:solidFill>
                        <a:srgbClr val="FFFFFF"/>
                      </a:solidFill>
                    </a:lnT>
                    <a:lnB w="12700">
                      <a:solidFill>
                        <a:schemeClr val="tx1"/>
                      </a:solidFill>
                    </a:lnB>
                    <a:solidFill>
                      <a:srgbClr val="F2F2F2"/>
                    </a:solidFill>
                  </a:tcPr>
                </a:tc>
                <a:tc>
                  <a:txBody>
                    <a:bodyPr/>
                    <a:lstStyle/>
                    <a:p>
                      <a:pPr marL="0" lvl="0" algn="ctr">
                        <a:spcBef>
                          <a:spcPts val="0"/>
                        </a:spcBef>
                        <a:spcAft>
                          <a:spcPts val="0"/>
                        </a:spcAft>
                        <a:buNone/>
                      </a:pPr>
                      <a:r>
                        <a:rPr lang="en-US" sz="1200" b="0" i="0" u="none" strike="noStrike" kern="1200" spc="0" dirty="0">
                          <a:solidFill>
                            <a:srgbClr val="262626"/>
                          </a:solidFill>
                          <a:effectLst/>
                          <a:latin typeface="Calibri"/>
                        </a:rPr>
                        <a:t>9</a:t>
                      </a:r>
                    </a:p>
                  </a:txBody>
                  <a:tcPr marL="79629" marR="47751" marT="47751" marB="47751" anchor="ctr">
                    <a:lnL w="38099">
                      <a:solidFill>
                        <a:srgbClr val="FFFFFF"/>
                      </a:solidFill>
                    </a:lnL>
                    <a:lnR w="38099">
                      <a:solidFill>
                        <a:srgbClr val="FFFFFF"/>
                      </a:solidFill>
                    </a:lnR>
                    <a:lnT w="38099">
                      <a:solidFill>
                        <a:srgbClr val="FFFFFF"/>
                      </a:solidFill>
                    </a:lnT>
                    <a:lnB w="12700">
                      <a:solidFill>
                        <a:schemeClr val="tx1"/>
                      </a:solidFill>
                    </a:lnB>
                    <a:solidFill>
                      <a:srgbClr val="F2F2F2"/>
                    </a:solidFill>
                  </a:tcPr>
                </a:tc>
                <a:tc>
                  <a:txBody>
                    <a:bodyPr/>
                    <a:lstStyle/>
                    <a:p>
                      <a:pPr marL="0" lvl="0" algn="ctr">
                        <a:spcBef>
                          <a:spcPts val="0"/>
                        </a:spcBef>
                        <a:spcAft>
                          <a:spcPts val="0"/>
                        </a:spcAft>
                        <a:buNone/>
                      </a:pPr>
                      <a:r>
                        <a:rPr lang="en-US" sz="1200" b="0" i="0" u="none" strike="noStrike" kern="1200" spc="0" dirty="0">
                          <a:solidFill>
                            <a:srgbClr val="262626"/>
                          </a:solidFill>
                          <a:effectLst/>
                          <a:latin typeface="Calibri"/>
                        </a:rPr>
                        <a:t>6</a:t>
                      </a:r>
                    </a:p>
                  </a:txBody>
                  <a:tcPr marL="79629" marR="47751" marT="47751" marB="47751" anchor="ctr">
                    <a:lnL w="38099">
                      <a:solidFill>
                        <a:srgbClr val="FFFFFF"/>
                      </a:solidFill>
                    </a:lnL>
                    <a:lnR w="38099">
                      <a:solidFill>
                        <a:srgbClr val="FFFFFF"/>
                      </a:solidFill>
                    </a:lnR>
                    <a:lnT w="38099">
                      <a:solidFill>
                        <a:srgbClr val="FFFFFF"/>
                      </a:solidFill>
                    </a:lnT>
                    <a:lnB w="12700">
                      <a:solidFill>
                        <a:schemeClr val="tx1"/>
                      </a:solidFill>
                    </a:lnB>
                    <a:solidFill>
                      <a:srgbClr val="F2F2F2"/>
                    </a:solidFill>
                  </a:tcPr>
                </a:tc>
                <a:tc>
                  <a:txBody>
                    <a:bodyPr/>
                    <a:lstStyle/>
                    <a:p>
                      <a:pPr marL="0" lvl="0" algn="ctr">
                        <a:spcBef>
                          <a:spcPts val="0"/>
                        </a:spcBef>
                        <a:spcAft>
                          <a:spcPts val="0"/>
                        </a:spcAft>
                        <a:buNone/>
                      </a:pPr>
                      <a:r>
                        <a:rPr lang="en-US" sz="1200" b="0" i="0" u="none" strike="noStrike" kern="1200" spc="0" dirty="0">
                          <a:solidFill>
                            <a:srgbClr val="262626"/>
                          </a:solidFill>
                          <a:effectLst/>
                          <a:latin typeface="Calibri"/>
                        </a:rPr>
                        <a:t>4</a:t>
                      </a:r>
                    </a:p>
                  </a:txBody>
                  <a:tcPr marL="79629" marR="47751" marT="47751" marB="47751" anchor="ctr">
                    <a:lnL w="38099">
                      <a:solidFill>
                        <a:srgbClr val="FFFFFF"/>
                      </a:solidFill>
                    </a:lnL>
                    <a:lnR w="38099">
                      <a:solidFill>
                        <a:srgbClr val="FFFFFF"/>
                      </a:solidFill>
                    </a:lnR>
                    <a:lnT w="38099">
                      <a:solidFill>
                        <a:srgbClr val="FFFFFF"/>
                      </a:solidFill>
                    </a:lnT>
                    <a:lnB w="12700">
                      <a:solidFill>
                        <a:schemeClr val="tx1"/>
                      </a:solidFill>
                    </a:lnB>
                    <a:solidFill>
                      <a:srgbClr val="F2F2F2"/>
                    </a:solidFill>
                  </a:tcPr>
                </a:tc>
                <a:tc>
                  <a:txBody>
                    <a:bodyPr/>
                    <a:lstStyle/>
                    <a:p>
                      <a:pPr marL="0" lvl="0" algn="ctr">
                        <a:spcBef>
                          <a:spcPts val="0"/>
                        </a:spcBef>
                        <a:spcAft>
                          <a:spcPts val="0"/>
                        </a:spcAft>
                        <a:buNone/>
                      </a:pPr>
                      <a:r>
                        <a:rPr lang="en-US" sz="1200" b="0" i="0" u="none" strike="noStrike" kern="1200" spc="0" dirty="0">
                          <a:solidFill>
                            <a:srgbClr val="262626"/>
                          </a:solidFill>
                          <a:effectLst/>
                          <a:latin typeface="Calibri"/>
                        </a:rPr>
                        <a:t>216</a:t>
                      </a:r>
                    </a:p>
                  </a:txBody>
                  <a:tcPr marL="79629" marR="47751" marT="47751" marB="47751" anchor="ctr">
                    <a:lnL w="38099">
                      <a:solidFill>
                        <a:srgbClr val="FFFFFF"/>
                      </a:solidFill>
                    </a:lnL>
                    <a:lnR w="38099">
                      <a:solidFill>
                        <a:srgbClr val="FFFFFF"/>
                      </a:solidFill>
                    </a:lnR>
                    <a:lnT w="38099">
                      <a:solidFill>
                        <a:srgbClr val="FFFFFF"/>
                      </a:solidFill>
                    </a:lnT>
                    <a:lnB w="12700">
                      <a:solidFill>
                        <a:schemeClr val="tx1"/>
                      </a:solidFill>
                    </a:lnB>
                    <a:solidFill>
                      <a:srgbClr val="F2F2F2"/>
                    </a:solidFill>
                  </a:tcPr>
                </a:tc>
                <a:tc>
                  <a:txBody>
                    <a:bodyPr/>
                    <a:lstStyle/>
                    <a:p>
                      <a:pPr marL="0" lvl="0" algn="ctr">
                        <a:spcBef>
                          <a:spcPts val="0"/>
                        </a:spcBef>
                        <a:spcAft>
                          <a:spcPts val="0"/>
                        </a:spcAft>
                        <a:buNone/>
                      </a:pPr>
                      <a:r>
                        <a:rPr lang="en-US" sz="1200" b="0" i="0" u="none" strike="noStrike" kern="1200" spc="0" dirty="0">
                          <a:solidFill>
                            <a:srgbClr val="262626"/>
                          </a:solidFill>
                          <a:effectLst/>
                          <a:latin typeface="Calibri"/>
                        </a:rPr>
                        <a:t>After Project Delivery</a:t>
                      </a:r>
                    </a:p>
                  </a:txBody>
                  <a:tcPr marL="79629" marR="47751" marT="47751" marB="47751" anchor="ctr">
                    <a:lnL w="38099">
                      <a:solidFill>
                        <a:srgbClr val="FFFFFF"/>
                      </a:solidFill>
                    </a:lnL>
                    <a:lnR w="38099">
                      <a:solidFill>
                        <a:srgbClr val="FFFFFF"/>
                      </a:solidFill>
                    </a:lnR>
                    <a:lnT w="38099">
                      <a:solidFill>
                        <a:srgbClr val="FFFFFF"/>
                      </a:solidFill>
                    </a:lnT>
                    <a:lnB w="12700">
                      <a:solidFill>
                        <a:schemeClr val="tx1"/>
                      </a:solidFill>
                    </a:lnB>
                    <a:solidFill>
                      <a:srgbClr val="F2F2F2"/>
                    </a:solidFill>
                  </a:tcPr>
                </a:tc>
                <a:tc>
                  <a:txBody>
                    <a:bodyPr/>
                    <a:lstStyle/>
                    <a:p>
                      <a:pPr marL="0" lvl="0" algn="ctr">
                        <a:spcBef>
                          <a:spcPts val="0"/>
                        </a:spcBef>
                        <a:spcAft>
                          <a:spcPts val="0"/>
                        </a:spcAft>
                        <a:buNone/>
                      </a:pPr>
                      <a:r>
                        <a:rPr lang="en-US" sz="1200" b="0" i="0" u="none" strike="noStrike" kern="1200" spc="0" dirty="0">
                          <a:solidFill>
                            <a:srgbClr val="262626"/>
                          </a:solidFill>
                          <a:effectLst/>
                          <a:latin typeface="Calibri"/>
                        </a:rPr>
                        <a:t>Performance specifications below advertised standard</a:t>
                      </a:r>
                    </a:p>
                  </a:txBody>
                  <a:tcPr marL="79629" marR="47751" marT="47751" marB="47751" anchor="ctr">
                    <a:lnL w="38099">
                      <a:solidFill>
                        <a:srgbClr val="FFFFFF"/>
                      </a:solidFill>
                    </a:lnL>
                    <a:lnR w="38099">
                      <a:solidFill>
                        <a:srgbClr val="FFFFFF"/>
                      </a:solidFill>
                    </a:lnR>
                    <a:lnT w="38099">
                      <a:solidFill>
                        <a:srgbClr val="FFFFFF"/>
                      </a:solidFill>
                    </a:lnT>
                    <a:lnB w="12700">
                      <a:solidFill>
                        <a:schemeClr val="tx1"/>
                      </a:solidFill>
                    </a:lnB>
                    <a:solidFill>
                      <a:srgbClr val="F2F2F2"/>
                    </a:solidFill>
                  </a:tcPr>
                </a:tc>
                <a:tc>
                  <a:txBody>
                    <a:bodyPr/>
                    <a:lstStyle/>
                    <a:p>
                      <a:pPr marL="0" lvl="0" algn="ctr">
                        <a:spcBef>
                          <a:spcPts val="0"/>
                        </a:spcBef>
                        <a:spcAft>
                          <a:spcPts val="0"/>
                        </a:spcAft>
                        <a:buNone/>
                      </a:pPr>
                      <a:r>
                        <a:rPr lang="en-US" sz="1200" b="0" i="0" u="none" strike="noStrike" kern="1200" spc="0" dirty="0">
                          <a:solidFill>
                            <a:srgbClr val="262626"/>
                          </a:solidFill>
                          <a:effectLst/>
                          <a:latin typeface="Calibri"/>
                        </a:rPr>
                        <a:t>TBD by Armada. Recommend additional research and calculations for new employment scenarios to reduce GHG emissions by 70%</a:t>
                      </a:r>
                    </a:p>
                  </a:txBody>
                  <a:tcPr marL="79629" marR="47751" marT="47751" marB="47751" anchor="ctr">
                    <a:lnL w="38099">
                      <a:solidFill>
                        <a:srgbClr val="FFFFFF"/>
                      </a:solidFill>
                    </a:lnL>
                    <a:lnR w="38099">
                      <a:solidFill>
                        <a:srgbClr val="FFFFFF"/>
                      </a:solidFill>
                    </a:lnR>
                    <a:lnT w="38099">
                      <a:solidFill>
                        <a:srgbClr val="FFFFFF"/>
                      </a:solidFill>
                    </a:lnT>
                    <a:lnB w="12700">
                      <a:solidFill>
                        <a:schemeClr val="tx1"/>
                      </a:solidFill>
                    </a:lnB>
                    <a:solidFill>
                      <a:srgbClr val="F2F2F2"/>
                    </a:solidFill>
                  </a:tcPr>
                </a:tc>
                <a:tc>
                  <a:txBody>
                    <a:bodyPr/>
                    <a:lstStyle/>
                    <a:p>
                      <a:pPr marL="0" lvl="0" algn="ctr">
                        <a:spcBef>
                          <a:spcPts val="0"/>
                        </a:spcBef>
                        <a:spcAft>
                          <a:spcPts val="0"/>
                        </a:spcAft>
                        <a:buNone/>
                      </a:pPr>
                      <a:r>
                        <a:rPr lang="en-US" sz="1200" b="0" i="0" u="none" strike="noStrike" kern="1200" spc="0" dirty="0">
                          <a:solidFill>
                            <a:srgbClr val="262626"/>
                          </a:solidFill>
                          <a:effectLst/>
                          <a:latin typeface="Calibri"/>
                        </a:rPr>
                        <a:t>Open</a:t>
                      </a:r>
                    </a:p>
                  </a:txBody>
                  <a:tcPr marL="79629" marR="47751" marT="47751" marB="47751" anchor="ctr">
                    <a:lnL w="38099">
                      <a:solidFill>
                        <a:srgbClr val="FFFFFF"/>
                      </a:solidFill>
                    </a:lnL>
                    <a:lnR w="12700">
                      <a:solidFill>
                        <a:schemeClr val="tx1"/>
                      </a:solidFill>
                    </a:lnR>
                    <a:lnT w="38099">
                      <a:solidFill>
                        <a:srgbClr val="FFFFFF"/>
                      </a:solidFill>
                    </a:lnT>
                    <a:lnB w="12700">
                      <a:solidFill>
                        <a:schemeClr val="tx1"/>
                      </a:solidFill>
                    </a:lnB>
                    <a:solidFill>
                      <a:srgbClr val="F2F2F2"/>
                    </a:solidFill>
                  </a:tcPr>
                </a:tc>
                <a:extLst>
                  <a:ext uri="{0D108BD9-81ED-4DB2-BD59-A6C34878D82A}">
                    <a16:rowId xmlns:a16="http://schemas.microsoft.com/office/drawing/2014/main" val="4212308474"/>
                  </a:ext>
                </a:extLst>
              </a:tr>
            </a:tbl>
          </a:graphicData>
        </a:graphic>
      </p:graphicFrame>
    </p:spTree>
    <p:extLst>
      <p:ext uri="{BB962C8B-B14F-4D97-AF65-F5344CB8AC3E}">
        <p14:creationId xmlns:p14="http://schemas.microsoft.com/office/powerpoint/2010/main" val="4216471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6EC1-323E-2F86-62B6-CEFC023F18FC}"/>
              </a:ext>
            </a:extLst>
          </p:cNvPr>
          <p:cNvSpPr>
            <a:spLocks noGrp="1"/>
          </p:cNvSpPr>
          <p:nvPr>
            <p:ph type="title"/>
          </p:nvPr>
        </p:nvSpPr>
        <p:spPr>
          <a:xfrm>
            <a:off x="1" y="0"/>
            <a:ext cx="12150232" cy="2021864"/>
          </a:xfrm>
        </p:spPr>
        <p:txBody>
          <a:bodyPr>
            <a:normAutofit/>
          </a:bodyPr>
          <a:lstStyle/>
          <a:p>
            <a:pPr algn="ctr"/>
            <a:r>
              <a:rPr lang="en-US" sz="4800" i="0">
                <a:solidFill>
                  <a:srgbClr val="002060"/>
                </a:solidFill>
                <a:effectLst/>
                <a:latin typeface="+mn-lt"/>
                <a:cs typeface="Times New Roman"/>
              </a:rPr>
              <a:t>Summary and Findings</a:t>
            </a:r>
            <a:endParaRPr lang="en-US" sz="4800">
              <a:solidFill>
                <a:srgbClr val="002060"/>
              </a:solidFill>
              <a:latin typeface="+mn-lt"/>
            </a:endParaRPr>
          </a:p>
        </p:txBody>
      </p:sp>
      <p:graphicFrame>
        <p:nvGraphicFramePr>
          <p:cNvPr id="6" name="Content Placeholder 2">
            <a:extLst>
              <a:ext uri="{FF2B5EF4-FFF2-40B4-BE49-F238E27FC236}">
                <a16:creationId xmlns:a16="http://schemas.microsoft.com/office/drawing/2014/main" id="{742DE8B7-31F7-2060-3B26-58D7605A04CF}"/>
              </a:ext>
            </a:extLst>
          </p:cNvPr>
          <p:cNvGraphicFramePr>
            <a:graphicFrameLocks noGrp="1"/>
          </p:cNvGraphicFramePr>
          <p:nvPr>
            <p:ph idx="1"/>
            <p:extLst>
              <p:ext uri="{D42A27DB-BD31-4B8C-83A1-F6EECF244321}">
                <p14:modId xmlns:p14="http://schemas.microsoft.com/office/powerpoint/2010/main" val="2212267045"/>
              </p:ext>
            </p:extLst>
          </p:nvPr>
        </p:nvGraphicFramePr>
        <p:xfrm>
          <a:off x="1371599" y="2021864"/>
          <a:ext cx="9724031" cy="4445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FEE983B-EE24-2292-C116-A34E583B3994}"/>
              </a:ext>
            </a:extLst>
          </p:cNvPr>
          <p:cNvSpPr>
            <a:spLocks noGrp="1"/>
          </p:cNvSpPr>
          <p:nvPr>
            <p:ph type="sldNum" sz="quarter" idx="12"/>
          </p:nvPr>
        </p:nvSpPr>
        <p:spPr>
          <a:xfrm>
            <a:off x="11704320" y="6455431"/>
            <a:ext cx="445913" cy="365125"/>
          </a:xfrm>
        </p:spPr>
        <p:txBody>
          <a:bodyPr>
            <a:normAutofit/>
          </a:bodyPr>
          <a:lstStyle/>
          <a:p>
            <a:pPr>
              <a:spcAft>
                <a:spcPts val="600"/>
              </a:spcAft>
            </a:pPr>
            <a:fld id="{ACBB482D-A81E-5740-BEC7-75ABECFB8126}" type="slidenum">
              <a:rPr lang="en-US" sz="1100">
                <a:solidFill>
                  <a:schemeClr val="tx1">
                    <a:lumMod val="50000"/>
                    <a:lumOff val="50000"/>
                  </a:schemeClr>
                </a:solidFill>
              </a:rPr>
              <a:pPr>
                <a:spcAft>
                  <a:spcPts val="600"/>
                </a:spcAft>
              </a:pPr>
              <a:t>25</a:t>
            </a:fld>
            <a:endParaRPr lang="en-US" sz="1100">
              <a:solidFill>
                <a:schemeClr val="tx1">
                  <a:lumMod val="50000"/>
                  <a:lumOff val="50000"/>
                </a:schemeClr>
              </a:solidFill>
            </a:endParaRPr>
          </a:p>
        </p:txBody>
      </p:sp>
    </p:spTree>
    <p:extLst>
      <p:ext uri="{BB962C8B-B14F-4D97-AF65-F5344CB8AC3E}">
        <p14:creationId xmlns:p14="http://schemas.microsoft.com/office/powerpoint/2010/main" val="2353285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a:spLocks noEditPoints="1"/>
          </p:cNvSpPr>
          <p:nvPr/>
        </p:nvSpPr>
        <p:spPr bwMode="auto">
          <a:xfrm>
            <a:off x="5143969" y="1828800"/>
            <a:ext cx="1904062" cy="3918456"/>
          </a:xfrm>
          <a:custGeom>
            <a:avLst/>
            <a:gdLst/>
            <a:ahLst/>
            <a:cxnLst>
              <a:cxn ang="0">
                <a:pos x="550" y="1828"/>
              </a:cxn>
              <a:cxn ang="0">
                <a:pos x="638" y="1870"/>
              </a:cxn>
              <a:cxn ang="0">
                <a:pos x="701" y="1945"/>
              </a:cxn>
              <a:cxn ang="0">
                <a:pos x="732" y="2044"/>
              </a:cxn>
              <a:cxn ang="0">
                <a:pos x="727" y="2152"/>
              </a:cxn>
              <a:cxn ang="0">
                <a:pos x="686" y="2243"/>
              </a:cxn>
              <a:cxn ang="0">
                <a:pos x="614" y="2309"/>
              </a:cxn>
              <a:cxn ang="0">
                <a:pos x="516" y="2342"/>
              </a:cxn>
              <a:cxn ang="0">
                <a:pos x="407" y="2335"/>
              </a:cxn>
              <a:cxn ang="0">
                <a:pos x="318" y="2290"/>
              </a:cxn>
              <a:cxn ang="0">
                <a:pos x="255" y="2216"/>
              </a:cxn>
              <a:cxn ang="0">
                <a:pos x="225" y="2118"/>
              </a:cxn>
              <a:cxn ang="0">
                <a:pos x="232" y="2008"/>
              </a:cxn>
              <a:cxn ang="0">
                <a:pos x="275" y="1917"/>
              </a:cxn>
              <a:cxn ang="0">
                <a:pos x="346" y="1852"/>
              </a:cxn>
              <a:cxn ang="0">
                <a:pos x="442" y="1821"/>
              </a:cxn>
              <a:cxn ang="0">
                <a:pos x="590" y="1"/>
              </a:cxn>
              <a:cxn ang="0">
                <a:pos x="753" y="27"/>
              </a:cxn>
              <a:cxn ang="0">
                <a:pos x="886" y="79"/>
              </a:cxn>
              <a:cxn ang="0">
                <a:pos x="991" y="155"/>
              </a:cxn>
              <a:cxn ang="0">
                <a:pos x="1068" y="248"/>
              </a:cxn>
              <a:cxn ang="0">
                <a:pos x="1116" y="355"/>
              </a:cxn>
              <a:cxn ang="0">
                <a:pos x="1137" y="472"/>
              </a:cxn>
              <a:cxn ang="0">
                <a:pos x="1130" y="611"/>
              </a:cxn>
              <a:cxn ang="0">
                <a:pos x="1089" y="746"/>
              </a:cxn>
              <a:cxn ang="0">
                <a:pos x="1022" y="868"/>
              </a:cxn>
              <a:cxn ang="0">
                <a:pos x="938" y="980"/>
              </a:cxn>
              <a:cxn ang="0">
                <a:pos x="805" y="1138"/>
              </a:cxn>
              <a:cxn ang="0">
                <a:pos x="715" y="1288"/>
              </a:cxn>
              <a:cxn ang="0">
                <a:pos x="672" y="1438"/>
              </a:cxn>
              <a:cxn ang="0">
                <a:pos x="671" y="1613"/>
              </a:cxn>
              <a:cxn ang="0">
                <a:pos x="297" y="1473"/>
              </a:cxn>
              <a:cxn ang="0">
                <a:pos x="318" y="1311"/>
              </a:cxn>
              <a:cxn ang="0">
                <a:pos x="385" y="1144"/>
              </a:cxn>
              <a:cxn ang="0">
                <a:pos x="502" y="973"/>
              </a:cxn>
              <a:cxn ang="0">
                <a:pos x="604" y="844"/>
              </a:cxn>
              <a:cxn ang="0">
                <a:pos x="676" y="727"/>
              </a:cxn>
              <a:cxn ang="0">
                <a:pos x="711" y="611"/>
              </a:cxn>
              <a:cxn ang="0">
                <a:pos x="708" y="510"/>
              </a:cxn>
              <a:cxn ang="0">
                <a:pos x="674" y="432"/>
              </a:cxn>
              <a:cxn ang="0">
                <a:pos x="612" y="375"/>
              </a:cxn>
              <a:cxn ang="0">
                <a:pos x="518" y="340"/>
              </a:cxn>
              <a:cxn ang="0">
                <a:pos x="393" y="335"/>
              </a:cxn>
              <a:cxn ang="0">
                <a:pos x="257" y="359"/>
              </a:cxn>
              <a:cxn ang="0">
                <a:pos x="135" y="411"/>
              </a:cxn>
              <a:cxn ang="0">
                <a:pos x="43" y="112"/>
              </a:cxn>
              <a:cxn ang="0">
                <a:pos x="201" y="49"/>
              </a:cxn>
              <a:cxn ang="0">
                <a:pos x="391" y="8"/>
              </a:cxn>
            </a:cxnLst>
            <a:rect l="0" t="0" r="r" b="b"/>
            <a:pathLst>
              <a:path w="1139" h="2344">
                <a:moveTo>
                  <a:pt x="478" y="1819"/>
                </a:moveTo>
                <a:lnTo>
                  <a:pt x="516" y="1821"/>
                </a:lnTo>
                <a:lnTo>
                  <a:pt x="550" y="1828"/>
                </a:lnTo>
                <a:lnTo>
                  <a:pt x="582" y="1838"/>
                </a:lnTo>
                <a:lnTo>
                  <a:pt x="612" y="1852"/>
                </a:lnTo>
                <a:lnTo>
                  <a:pt x="638" y="1870"/>
                </a:lnTo>
                <a:lnTo>
                  <a:pt x="662" y="1892"/>
                </a:lnTo>
                <a:lnTo>
                  <a:pt x="683" y="1917"/>
                </a:lnTo>
                <a:lnTo>
                  <a:pt x="701" y="1945"/>
                </a:lnTo>
                <a:lnTo>
                  <a:pt x="715" y="1976"/>
                </a:lnTo>
                <a:lnTo>
                  <a:pt x="725" y="2008"/>
                </a:lnTo>
                <a:lnTo>
                  <a:pt x="732" y="2044"/>
                </a:lnTo>
                <a:lnTo>
                  <a:pt x="735" y="2082"/>
                </a:lnTo>
                <a:lnTo>
                  <a:pt x="733" y="2118"/>
                </a:lnTo>
                <a:lnTo>
                  <a:pt x="727" y="2152"/>
                </a:lnTo>
                <a:lnTo>
                  <a:pt x="717" y="2185"/>
                </a:lnTo>
                <a:lnTo>
                  <a:pt x="703" y="2216"/>
                </a:lnTo>
                <a:lnTo>
                  <a:pt x="686" y="2243"/>
                </a:lnTo>
                <a:lnTo>
                  <a:pt x="665" y="2268"/>
                </a:lnTo>
                <a:lnTo>
                  <a:pt x="641" y="2290"/>
                </a:lnTo>
                <a:lnTo>
                  <a:pt x="614" y="2309"/>
                </a:lnTo>
                <a:lnTo>
                  <a:pt x="584" y="2324"/>
                </a:lnTo>
                <a:lnTo>
                  <a:pt x="551" y="2335"/>
                </a:lnTo>
                <a:lnTo>
                  <a:pt x="516" y="2342"/>
                </a:lnTo>
                <a:lnTo>
                  <a:pt x="478" y="2344"/>
                </a:lnTo>
                <a:lnTo>
                  <a:pt x="441" y="2342"/>
                </a:lnTo>
                <a:lnTo>
                  <a:pt x="407" y="2335"/>
                </a:lnTo>
                <a:lnTo>
                  <a:pt x="374" y="2324"/>
                </a:lnTo>
                <a:lnTo>
                  <a:pt x="345" y="2309"/>
                </a:lnTo>
                <a:lnTo>
                  <a:pt x="318" y="2290"/>
                </a:lnTo>
                <a:lnTo>
                  <a:pt x="294" y="2268"/>
                </a:lnTo>
                <a:lnTo>
                  <a:pt x="273" y="2243"/>
                </a:lnTo>
                <a:lnTo>
                  <a:pt x="255" y="2216"/>
                </a:lnTo>
                <a:lnTo>
                  <a:pt x="242" y="2185"/>
                </a:lnTo>
                <a:lnTo>
                  <a:pt x="231" y="2152"/>
                </a:lnTo>
                <a:lnTo>
                  <a:pt x="225" y="2118"/>
                </a:lnTo>
                <a:lnTo>
                  <a:pt x="223" y="2082"/>
                </a:lnTo>
                <a:lnTo>
                  <a:pt x="225" y="2044"/>
                </a:lnTo>
                <a:lnTo>
                  <a:pt x="232" y="2008"/>
                </a:lnTo>
                <a:lnTo>
                  <a:pt x="242" y="1976"/>
                </a:lnTo>
                <a:lnTo>
                  <a:pt x="256" y="1945"/>
                </a:lnTo>
                <a:lnTo>
                  <a:pt x="275" y="1917"/>
                </a:lnTo>
                <a:lnTo>
                  <a:pt x="295" y="1892"/>
                </a:lnTo>
                <a:lnTo>
                  <a:pt x="320" y="1870"/>
                </a:lnTo>
                <a:lnTo>
                  <a:pt x="346" y="1852"/>
                </a:lnTo>
                <a:lnTo>
                  <a:pt x="376" y="1838"/>
                </a:lnTo>
                <a:lnTo>
                  <a:pt x="409" y="1828"/>
                </a:lnTo>
                <a:lnTo>
                  <a:pt x="442" y="1821"/>
                </a:lnTo>
                <a:lnTo>
                  <a:pt x="478" y="1819"/>
                </a:lnTo>
                <a:close/>
                <a:moveTo>
                  <a:pt x="529" y="0"/>
                </a:moveTo>
                <a:lnTo>
                  <a:pt x="590" y="1"/>
                </a:lnTo>
                <a:lnTo>
                  <a:pt x="648" y="7"/>
                </a:lnTo>
                <a:lnTo>
                  <a:pt x="702" y="15"/>
                </a:lnTo>
                <a:lnTo>
                  <a:pt x="753" y="27"/>
                </a:lnTo>
                <a:lnTo>
                  <a:pt x="801" y="41"/>
                </a:lnTo>
                <a:lnTo>
                  <a:pt x="846" y="59"/>
                </a:lnTo>
                <a:lnTo>
                  <a:pt x="886" y="79"/>
                </a:lnTo>
                <a:lnTo>
                  <a:pt x="924" y="102"/>
                </a:lnTo>
                <a:lnTo>
                  <a:pt x="959" y="127"/>
                </a:lnTo>
                <a:lnTo>
                  <a:pt x="991" y="155"/>
                </a:lnTo>
                <a:lnTo>
                  <a:pt x="1020" y="184"/>
                </a:lnTo>
                <a:lnTo>
                  <a:pt x="1045" y="214"/>
                </a:lnTo>
                <a:lnTo>
                  <a:pt x="1068" y="248"/>
                </a:lnTo>
                <a:lnTo>
                  <a:pt x="1087" y="282"/>
                </a:lnTo>
                <a:lnTo>
                  <a:pt x="1103" y="318"/>
                </a:lnTo>
                <a:lnTo>
                  <a:pt x="1116" y="355"/>
                </a:lnTo>
                <a:lnTo>
                  <a:pt x="1127" y="393"/>
                </a:lnTo>
                <a:lnTo>
                  <a:pt x="1134" y="432"/>
                </a:lnTo>
                <a:lnTo>
                  <a:pt x="1137" y="472"/>
                </a:lnTo>
                <a:lnTo>
                  <a:pt x="1139" y="512"/>
                </a:lnTo>
                <a:lnTo>
                  <a:pt x="1137" y="563"/>
                </a:lnTo>
                <a:lnTo>
                  <a:pt x="1130" y="611"/>
                </a:lnTo>
                <a:lnTo>
                  <a:pt x="1120" y="658"/>
                </a:lnTo>
                <a:lnTo>
                  <a:pt x="1107" y="703"/>
                </a:lnTo>
                <a:lnTo>
                  <a:pt x="1089" y="746"/>
                </a:lnTo>
                <a:lnTo>
                  <a:pt x="1069" y="788"/>
                </a:lnTo>
                <a:lnTo>
                  <a:pt x="1047" y="828"/>
                </a:lnTo>
                <a:lnTo>
                  <a:pt x="1022" y="868"/>
                </a:lnTo>
                <a:lnTo>
                  <a:pt x="995" y="906"/>
                </a:lnTo>
                <a:lnTo>
                  <a:pt x="967" y="943"/>
                </a:lnTo>
                <a:lnTo>
                  <a:pt x="938" y="980"/>
                </a:lnTo>
                <a:lnTo>
                  <a:pt x="907" y="1017"/>
                </a:lnTo>
                <a:lnTo>
                  <a:pt x="846" y="1087"/>
                </a:lnTo>
                <a:lnTo>
                  <a:pt x="805" y="1138"/>
                </a:lnTo>
                <a:lnTo>
                  <a:pt x="769" y="1189"/>
                </a:lnTo>
                <a:lnTo>
                  <a:pt x="740" y="1239"/>
                </a:lnTo>
                <a:lnTo>
                  <a:pt x="715" y="1288"/>
                </a:lnTo>
                <a:lnTo>
                  <a:pt x="696" y="1337"/>
                </a:lnTo>
                <a:lnTo>
                  <a:pt x="682" y="1387"/>
                </a:lnTo>
                <a:lnTo>
                  <a:pt x="672" y="1438"/>
                </a:lnTo>
                <a:lnTo>
                  <a:pt x="667" y="1490"/>
                </a:lnTo>
                <a:lnTo>
                  <a:pt x="667" y="1542"/>
                </a:lnTo>
                <a:lnTo>
                  <a:pt x="671" y="1613"/>
                </a:lnTo>
                <a:lnTo>
                  <a:pt x="307" y="1613"/>
                </a:lnTo>
                <a:lnTo>
                  <a:pt x="300" y="1526"/>
                </a:lnTo>
                <a:lnTo>
                  <a:pt x="297" y="1473"/>
                </a:lnTo>
                <a:lnTo>
                  <a:pt x="299" y="1419"/>
                </a:lnTo>
                <a:lnTo>
                  <a:pt x="306" y="1366"/>
                </a:lnTo>
                <a:lnTo>
                  <a:pt x="318" y="1311"/>
                </a:lnTo>
                <a:lnTo>
                  <a:pt x="335" y="1256"/>
                </a:lnTo>
                <a:lnTo>
                  <a:pt x="358" y="1200"/>
                </a:lnTo>
                <a:lnTo>
                  <a:pt x="385" y="1144"/>
                </a:lnTo>
                <a:lnTo>
                  <a:pt x="419" y="1087"/>
                </a:lnTo>
                <a:lnTo>
                  <a:pt x="458" y="1030"/>
                </a:lnTo>
                <a:lnTo>
                  <a:pt x="502" y="973"/>
                </a:lnTo>
                <a:lnTo>
                  <a:pt x="539" y="929"/>
                </a:lnTo>
                <a:lnTo>
                  <a:pt x="573" y="886"/>
                </a:lnTo>
                <a:lnTo>
                  <a:pt x="604" y="844"/>
                </a:lnTo>
                <a:lnTo>
                  <a:pt x="632" y="805"/>
                </a:lnTo>
                <a:lnTo>
                  <a:pt x="656" y="766"/>
                </a:lnTo>
                <a:lnTo>
                  <a:pt x="676" y="727"/>
                </a:lnTo>
                <a:lnTo>
                  <a:pt x="692" y="688"/>
                </a:lnTo>
                <a:lnTo>
                  <a:pt x="704" y="650"/>
                </a:lnTo>
                <a:lnTo>
                  <a:pt x="711" y="611"/>
                </a:lnTo>
                <a:lnTo>
                  <a:pt x="714" y="572"/>
                </a:lnTo>
                <a:lnTo>
                  <a:pt x="712" y="541"/>
                </a:lnTo>
                <a:lnTo>
                  <a:pt x="708" y="510"/>
                </a:lnTo>
                <a:lnTo>
                  <a:pt x="700" y="482"/>
                </a:lnTo>
                <a:lnTo>
                  <a:pt x="689" y="456"/>
                </a:lnTo>
                <a:lnTo>
                  <a:pt x="674" y="432"/>
                </a:lnTo>
                <a:lnTo>
                  <a:pt x="657" y="410"/>
                </a:lnTo>
                <a:lnTo>
                  <a:pt x="636" y="391"/>
                </a:lnTo>
                <a:lnTo>
                  <a:pt x="612" y="375"/>
                </a:lnTo>
                <a:lnTo>
                  <a:pt x="585" y="360"/>
                </a:lnTo>
                <a:lnTo>
                  <a:pt x="553" y="350"/>
                </a:lnTo>
                <a:lnTo>
                  <a:pt x="518" y="340"/>
                </a:lnTo>
                <a:lnTo>
                  <a:pt x="480" y="335"/>
                </a:lnTo>
                <a:lnTo>
                  <a:pt x="439" y="333"/>
                </a:lnTo>
                <a:lnTo>
                  <a:pt x="393" y="335"/>
                </a:lnTo>
                <a:lnTo>
                  <a:pt x="348" y="340"/>
                </a:lnTo>
                <a:lnTo>
                  <a:pt x="302" y="349"/>
                </a:lnTo>
                <a:lnTo>
                  <a:pt x="257" y="359"/>
                </a:lnTo>
                <a:lnTo>
                  <a:pt x="214" y="374"/>
                </a:lnTo>
                <a:lnTo>
                  <a:pt x="173" y="391"/>
                </a:lnTo>
                <a:lnTo>
                  <a:pt x="135" y="411"/>
                </a:lnTo>
                <a:lnTo>
                  <a:pt x="101" y="434"/>
                </a:lnTo>
                <a:lnTo>
                  <a:pt x="0" y="137"/>
                </a:lnTo>
                <a:lnTo>
                  <a:pt x="43" y="112"/>
                </a:lnTo>
                <a:lnTo>
                  <a:pt x="91" y="89"/>
                </a:lnTo>
                <a:lnTo>
                  <a:pt x="144" y="68"/>
                </a:lnTo>
                <a:lnTo>
                  <a:pt x="201" y="49"/>
                </a:lnTo>
                <a:lnTo>
                  <a:pt x="261" y="31"/>
                </a:lnTo>
                <a:lnTo>
                  <a:pt x="324" y="19"/>
                </a:lnTo>
                <a:lnTo>
                  <a:pt x="391" y="8"/>
                </a:lnTo>
                <a:lnTo>
                  <a:pt x="459" y="1"/>
                </a:lnTo>
                <a:lnTo>
                  <a:pt x="529" y="0"/>
                </a:lnTo>
                <a:close/>
              </a:path>
            </a:pathLst>
          </a:custGeom>
          <a:solidFill>
            <a:schemeClr val="bg1">
              <a:lumMod val="65000"/>
            </a:schemeClr>
          </a:solidFill>
          <a:ln w="0">
            <a:noFill/>
            <a:prstDash val="solid"/>
            <a:round/>
            <a:headEnd/>
            <a:tailEnd/>
          </a:ln>
          <a:effectLst>
            <a:outerShdw blurRad="317500" dist="38100" dir="8880000" algn="r" rotWithShape="0">
              <a:prstClr val="black">
                <a:alpha val="57000"/>
              </a:prstClr>
            </a:outerShdw>
          </a:effectLst>
          <a:scene3d>
            <a:camera prst="perspectiveRelaxed" fov="0">
              <a:rot lat="18600000" lon="0" rev="0"/>
            </a:camera>
            <a:lightRig rig="threePt" dir="t"/>
          </a:scene3d>
          <a:sp3d>
            <a:bevelT w="12700" h="317500"/>
          </a:sp3d>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455ED609-6579-80C7-BFE0-632909827018}"/>
              </a:ext>
            </a:extLst>
          </p:cNvPr>
          <p:cNvSpPr txBox="1"/>
          <p:nvPr/>
        </p:nvSpPr>
        <p:spPr>
          <a:xfrm>
            <a:off x="3886201" y="602913"/>
            <a:ext cx="4111382" cy="1015663"/>
          </a:xfrm>
          <a:prstGeom prst="rect">
            <a:avLst/>
          </a:prstGeom>
          <a:noFill/>
        </p:spPr>
        <p:txBody>
          <a:bodyPr wrap="none" rtlCol="0">
            <a:spAutoFit/>
          </a:bodyPr>
          <a:lstStyle/>
          <a:p>
            <a:r>
              <a:rPr lang="en-US" sz="6000" b="1">
                <a:solidFill>
                  <a:srgbClr val="002060"/>
                </a:solidFill>
              </a:rPr>
              <a:t>Questions??</a:t>
            </a:r>
          </a:p>
        </p:txBody>
      </p:sp>
    </p:spTree>
    <p:extLst>
      <p:ext uri="{BB962C8B-B14F-4D97-AF65-F5344CB8AC3E}">
        <p14:creationId xmlns:p14="http://schemas.microsoft.com/office/powerpoint/2010/main" val="2807322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BF0A-D3AF-AD1B-593E-C43DAF4A1E1F}"/>
              </a:ext>
            </a:extLst>
          </p:cNvPr>
          <p:cNvSpPr>
            <a:spLocks noGrp="1"/>
          </p:cNvSpPr>
          <p:nvPr>
            <p:ph type="title"/>
          </p:nvPr>
        </p:nvSpPr>
        <p:spPr>
          <a:xfrm>
            <a:off x="1" y="0"/>
            <a:ext cx="12150232" cy="1438835"/>
          </a:xfrm>
        </p:spPr>
        <p:txBody>
          <a:bodyPr>
            <a:normAutofit/>
          </a:bodyPr>
          <a:lstStyle/>
          <a:p>
            <a:pPr algn="ctr"/>
            <a:r>
              <a:rPr lang="en-US">
                <a:solidFill>
                  <a:srgbClr val="002060"/>
                </a:solidFill>
                <a:latin typeface="+mn-lt"/>
              </a:rPr>
              <a:t>References</a:t>
            </a:r>
          </a:p>
        </p:txBody>
      </p:sp>
      <p:sp>
        <p:nvSpPr>
          <p:cNvPr id="3" name="Content Placeholder 2">
            <a:extLst>
              <a:ext uri="{FF2B5EF4-FFF2-40B4-BE49-F238E27FC236}">
                <a16:creationId xmlns:a16="http://schemas.microsoft.com/office/drawing/2014/main" id="{C4F6D6F4-E647-99E7-A0F1-3A9A7278E5B5}"/>
              </a:ext>
            </a:extLst>
          </p:cNvPr>
          <p:cNvSpPr>
            <a:spLocks noGrp="1"/>
          </p:cNvSpPr>
          <p:nvPr>
            <p:ph idx="1"/>
          </p:nvPr>
        </p:nvSpPr>
        <p:spPr>
          <a:xfrm>
            <a:off x="1457558" y="1538168"/>
            <a:ext cx="9724031" cy="4917263"/>
          </a:xfrm>
        </p:spPr>
        <p:txBody>
          <a:bodyPr anchor="ctr">
            <a:normAutofit lnSpcReduction="10000"/>
          </a:bodyPr>
          <a:lstStyle/>
          <a:p>
            <a:pPr marL="0" indent="0">
              <a:buNone/>
            </a:pPr>
            <a:r>
              <a:rPr lang="en-US" sz="2000" b="0" i="0" u="none" strike="noStrike">
                <a:solidFill>
                  <a:srgbClr val="000000"/>
                </a:solidFill>
                <a:cs typeface="Calibri"/>
              </a:rPr>
              <a:t>1.</a:t>
            </a:r>
            <a:r>
              <a:rPr lang="en-US" sz="2000">
                <a:solidFill>
                  <a:srgbClr val="000000"/>
                </a:solidFill>
                <a:cs typeface="Calibri"/>
              </a:rPr>
              <a:t> </a:t>
            </a:r>
            <a:r>
              <a:rPr lang="en-US" sz="2000" b="0" i="0" u="none" strike="noStrike">
                <a:solidFill>
                  <a:srgbClr val="000000"/>
                </a:solidFill>
                <a:cs typeface="Calibri"/>
              </a:rPr>
              <a:t> </a:t>
            </a:r>
            <a:r>
              <a:rPr lang="en-US" sz="2000">
                <a:ea typeface="+mn-lt"/>
                <a:cs typeface="+mn-lt"/>
              </a:rPr>
              <a:t>Frawley, G. (1997). The International Directory of Civil Aircraft 1997/98. Australian Aviation.</a:t>
            </a:r>
            <a:endParaRPr lang="en-US" sz="2000" b="0" i="0" u="none" strike="noStrike">
              <a:solidFill>
                <a:srgbClr val="000000"/>
              </a:solidFill>
              <a:cs typeface="Calibri" panose="020F0502020204030204" pitchFamily="34" charset="0"/>
            </a:endParaRPr>
          </a:p>
          <a:p>
            <a:pPr marL="0" indent="0">
              <a:buNone/>
            </a:pPr>
            <a:r>
              <a:rPr lang="en-US" sz="2000" b="0" i="0" u="none" strike="noStrike">
                <a:solidFill>
                  <a:srgbClr val="000000"/>
                </a:solidFill>
                <a:cs typeface="Calibri"/>
              </a:rPr>
              <a:t>2.</a:t>
            </a:r>
            <a:r>
              <a:rPr lang="en-US" sz="2000">
                <a:solidFill>
                  <a:srgbClr val="000000"/>
                </a:solidFill>
                <a:cs typeface="Calibri"/>
              </a:rPr>
              <a:t> </a:t>
            </a:r>
            <a:r>
              <a:rPr lang="en-US" sz="2000" b="0" i="0" u="none" strike="noStrike">
                <a:solidFill>
                  <a:srgbClr val="000000"/>
                </a:solidFill>
                <a:cs typeface="Calibri"/>
              </a:rPr>
              <a:t> </a:t>
            </a:r>
            <a:r>
              <a:rPr lang="en-US" sz="2000" b="0" i="0" u="none" strike="noStrike" err="1">
                <a:solidFill>
                  <a:srgbClr val="000000"/>
                </a:solidFill>
                <a:ea typeface="+mn-lt"/>
                <a:cs typeface="+mn-lt"/>
              </a:rPr>
              <a:t>Mcameron</a:t>
            </a:r>
            <a:r>
              <a:rPr lang="en-US" sz="2000" b="0" i="0" u="none" strike="noStrike">
                <a:solidFill>
                  <a:srgbClr val="000000"/>
                </a:solidFill>
                <a:ea typeface="+mn-lt"/>
                <a:cs typeface="+mn-lt"/>
              </a:rPr>
              <a:t>. (2021, April 13). Best Vehicles to own for Alaskan Living - Royal Alaskan Movers. Royal Alaskan Movers. https://www.royalalaskanmovers.com/best-vehicles-to-own-in-alaska/</a:t>
            </a:r>
            <a:endParaRPr lang="en-US" sz="2000" b="0" i="0" u="none" strike="noStrike">
              <a:solidFill>
                <a:srgbClr val="000000"/>
              </a:solidFill>
              <a:cs typeface="Calibri" panose="020F0502020204030204" pitchFamily="34" charset="0"/>
            </a:endParaRPr>
          </a:p>
          <a:p>
            <a:pPr marL="0" indent="0" algn="l">
              <a:buNone/>
            </a:pPr>
            <a:r>
              <a:rPr lang="en-US" sz="2000" b="0" i="0" u="none" strike="noStrike">
                <a:solidFill>
                  <a:srgbClr val="000000"/>
                </a:solidFill>
                <a:cs typeface="Calibri" panose="020F0502020204030204" pitchFamily="34" charset="0"/>
              </a:rPr>
              <a:t>3.  </a:t>
            </a:r>
            <a:r>
              <a:rPr lang="en-US" sz="2000" b="0" i="0" u="none" strike="noStrike">
                <a:solidFill>
                  <a:srgbClr val="000000"/>
                </a:solidFill>
                <a:ea typeface="+mn-lt"/>
                <a:cs typeface="+mn-lt"/>
              </a:rPr>
              <a:t>MD Helicopters, LLC. (2023, April). MD 500E Helicopter Specifications. MD Helicopters.com. Retrieved September 12, 2023, from https://www.mdhelicopters.com/wp-content/uploads/2023/05/MD-500E_Product-Spec_May-2023.pdf</a:t>
            </a:r>
            <a:endParaRPr lang="en-US" sz="2000" b="0" i="0" u="none" strike="noStrike">
              <a:solidFill>
                <a:srgbClr val="000000"/>
              </a:solidFill>
              <a:cs typeface="Calibri" panose="020F0502020204030204" pitchFamily="34" charset="0"/>
            </a:endParaRPr>
          </a:p>
          <a:p>
            <a:pPr marL="0" indent="0" algn="l">
              <a:buNone/>
            </a:pPr>
            <a:r>
              <a:rPr lang="en-US" sz="2000" b="0" i="0" u="none" strike="noStrike">
                <a:solidFill>
                  <a:srgbClr val="000000"/>
                </a:solidFill>
                <a:cs typeface="Calibri" panose="020F0502020204030204" pitchFamily="34" charset="0"/>
              </a:rPr>
              <a:t>4.  </a:t>
            </a:r>
            <a:r>
              <a:rPr lang="en-US" sz="2000" b="0" i="0" u="none" strike="noStrike">
                <a:solidFill>
                  <a:srgbClr val="000000"/>
                </a:solidFill>
                <a:ea typeface="+mn-lt"/>
                <a:cs typeface="+mn-lt"/>
              </a:rPr>
              <a:t>Robinson Helicopter Company. (2020, January). R44 Raven II and Clipper II. robinsonheli.com. Retrieved September 12, 2023, from https://robinsonheli.com/wp-content/uploads/2020/01/raven_2_brochure.pdf</a:t>
            </a:r>
            <a:endParaRPr lang="en-US" sz="2000" b="0" i="0" u="none" strike="noStrike">
              <a:solidFill>
                <a:srgbClr val="000000"/>
              </a:solidFill>
              <a:cs typeface="Calibri" panose="020F0502020204030204" pitchFamily="34" charset="0"/>
            </a:endParaRPr>
          </a:p>
          <a:p>
            <a:pPr marL="0" indent="0" algn="l">
              <a:buNone/>
            </a:pPr>
            <a:r>
              <a:rPr lang="en-US" sz="2000" b="0" i="0" u="none" strike="noStrike">
                <a:solidFill>
                  <a:srgbClr val="000000"/>
                </a:solidFill>
                <a:cs typeface="Calibri" panose="020F0502020204030204" pitchFamily="34" charset="0"/>
              </a:rPr>
              <a:t>5.  </a:t>
            </a:r>
            <a:r>
              <a:rPr lang="en-US" sz="2000" b="0" i="0" u="none" strike="noStrike">
                <a:solidFill>
                  <a:srgbClr val="000000"/>
                </a:solidFill>
                <a:ea typeface="+mn-lt"/>
                <a:cs typeface="+mn-lt"/>
              </a:rPr>
              <a:t>Single engine Airbus AS350 B2 (A-Star). (n.d.). Bristow Group Inc. https://www.bristowgroup.com/fleet/single-engine/airbus-as350-b2-a-star</a:t>
            </a:r>
            <a:endParaRPr lang="en-US" sz="2000" b="0" i="0" u="none" strike="noStrike">
              <a:solidFill>
                <a:srgbClr val="000000"/>
              </a:solidFill>
              <a:cs typeface="Calibri" panose="020F0502020204030204" pitchFamily="34" charset="0"/>
            </a:endParaRPr>
          </a:p>
          <a:p>
            <a:pPr marL="0" indent="0" algn="l">
              <a:buNone/>
            </a:pPr>
            <a:r>
              <a:rPr lang="en-US" sz="2000" b="0" i="0" u="none" strike="noStrike">
                <a:solidFill>
                  <a:srgbClr val="000000"/>
                </a:solidFill>
                <a:cs typeface="Calibri" panose="020F0502020204030204" pitchFamily="34" charset="0"/>
              </a:rPr>
              <a:t>6.  Fuel Economy 2023 Trucks: https://www.fueleconomy.gov/feg/PowerSearch.do?action=noform&amp;path=1&amp;year1=2021&amp;year2=2021&amp;make=Ford&amp;baseModel=F150&amp;srchtyp=ymm</a:t>
            </a:r>
          </a:p>
          <a:p>
            <a:endParaRPr lang="en-US" sz="2000"/>
          </a:p>
        </p:txBody>
      </p:sp>
      <p:sp>
        <p:nvSpPr>
          <p:cNvPr id="4" name="Slide Number Placeholder 3">
            <a:extLst>
              <a:ext uri="{FF2B5EF4-FFF2-40B4-BE49-F238E27FC236}">
                <a16:creationId xmlns:a16="http://schemas.microsoft.com/office/drawing/2014/main" id="{20585312-0D77-1603-D516-85779D5509D2}"/>
              </a:ext>
            </a:extLst>
          </p:cNvPr>
          <p:cNvSpPr>
            <a:spLocks noGrp="1"/>
          </p:cNvSpPr>
          <p:nvPr>
            <p:ph type="sldNum" sz="quarter" idx="12"/>
          </p:nvPr>
        </p:nvSpPr>
        <p:spPr>
          <a:xfrm>
            <a:off x="11704320" y="6455431"/>
            <a:ext cx="445913" cy="365125"/>
          </a:xfrm>
        </p:spPr>
        <p:txBody>
          <a:bodyPr>
            <a:normAutofit/>
          </a:bodyPr>
          <a:lstStyle/>
          <a:p>
            <a:pPr>
              <a:spcAft>
                <a:spcPts val="600"/>
              </a:spcAft>
            </a:pPr>
            <a:fld id="{ACBB482D-A81E-5740-BEC7-75ABECFB8126}" type="slidenum">
              <a:rPr lang="en-US" sz="1100">
                <a:solidFill>
                  <a:schemeClr val="tx1">
                    <a:lumMod val="50000"/>
                    <a:lumOff val="50000"/>
                  </a:schemeClr>
                </a:solidFill>
              </a:rPr>
              <a:pPr>
                <a:spcAft>
                  <a:spcPts val="600"/>
                </a:spcAft>
              </a:pPr>
              <a:t>27</a:t>
            </a:fld>
            <a:endParaRPr lang="en-US" sz="1100">
              <a:solidFill>
                <a:schemeClr val="tx1">
                  <a:lumMod val="50000"/>
                  <a:lumOff val="50000"/>
                </a:schemeClr>
              </a:solidFill>
            </a:endParaRPr>
          </a:p>
        </p:txBody>
      </p:sp>
    </p:spTree>
    <p:extLst>
      <p:ext uri="{BB962C8B-B14F-4D97-AF65-F5344CB8AC3E}">
        <p14:creationId xmlns:p14="http://schemas.microsoft.com/office/powerpoint/2010/main" val="3612003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B32F-A853-46EB-6DE3-84C4F906F394}"/>
              </a:ext>
            </a:extLst>
          </p:cNvPr>
          <p:cNvSpPr>
            <a:spLocks noGrp="1"/>
          </p:cNvSpPr>
          <p:nvPr>
            <p:ph type="title"/>
          </p:nvPr>
        </p:nvSpPr>
        <p:spPr>
          <a:xfrm>
            <a:off x="1371599" y="294538"/>
            <a:ext cx="9895951" cy="1033669"/>
          </a:xfrm>
        </p:spPr>
        <p:txBody>
          <a:bodyPr>
            <a:normAutofit/>
          </a:bodyPr>
          <a:lstStyle/>
          <a:p>
            <a:pPr algn="ctr"/>
            <a:r>
              <a:rPr lang="en-US" sz="4000">
                <a:solidFill>
                  <a:srgbClr val="002060"/>
                </a:solidFill>
                <a:latin typeface="+mn-lt"/>
              </a:rPr>
              <a:t>Appendix </a:t>
            </a:r>
          </a:p>
        </p:txBody>
      </p:sp>
      <p:sp>
        <p:nvSpPr>
          <p:cNvPr id="3" name="Content Placeholder 2">
            <a:extLst>
              <a:ext uri="{FF2B5EF4-FFF2-40B4-BE49-F238E27FC236}">
                <a16:creationId xmlns:a16="http://schemas.microsoft.com/office/drawing/2014/main" id="{AA623E7F-7CE5-DD56-7F93-BA2B3108C9A4}"/>
              </a:ext>
            </a:extLst>
          </p:cNvPr>
          <p:cNvSpPr>
            <a:spLocks noGrp="1"/>
          </p:cNvSpPr>
          <p:nvPr>
            <p:ph idx="1"/>
          </p:nvPr>
        </p:nvSpPr>
        <p:spPr>
          <a:xfrm>
            <a:off x="1233984" y="2100483"/>
            <a:ext cx="9724031" cy="3683358"/>
          </a:xfrm>
        </p:spPr>
        <p:txBody>
          <a:bodyPr anchor="ctr">
            <a:normAutofit/>
          </a:bodyPr>
          <a:lstStyle/>
          <a:p>
            <a:endParaRPr lang="en-US" sz="2000" dirty="0"/>
          </a:p>
        </p:txBody>
      </p:sp>
      <p:sp>
        <p:nvSpPr>
          <p:cNvPr id="4" name="Slide Number Placeholder 3">
            <a:extLst>
              <a:ext uri="{FF2B5EF4-FFF2-40B4-BE49-F238E27FC236}">
                <a16:creationId xmlns:a16="http://schemas.microsoft.com/office/drawing/2014/main" id="{906E23CD-ECCD-AEA5-D0F8-3417721BBD4A}"/>
              </a:ext>
            </a:extLst>
          </p:cNvPr>
          <p:cNvSpPr>
            <a:spLocks noGrp="1"/>
          </p:cNvSpPr>
          <p:nvPr>
            <p:ph type="sldNum" sz="quarter" idx="12"/>
          </p:nvPr>
        </p:nvSpPr>
        <p:spPr>
          <a:xfrm>
            <a:off x="11704320" y="6455431"/>
            <a:ext cx="445913" cy="365125"/>
          </a:xfrm>
        </p:spPr>
        <p:txBody>
          <a:bodyPr>
            <a:normAutofit/>
          </a:bodyPr>
          <a:lstStyle/>
          <a:p>
            <a:pPr>
              <a:spcAft>
                <a:spcPts val="600"/>
              </a:spcAft>
            </a:pPr>
            <a:fld id="{ACBB482D-A81E-5740-BEC7-75ABECFB8126}" type="slidenum">
              <a:rPr lang="en-US" sz="1100">
                <a:solidFill>
                  <a:schemeClr val="tx1">
                    <a:lumMod val="50000"/>
                    <a:lumOff val="50000"/>
                  </a:schemeClr>
                </a:solidFill>
              </a:rPr>
              <a:pPr>
                <a:spcAft>
                  <a:spcPts val="600"/>
                </a:spcAft>
              </a:pPr>
              <a:t>28</a:t>
            </a:fld>
            <a:endParaRPr lang="en-US" sz="1100">
              <a:solidFill>
                <a:schemeClr val="tx1">
                  <a:lumMod val="50000"/>
                  <a:lumOff val="50000"/>
                </a:schemeClr>
              </a:solidFill>
            </a:endParaRPr>
          </a:p>
        </p:txBody>
      </p:sp>
    </p:spTree>
    <p:extLst>
      <p:ext uri="{BB962C8B-B14F-4D97-AF65-F5344CB8AC3E}">
        <p14:creationId xmlns:p14="http://schemas.microsoft.com/office/powerpoint/2010/main" val="157370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B25D-426F-74C8-691E-07C900A16332}"/>
              </a:ext>
            </a:extLst>
          </p:cNvPr>
          <p:cNvSpPr>
            <a:spLocks noGrp="1"/>
          </p:cNvSpPr>
          <p:nvPr>
            <p:ph type="title"/>
          </p:nvPr>
        </p:nvSpPr>
        <p:spPr>
          <a:xfrm>
            <a:off x="1148022" y="278535"/>
            <a:ext cx="9895951" cy="1033669"/>
          </a:xfrm>
        </p:spPr>
        <p:txBody>
          <a:bodyPr>
            <a:normAutofit/>
          </a:bodyPr>
          <a:lstStyle/>
          <a:p>
            <a:pPr algn="ctr"/>
            <a:r>
              <a:rPr lang="en-US">
                <a:solidFill>
                  <a:srgbClr val="002060"/>
                </a:solidFill>
                <a:latin typeface="+mn-lt"/>
              </a:rPr>
              <a:t>Focus of Presentation</a:t>
            </a:r>
            <a:endParaRPr lang="en-US">
              <a:solidFill>
                <a:srgbClr val="002060"/>
              </a:solidFill>
              <a:latin typeface="+mn-lt"/>
              <a:cs typeface="Calibri"/>
            </a:endParaRPr>
          </a:p>
        </p:txBody>
      </p:sp>
      <p:sp>
        <p:nvSpPr>
          <p:cNvPr id="3" name="Content Placeholder 2">
            <a:extLst>
              <a:ext uri="{FF2B5EF4-FFF2-40B4-BE49-F238E27FC236}">
                <a16:creationId xmlns:a16="http://schemas.microsoft.com/office/drawing/2014/main" id="{2ED88DB0-40F6-AC36-8EE5-DE8024D5FDAD}"/>
              </a:ext>
            </a:extLst>
          </p:cNvPr>
          <p:cNvSpPr>
            <a:spLocks noGrp="1"/>
          </p:cNvSpPr>
          <p:nvPr>
            <p:ph idx="1"/>
          </p:nvPr>
        </p:nvSpPr>
        <p:spPr>
          <a:xfrm>
            <a:off x="1478969" y="1143674"/>
            <a:ext cx="9234055" cy="2002148"/>
          </a:xfrm>
        </p:spPr>
        <p:txBody>
          <a:bodyPr anchor="ctr">
            <a:noAutofit/>
          </a:bodyPr>
          <a:lstStyle/>
          <a:p>
            <a:endParaRPr lang="en-US" sz="2000" b="1"/>
          </a:p>
          <a:p>
            <a:pPr marL="0" indent="0" algn="ctr">
              <a:buNone/>
            </a:pPr>
            <a:r>
              <a:rPr lang="en-US" b="1"/>
              <a:t>Key Question:</a:t>
            </a:r>
            <a:endParaRPr lang="en-US" sz="3600">
              <a:cs typeface="Calibri" panose="020F0502020204030204"/>
            </a:endParaRPr>
          </a:p>
          <a:p>
            <a:pPr marL="457200" lvl="1" indent="0" algn="ctr">
              <a:buNone/>
            </a:pPr>
            <a:r>
              <a:rPr lang="en-US"/>
              <a:t>Is developing and implementing a long-range delivery drone system feasible and capable of genuinely impacting greenhouse gas emissions significantly compared to traditional methods?</a:t>
            </a:r>
            <a:endParaRPr lang="en-US">
              <a:cs typeface="Calibri"/>
            </a:endParaRPr>
          </a:p>
          <a:p>
            <a:endParaRPr lang="en-US" sz="1700"/>
          </a:p>
          <a:p>
            <a:endParaRPr lang="en-US" sz="1700"/>
          </a:p>
        </p:txBody>
      </p:sp>
      <p:sp>
        <p:nvSpPr>
          <p:cNvPr id="5" name="Slide Number Placeholder 4">
            <a:extLst>
              <a:ext uri="{FF2B5EF4-FFF2-40B4-BE49-F238E27FC236}">
                <a16:creationId xmlns:a16="http://schemas.microsoft.com/office/drawing/2014/main" id="{62D5E0B9-4938-A594-27EE-666E032EEDD4}"/>
              </a:ext>
            </a:extLst>
          </p:cNvPr>
          <p:cNvSpPr>
            <a:spLocks noGrp="1"/>
          </p:cNvSpPr>
          <p:nvPr>
            <p:ph type="sldNum" sz="quarter" idx="12"/>
          </p:nvPr>
        </p:nvSpPr>
        <p:spPr/>
        <p:txBody>
          <a:bodyPr/>
          <a:lstStyle/>
          <a:p>
            <a:fld id="{ACBB482D-A81E-5740-BEC7-75ABECFB8126}" type="slidenum">
              <a:rPr lang="en-US" smtClean="0"/>
              <a:t>3</a:t>
            </a:fld>
            <a:endParaRPr lang="en-US"/>
          </a:p>
        </p:txBody>
      </p:sp>
      <p:graphicFrame>
        <p:nvGraphicFramePr>
          <p:cNvPr id="18" name="TextBox 3">
            <a:extLst>
              <a:ext uri="{FF2B5EF4-FFF2-40B4-BE49-F238E27FC236}">
                <a16:creationId xmlns:a16="http://schemas.microsoft.com/office/drawing/2014/main" id="{9C8A11A2-1996-2D67-A9F2-4252D6BE1EE8}"/>
              </a:ext>
            </a:extLst>
          </p:cNvPr>
          <p:cNvGraphicFramePr/>
          <p:nvPr>
            <p:extLst>
              <p:ext uri="{D42A27DB-BD31-4B8C-83A1-F6EECF244321}">
                <p14:modId xmlns:p14="http://schemas.microsoft.com/office/powerpoint/2010/main" val="3314545180"/>
              </p:ext>
            </p:extLst>
          </p:nvPr>
        </p:nvGraphicFramePr>
        <p:xfrm>
          <a:off x="1683017" y="2977292"/>
          <a:ext cx="9781102" cy="3116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17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B25D-426F-74C8-691E-07C900A16332}"/>
              </a:ext>
            </a:extLst>
          </p:cNvPr>
          <p:cNvSpPr>
            <a:spLocks noGrp="1"/>
          </p:cNvSpPr>
          <p:nvPr>
            <p:ph type="title"/>
          </p:nvPr>
        </p:nvSpPr>
        <p:spPr>
          <a:xfrm>
            <a:off x="0" y="64008"/>
            <a:ext cx="12192000" cy="1089878"/>
          </a:xfrm>
        </p:spPr>
        <p:txBody>
          <a:bodyPr>
            <a:normAutofit/>
          </a:bodyPr>
          <a:lstStyle/>
          <a:p>
            <a:pPr algn="ctr"/>
            <a:r>
              <a:rPr lang="en-US">
                <a:solidFill>
                  <a:srgbClr val="002060"/>
                </a:solidFill>
                <a:latin typeface="+mn-lt"/>
              </a:rPr>
              <a:t>The Team members</a:t>
            </a:r>
          </a:p>
        </p:txBody>
      </p:sp>
      <p:graphicFrame>
        <p:nvGraphicFramePr>
          <p:cNvPr id="18" name="Content Placeholder 2">
            <a:extLst>
              <a:ext uri="{FF2B5EF4-FFF2-40B4-BE49-F238E27FC236}">
                <a16:creationId xmlns:a16="http://schemas.microsoft.com/office/drawing/2014/main" id="{2C49E6A0-FCAC-97A5-A479-489DC2F88EFE}"/>
              </a:ext>
            </a:extLst>
          </p:cNvPr>
          <p:cNvGraphicFramePr>
            <a:graphicFrameLocks noGrp="1"/>
          </p:cNvGraphicFramePr>
          <p:nvPr>
            <p:ph idx="1"/>
            <p:extLst>
              <p:ext uri="{D42A27DB-BD31-4B8C-83A1-F6EECF244321}">
                <p14:modId xmlns:p14="http://schemas.microsoft.com/office/powerpoint/2010/main" val="1535020743"/>
              </p:ext>
            </p:extLst>
          </p:nvPr>
        </p:nvGraphicFramePr>
        <p:xfrm>
          <a:off x="1012370" y="1153886"/>
          <a:ext cx="10646229" cy="5344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64F35A9-D1EE-A627-DB9B-43C1C06F44F2}"/>
              </a:ext>
            </a:extLst>
          </p:cNvPr>
          <p:cNvSpPr>
            <a:spLocks noGrp="1"/>
          </p:cNvSpPr>
          <p:nvPr>
            <p:ph type="sldNum" sz="quarter" idx="12"/>
          </p:nvPr>
        </p:nvSpPr>
        <p:spPr/>
        <p:txBody>
          <a:bodyPr/>
          <a:lstStyle/>
          <a:p>
            <a:fld id="{ACBB482D-A81E-5740-BEC7-75ABECFB8126}" type="slidenum">
              <a:rPr lang="en-US" smtClean="0"/>
              <a:t>4</a:t>
            </a:fld>
            <a:endParaRPr lang="en-US"/>
          </a:p>
        </p:txBody>
      </p:sp>
    </p:spTree>
    <p:extLst>
      <p:ext uri="{BB962C8B-B14F-4D97-AF65-F5344CB8AC3E}">
        <p14:creationId xmlns:p14="http://schemas.microsoft.com/office/powerpoint/2010/main" val="315562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BB6B-4BA9-F1CF-95F1-AFFE1C5B2DEF}"/>
              </a:ext>
            </a:extLst>
          </p:cNvPr>
          <p:cNvSpPr>
            <a:spLocks noGrp="1"/>
          </p:cNvSpPr>
          <p:nvPr>
            <p:ph type="title"/>
          </p:nvPr>
        </p:nvSpPr>
        <p:spPr>
          <a:xfrm>
            <a:off x="1117599" y="238094"/>
            <a:ext cx="9895951" cy="1033669"/>
          </a:xfrm>
        </p:spPr>
        <p:txBody>
          <a:bodyPr>
            <a:normAutofit/>
          </a:bodyPr>
          <a:lstStyle/>
          <a:p>
            <a:pPr algn="ctr"/>
            <a:r>
              <a:rPr lang="en-US">
                <a:solidFill>
                  <a:srgbClr val="002060"/>
                </a:solidFill>
                <a:latin typeface="+mn-lt"/>
                <a:ea typeface="+mj-lt"/>
                <a:cs typeface="+mj-lt"/>
              </a:rPr>
              <a:t>Project Decomposition</a:t>
            </a:r>
            <a:r>
              <a:rPr lang="en-US">
                <a:solidFill>
                  <a:srgbClr val="002060"/>
                </a:solidFill>
                <a:latin typeface="+mn-lt"/>
              </a:rPr>
              <a:t> </a:t>
            </a:r>
            <a:endParaRPr lang="en-US">
              <a:solidFill>
                <a:srgbClr val="002060"/>
              </a:solidFill>
              <a:latin typeface="+mn-lt"/>
              <a:cs typeface="Calibri Light"/>
            </a:endParaRPr>
          </a:p>
        </p:txBody>
      </p:sp>
      <p:sp>
        <p:nvSpPr>
          <p:cNvPr id="4" name="Slide Number Placeholder 3">
            <a:extLst>
              <a:ext uri="{FF2B5EF4-FFF2-40B4-BE49-F238E27FC236}">
                <a16:creationId xmlns:a16="http://schemas.microsoft.com/office/drawing/2014/main" id="{BDFF2C2B-2087-58B0-1BB5-80C23583AB99}"/>
              </a:ext>
            </a:extLst>
          </p:cNvPr>
          <p:cNvSpPr>
            <a:spLocks noGrp="1"/>
          </p:cNvSpPr>
          <p:nvPr>
            <p:ph type="sldNum" sz="quarter" idx="12"/>
          </p:nvPr>
        </p:nvSpPr>
        <p:spPr>
          <a:xfrm>
            <a:off x="11704320" y="6455431"/>
            <a:ext cx="445913" cy="365125"/>
          </a:xfrm>
        </p:spPr>
        <p:txBody>
          <a:bodyPr>
            <a:normAutofit/>
          </a:bodyPr>
          <a:lstStyle/>
          <a:p>
            <a:pPr>
              <a:spcAft>
                <a:spcPts val="600"/>
              </a:spcAft>
            </a:pPr>
            <a:fld id="{ACBB482D-A81E-5740-BEC7-75ABECFB8126}"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pic>
        <p:nvPicPr>
          <p:cNvPr id="7" name="Picture 6" descr="A person and person standing on a ladder and a giant ruler&#10;&#10;Description automatically generated">
            <a:extLst>
              <a:ext uri="{FF2B5EF4-FFF2-40B4-BE49-F238E27FC236}">
                <a16:creationId xmlns:a16="http://schemas.microsoft.com/office/drawing/2014/main" id="{C3AC1A49-F8A6-39CB-CF2B-BDC5FABA96BF}"/>
              </a:ext>
            </a:extLst>
          </p:cNvPr>
          <p:cNvPicPr>
            <a:picLocks noChangeAspect="1"/>
          </p:cNvPicPr>
          <p:nvPr/>
        </p:nvPicPr>
        <p:blipFill rotWithShape="1">
          <a:blip r:embed="rId3">
            <a:alphaModFix amt="54000"/>
          </a:blip>
          <a:srcRect l="10350" t="14698" b="7762"/>
          <a:stretch/>
        </p:blipFill>
        <p:spPr>
          <a:xfrm>
            <a:off x="6797238" y="1472817"/>
            <a:ext cx="5130038" cy="5090645"/>
          </a:xfrm>
          <a:prstGeom prst="rect">
            <a:avLst/>
          </a:prstGeom>
        </p:spPr>
      </p:pic>
      <p:pic>
        <p:nvPicPr>
          <p:cNvPr id="86" name="Picture 85" descr="A drone with a box&#10;&#10;Description automatically generated">
            <a:extLst>
              <a:ext uri="{FF2B5EF4-FFF2-40B4-BE49-F238E27FC236}">
                <a16:creationId xmlns:a16="http://schemas.microsoft.com/office/drawing/2014/main" id="{BE3BBDD7-6A2B-CC5A-CC51-82CA4624E897}"/>
              </a:ext>
            </a:extLst>
          </p:cNvPr>
          <p:cNvPicPr>
            <a:picLocks noChangeAspect="1"/>
          </p:cNvPicPr>
          <p:nvPr/>
        </p:nvPicPr>
        <p:blipFill>
          <a:blip r:embed="rId4">
            <a:alphaModFix amt="54000"/>
          </a:blip>
          <a:stretch>
            <a:fillRect/>
          </a:stretch>
        </p:blipFill>
        <p:spPr>
          <a:xfrm rot="722504">
            <a:off x="9167631" y="2864519"/>
            <a:ext cx="2290409" cy="1529229"/>
          </a:xfrm>
          <a:prstGeom prst="rect">
            <a:avLst/>
          </a:prstGeom>
        </p:spPr>
      </p:pic>
      <p:pic>
        <p:nvPicPr>
          <p:cNvPr id="5" name="Picture 4" descr="A diagram of a project structure&#10;&#10;Description automatically generated">
            <a:extLst>
              <a:ext uri="{FF2B5EF4-FFF2-40B4-BE49-F238E27FC236}">
                <a16:creationId xmlns:a16="http://schemas.microsoft.com/office/drawing/2014/main" id="{847C00F4-0294-AE3E-7505-7C125B6EBE7F}"/>
              </a:ext>
            </a:extLst>
          </p:cNvPr>
          <p:cNvPicPr>
            <a:picLocks noChangeAspect="1"/>
          </p:cNvPicPr>
          <p:nvPr/>
        </p:nvPicPr>
        <p:blipFill>
          <a:blip r:embed="rId5"/>
          <a:stretch>
            <a:fillRect/>
          </a:stretch>
        </p:blipFill>
        <p:spPr>
          <a:xfrm>
            <a:off x="810919" y="1560801"/>
            <a:ext cx="5979346" cy="5006399"/>
          </a:xfrm>
          <a:prstGeom prst="rect">
            <a:avLst/>
          </a:prstGeom>
        </p:spPr>
      </p:pic>
    </p:spTree>
    <p:extLst>
      <p:ext uri="{BB962C8B-B14F-4D97-AF65-F5344CB8AC3E}">
        <p14:creationId xmlns:p14="http://schemas.microsoft.com/office/powerpoint/2010/main" val="372503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1C12BA-DF1B-348F-9C09-67A03EBFE1D1}"/>
              </a:ext>
            </a:extLst>
          </p:cNvPr>
          <p:cNvSpPr>
            <a:spLocks noGrp="1"/>
          </p:cNvSpPr>
          <p:nvPr>
            <p:ph type="title"/>
          </p:nvPr>
        </p:nvSpPr>
        <p:spPr>
          <a:xfrm>
            <a:off x="0" y="1"/>
            <a:ext cx="12192000" cy="1545335"/>
          </a:xfrm>
        </p:spPr>
        <p:txBody>
          <a:bodyPr/>
          <a:lstStyle/>
          <a:p>
            <a:pPr algn="ctr"/>
            <a:r>
              <a:rPr lang="en-US">
                <a:solidFill>
                  <a:srgbClr val="002060"/>
                </a:solidFill>
                <a:latin typeface="+mn-lt"/>
              </a:rPr>
              <a:t>Scope of Work</a:t>
            </a:r>
          </a:p>
        </p:txBody>
      </p:sp>
      <p:sp>
        <p:nvSpPr>
          <p:cNvPr id="3" name="Slide Number Placeholder 2">
            <a:extLst>
              <a:ext uri="{FF2B5EF4-FFF2-40B4-BE49-F238E27FC236}">
                <a16:creationId xmlns:a16="http://schemas.microsoft.com/office/drawing/2014/main" id="{32F48DF7-0D04-126A-D931-65DA0B96A158}"/>
              </a:ext>
            </a:extLst>
          </p:cNvPr>
          <p:cNvSpPr>
            <a:spLocks noGrp="1"/>
          </p:cNvSpPr>
          <p:nvPr>
            <p:ph type="sldNum" sz="quarter" idx="12"/>
          </p:nvPr>
        </p:nvSpPr>
        <p:spPr/>
        <p:txBody>
          <a:bodyPr/>
          <a:lstStyle/>
          <a:p>
            <a:fld id="{CF73A7FF-2904-42C7-BA1B-D0FAC175D5BE}" type="slidenum">
              <a:rPr lang="en-US" smtClean="0"/>
              <a:t>6</a:t>
            </a:fld>
            <a:endParaRPr lang="en-US"/>
          </a:p>
        </p:txBody>
      </p:sp>
      <p:pic>
        <p:nvPicPr>
          <p:cNvPr id="4" name="Picture 3" descr="A diagram of a project&#10;&#10;Description automatically generated">
            <a:extLst>
              <a:ext uri="{FF2B5EF4-FFF2-40B4-BE49-F238E27FC236}">
                <a16:creationId xmlns:a16="http://schemas.microsoft.com/office/drawing/2014/main" id="{371CB4EE-E5C0-AD6B-EBCC-08B72487B21E}"/>
              </a:ext>
            </a:extLst>
          </p:cNvPr>
          <p:cNvPicPr>
            <a:picLocks noChangeAspect="1"/>
          </p:cNvPicPr>
          <p:nvPr/>
        </p:nvPicPr>
        <p:blipFill>
          <a:blip r:embed="rId3"/>
          <a:stretch>
            <a:fillRect/>
          </a:stretch>
        </p:blipFill>
        <p:spPr>
          <a:xfrm>
            <a:off x="1353519" y="1387368"/>
            <a:ext cx="9497876" cy="4961502"/>
          </a:xfrm>
          <a:prstGeom prst="rect">
            <a:avLst/>
          </a:prstGeom>
        </p:spPr>
      </p:pic>
    </p:spTree>
    <p:extLst>
      <p:ext uri="{BB962C8B-B14F-4D97-AF65-F5344CB8AC3E}">
        <p14:creationId xmlns:p14="http://schemas.microsoft.com/office/powerpoint/2010/main" val="69577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CAEF-A020-6C83-6C3D-F1F9817BFEA8}"/>
              </a:ext>
            </a:extLst>
          </p:cNvPr>
          <p:cNvSpPr>
            <a:spLocks noGrp="1"/>
          </p:cNvSpPr>
          <p:nvPr>
            <p:ph type="title"/>
          </p:nvPr>
        </p:nvSpPr>
        <p:spPr>
          <a:xfrm>
            <a:off x="0" y="0"/>
            <a:ext cx="12271246" cy="1946407"/>
          </a:xfrm>
        </p:spPr>
        <p:txBody>
          <a:bodyPr vert="horz" lIns="91440" tIns="45720" rIns="91440" bIns="45720" rtlCol="0" anchor="ctr">
            <a:noAutofit/>
          </a:bodyPr>
          <a:lstStyle/>
          <a:p>
            <a:pPr algn="ctr">
              <a:spcBef>
                <a:spcPts val="1000"/>
              </a:spcBef>
            </a:pPr>
            <a:r>
              <a:rPr lang="en-US" dirty="0">
                <a:solidFill>
                  <a:srgbClr val="002060"/>
                </a:solidFill>
                <a:latin typeface="+mn-lt"/>
              </a:rPr>
              <a:t>SMART Objectives</a:t>
            </a:r>
            <a:endParaRPr lang="en-US" dirty="0">
              <a:solidFill>
                <a:srgbClr val="002060"/>
              </a:solidFill>
              <a:latin typeface="+mn-lt"/>
              <a:ea typeface="Calibri Light"/>
              <a:cs typeface="Times New Roman"/>
            </a:endParaRPr>
          </a:p>
        </p:txBody>
      </p:sp>
      <p:sp>
        <p:nvSpPr>
          <p:cNvPr id="4" name="Slide Number Placeholder 3">
            <a:extLst>
              <a:ext uri="{FF2B5EF4-FFF2-40B4-BE49-F238E27FC236}">
                <a16:creationId xmlns:a16="http://schemas.microsoft.com/office/drawing/2014/main" id="{C0165F40-2DEE-F5A1-9068-0BF7F4F45068}"/>
              </a:ext>
            </a:extLst>
          </p:cNvPr>
          <p:cNvSpPr>
            <a:spLocks noGrp="1"/>
          </p:cNvSpPr>
          <p:nvPr>
            <p:ph type="sldNum" sz="quarter" idx="12"/>
          </p:nvPr>
        </p:nvSpPr>
        <p:spPr/>
        <p:txBody>
          <a:bodyPr/>
          <a:lstStyle/>
          <a:p>
            <a:fld id="{ACBB482D-A81E-5740-BEC7-75ABECFB8126}" type="slidenum">
              <a:rPr lang="en-US" smtClean="0"/>
              <a:t>7</a:t>
            </a:fld>
            <a:endParaRPr lang="en-US"/>
          </a:p>
        </p:txBody>
      </p:sp>
      <p:sp>
        <p:nvSpPr>
          <p:cNvPr id="17" name="Freeform 11">
            <a:extLst>
              <a:ext uri="{FF2B5EF4-FFF2-40B4-BE49-F238E27FC236}">
                <a16:creationId xmlns:a16="http://schemas.microsoft.com/office/drawing/2014/main" id="{E81EA650-4417-DCD5-E020-4B3C1E9324F5}"/>
              </a:ext>
            </a:extLst>
          </p:cNvPr>
          <p:cNvSpPr>
            <a:spLocks/>
          </p:cNvSpPr>
          <p:nvPr/>
        </p:nvSpPr>
        <p:spPr bwMode="auto">
          <a:xfrm flipH="1">
            <a:off x="719067" y="3878306"/>
            <a:ext cx="9309607" cy="2236464"/>
          </a:xfrm>
          <a:custGeom>
            <a:avLst/>
            <a:gdLst>
              <a:gd name="T0" fmla="*/ 1757 w 1757"/>
              <a:gd name="T1" fmla="*/ 306 h 421"/>
              <a:gd name="T2" fmla="*/ 1753 w 1757"/>
              <a:gd name="T3" fmla="*/ 284 h 421"/>
              <a:gd name="T4" fmla="*/ 123 w 1757"/>
              <a:gd name="T5" fmla="*/ 28 h 421"/>
              <a:gd name="T6" fmla="*/ 136 w 1757"/>
              <a:gd name="T7" fmla="*/ 0 h 421"/>
              <a:gd name="T8" fmla="*/ 0 w 1757"/>
              <a:gd name="T9" fmla="*/ 15 h 421"/>
              <a:gd name="T10" fmla="*/ 82 w 1757"/>
              <a:gd name="T11" fmla="*/ 115 h 421"/>
              <a:gd name="T12" fmla="*/ 95 w 1757"/>
              <a:gd name="T13" fmla="*/ 88 h 421"/>
              <a:gd name="T14" fmla="*/ 1757 w 1757"/>
              <a:gd name="T15" fmla="*/ 306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7" h="421">
                <a:moveTo>
                  <a:pt x="1757" y="306"/>
                </a:moveTo>
                <a:cubicBezTo>
                  <a:pt x="1753" y="284"/>
                  <a:pt x="1753" y="284"/>
                  <a:pt x="1753" y="284"/>
                </a:cubicBezTo>
                <a:cubicBezTo>
                  <a:pt x="922" y="370"/>
                  <a:pt x="197" y="61"/>
                  <a:pt x="123" y="28"/>
                </a:cubicBezTo>
                <a:cubicBezTo>
                  <a:pt x="136" y="0"/>
                  <a:pt x="136" y="0"/>
                  <a:pt x="136" y="0"/>
                </a:cubicBezTo>
                <a:cubicBezTo>
                  <a:pt x="0" y="15"/>
                  <a:pt x="0" y="15"/>
                  <a:pt x="0" y="15"/>
                </a:cubicBezTo>
                <a:cubicBezTo>
                  <a:pt x="82" y="115"/>
                  <a:pt x="82" y="115"/>
                  <a:pt x="82" y="115"/>
                </a:cubicBezTo>
                <a:cubicBezTo>
                  <a:pt x="95" y="88"/>
                  <a:pt x="95" y="88"/>
                  <a:pt x="95" y="88"/>
                </a:cubicBezTo>
                <a:cubicBezTo>
                  <a:pt x="965" y="421"/>
                  <a:pt x="1757" y="306"/>
                  <a:pt x="1757" y="30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Oval 17">
            <a:extLst>
              <a:ext uri="{FF2B5EF4-FFF2-40B4-BE49-F238E27FC236}">
                <a16:creationId xmlns:a16="http://schemas.microsoft.com/office/drawing/2014/main" id="{0EEB7008-5FD1-F892-C591-6B9432B479D5}"/>
              </a:ext>
            </a:extLst>
          </p:cNvPr>
          <p:cNvSpPr/>
          <p:nvPr/>
        </p:nvSpPr>
        <p:spPr>
          <a:xfrm flipH="1">
            <a:off x="8093431" y="4182266"/>
            <a:ext cx="731994" cy="731994"/>
          </a:xfrm>
          <a:prstGeom prst="ellipse">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623F3232-5C58-9F6C-A834-0CA9C7D61A07}"/>
              </a:ext>
            </a:extLst>
          </p:cNvPr>
          <p:cNvSpPr/>
          <p:nvPr/>
        </p:nvSpPr>
        <p:spPr>
          <a:xfrm flipH="1">
            <a:off x="6306872" y="4709040"/>
            <a:ext cx="731994" cy="731994"/>
          </a:xfrm>
          <a:prstGeom prst="ellipse">
            <a:avLst/>
          </a:prstGeom>
          <a:solidFill>
            <a:schemeClr val="accent2">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CBEF47B8-41FA-DAFF-BB34-DF7C0ADFD8BE}"/>
              </a:ext>
            </a:extLst>
          </p:cNvPr>
          <p:cNvSpPr/>
          <p:nvPr/>
        </p:nvSpPr>
        <p:spPr>
          <a:xfrm flipH="1">
            <a:off x="4499344" y="5017153"/>
            <a:ext cx="731994" cy="731994"/>
          </a:xfrm>
          <a:prstGeom prst="ellipse">
            <a:avLst/>
          </a:prstGeom>
          <a:solidFill>
            <a:schemeClr val="accent3">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6B2CECB5-06AD-804B-FA39-37793D9B046A}"/>
              </a:ext>
            </a:extLst>
          </p:cNvPr>
          <p:cNvSpPr/>
          <p:nvPr/>
        </p:nvSpPr>
        <p:spPr>
          <a:xfrm flipH="1">
            <a:off x="2733754" y="5144201"/>
            <a:ext cx="731994" cy="731994"/>
          </a:xfrm>
          <a:prstGeom prst="ellipse">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38B8A0D7-9DEC-7324-3494-EE7B0D519EF1}"/>
              </a:ext>
            </a:extLst>
          </p:cNvPr>
          <p:cNvSpPr/>
          <p:nvPr/>
        </p:nvSpPr>
        <p:spPr>
          <a:xfrm flipH="1">
            <a:off x="947195" y="5086727"/>
            <a:ext cx="731994" cy="731994"/>
          </a:xfrm>
          <a:prstGeom prst="ellipse">
            <a:avLst/>
          </a:prstGeom>
          <a:solidFill>
            <a:schemeClr val="accent5">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Straight Connector 22">
            <a:extLst>
              <a:ext uri="{FF2B5EF4-FFF2-40B4-BE49-F238E27FC236}">
                <a16:creationId xmlns:a16="http://schemas.microsoft.com/office/drawing/2014/main" id="{076AEC2A-FDC1-131F-F36D-2EDFE873892E}"/>
              </a:ext>
            </a:extLst>
          </p:cNvPr>
          <p:cNvCxnSpPr>
            <a:cxnSpLocks/>
          </p:cNvCxnSpPr>
          <p:nvPr/>
        </p:nvCxnSpPr>
        <p:spPr>
          <a:xfrm flipV="1">
            <a:off x="1313193" y="3214540"/>
            <a:ext cx="0" cy="199395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92C4F21-D631-FB2C-C9D2-146BCD7ABB5E}"/>
              </a:ext>
            </a:extLst>
          </p:cNvPr>
          <p:cNvSpPr txBox="1"/>
          <p:nvPr/>
        </p:nvSpPr>
        <p:spPr>
          <a:xfrm flipH="1">
            <a:off x="2187295" y="3656783"/>
            <a:ext cx="1773913" cy="722927"/>
          </a:xfrm>
          <a:prstGeom prst="rect">
            <a:avLst/>
          </a:prstGeom>
          <a:noFill/>
        </p:spPr>
        <p:txBody>
          <a:bodyPr wrap="square" lIns="0" tIns="0" rIns="0" bIns="0" rtlCol="0" anchor="ctr">
            <a:noAutofit/>
          </a:bodyPr>
          <a:lstStyle/>
          <a:p>
            <a:r>
              <a:rPr lang="en-US" sz="1400" b="0" i="0">
                <a:solidFill>
                  <a:srgbClr val="374151"/>
                </a:solidFill>
                <a:effectLst/>
                <a:latin typeface="Söhne"/>
              </a:rPr>
              <a:t>GHG reduction measured by comparing current to future emissions</a:t>
            </a:r>
            <a:endParaRPr lang="en-US" sz="1400">
              <a:solidFill>
                <a:schemeClr val="tx1">
                  <a:lumMod val="85000"/>
                  <a:lumOff val="15000"/>
                </a:schemeClr>
              </a:solidFill>
              <a:latin typeface="Segoe UI" panose="020B0502040204020203" pitchFamily="34" charset="0"/>
              <a:ea typeface="Calibri Light" charset="0"/>
              <a:cs typeface="Segoe UI" panose="020B0502040204020203" pitchFamily="34" charset="0"/>
            </a:endParaRPr>
          </a:p>
        </p:txBody>
      </p:sp>
      <p:sp>
        <p:nvSpPr>
          <p:cNvPr id="27" name="TextBox 26">
            <a:extLst>
              <a:ext uri="{FF2B5EF4-FFF2-40B4-BE49-F238E27FC236}">
                <a16:creationId xmlns:a16="http://schemas.microsoft.com/office/drawing/2014/main" id="{F222A2EA-7FF0-E5A2-AFE7-946D7D5680D7}"/>
              </a:ext>
            </a:extLst>
          </p:cNvPr>
          <p:cNvSpPr txBox="1"/>
          <p:nvPr/>
        </p:nvSpPr>
        <p:spPr>
          <a:xfrm flipH="1">
            <a:off x="2192968" y="3269501"/>
            <a:ext cx="2146434" cy="322118"/>
          </a:xfrm>
          <a:prstGeom prst="rect">
            <a:avLst/>
          </a:prstGeom>
          <a:noFill/>
        </p:spPr>
        <p:txBody>
          <a:bodyPr wrap="square" lIns="0" tIns="0" rIns="0" bIns="0" rtlCol="0" anchor="ctr">
            <a:noAutofit/>
          </a:bodyPr>
          <a:lstStyle/>
          <a:p>
            <a:r>
              <a:rPr lang="en-US" sz="2000" b="1" kern="0">
                <a:solidFill>
                  <a:schemeClr val="accent4"/>
                </a:solidFill>
                <a:latin typeface="Arial Black" panose="020B0A04020102020204" pitchFamily="34" charset="0"/>
                <a:ea typeface="Calibri Light" charset="0"/>
                <a:cs typeface="Segoe UI" panose="020B0502040204020203" pitchFamily="34" charset="0"/>
              </a:rPr>
              <a:t>Measurable</a:t>
            </a:r>
            <a:endParaRPr lang="en-US" sz="2000" b="1">
              <a:solidFill>
                <a:schemeClr val="accent4"/>
              </a:solidFill>
              <a:latin typeface="Arial Black" panose="020B0A04020102020204" pitchFamily="34" charset="0"/>
              <a:ea typeface="Calibri Light" charset="0"/>
              <a:cs typeface="Segoe UI" panose="020B0502040204020203" pitchFamily="34" charset="0"/>
            </a:endParaRPr>
          </a:p>
        </p:txBody>
      </p:sp>
      <p:cxnSp>
        <p:nvCxnSpPr>
          <p:cNvPr id="28" name="Straight Connector 27">
            <a:extLst>
              <a:ext uri="{FF2B5EF4-FFF2-40B4-BE49-F238E27FC236}">
                <a16:creationId xmlns:a16="http://schemas.microsoft.com/office/drawing/2014/main" id="{0578A87C-9B73-ABB5-F4CC-E5C0B84F9ACD}"/>
              </a:ext>
            </a:extLst>
          </p:cNvPr>
          <p:cNvCxnSpPr>
            <a:cxnSpLocks/>
          </p:cNvCxnSpPr>
          <p:nvPr/>
        </p:nvCxnSpPr>
        <p:spPr>
          <a:xfrm flipV="1">
            <a:off x="3094859" y="4506012"/>
            <a:ext cx="0" cy="70248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980EF16-A7D1-DAFC-4665-201DE13C65C5}"/>
              </a:ext>
            </a:extLst>
          </p:cNvPr>
          <p:cNvCxnSpPr>
            <a:cxnSpLocks/>
          </p:cNvCxnSpPr>
          <p:nvPr/>
        </p:nvCxnSpPr>
        <p:spPr>
          <a:xfrm flipV="1">
            <a:off x="4865342" y="2988297"/>
            <a:ext cx="0" cy="22201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F4125FB-EE6C-73C1-2AF1-87E34B2A5054}"/>
              </a:ext>
            </a:extLst>
          </p:cNvPr>
          <p:cNvCxnSpPr>
            <a:cxnSpLocks/>
          </p:cNvCxnSpPr>
          <p:nvPr/>
        </p:nvCxnSpPr>
        <p:spPr>
          <a:xfrm flipV="1">
            <a:off x="6648764" y="4176074"/>
            <a:ext cx="0" cy="62575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805B3F-84D1-1485-699D-6767DE4AC3D8}"/>
              </a:ext>
            </a:extLst>
          </p:cNvPr>
          <p:cNvCxnSpPr>
            <a:cxnSpLocks/>
          </p:cNvCxnSpPr>
          <p:nvPr/>
        </p:nvCxnSpPr>
        <p:spPr>
          <a:xfrm flipV="1">
            <a:off x="8449284" y="2960016"/>
            <a:ext cx="0" cy="13516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804C44C-3604-627D-4AFB-DF612E03095D}"/>
              </a:ext>
            </a:extLst>
          </p:cNvPr>
          <p:cNvSpPr/>
          <p:nvPr/>
        </p:nvSpPr>
        <p:spPr>
          <a:xfrm flipH="1">
            <a:off x="8182071" y="4270906"/>
            <a:ext cx="554714" cy="5547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97A4165C-BE03-FF51-585E-A7439329CD13}"/>
              </a:ext>
            </a:extLst>
          </p:cNvPr>
          <p:cNvSpPr/>
          <p:nvPr/>
        </p:nvSpPr>
        <p:spPr>
          <a:xfrm flipH="1">
            <a:off x="6395512" y="4797680"/>
            <a:ext cx="554714" cy="5547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37EB3DB7-1D6A-5BEE-2122-BC5E8CD53719}"/>
              </a:ext>
            </a:extLst>
          </p:cNvPr>
          <p:cNvSpPr/>
          <p:nvPr/>
        </p:nvSpPr>
        <p:spPr>
          <a:xfrm flipH="1">
            <a:off x="4587984" y="5105793"/>
            <a:ext cx="554714" cy="5547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C032550D-2B52-7A63-31BD-47168E9DF064}"/>
              </a:ext>
            </a:extLst>
          </p:cNvPr>
          <p:cNvSpPr/>
          <p:nvPr/>
        </p:nvSpPr>
        <p:spPr>
          <a:xfrm flipH="1">
            <a:off x="2822394" y="5232841"/>
            <a:ext cx="554714" cy="5547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DD3ABF1A-F818-21B5-C5E4-846B4F3DBA49}"/>
              </a:ext>
            </a:extLst>
          </p:cNvPr>
          <p:cNvSpPr/>
          <p:nvPr/>
        </p:nvSpPr>
        <p:spPr>
          <a:xfrm flipH="1">
            <a:off x="1035835" y="5175367"/>
            <a:ext cx="554714" cy="5547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TextBox 42">
            <a:extLst>
              <a:ext uri="{FF2B5EF4-FFF2-40B4-BE49-F238E27FC236}">
                <a16:creationId xmlns:a16="http://schemas.microsoft.com/office/drawing/2014/main" id="{44612C15-55B5-2D8C-9DD1-A57D6A693A00}"/>
              </a:ext>
            </a:extLst>
          </p:cNvPr>
          <p:cNvSpPr txBox="1"/>
          <p:nvPr/>
        </p:nvSpPr>
        <p:spPr>
          <a:xfrm>
            <a:off x="1134297" y="5221892"/>
            <a:ext cx="357790" cy="461665"/>
          </a:xfrm>
          <a:prstGeom prst="rect">
            <a:avLst/>
          </a:prstGeom>
          <a:noFill/>
        </p:spPr>
        <p:txBody>
          <a:bodyPr wrap="none" rtlCol="0" anchor="ctr">
            <a:spAutoFit/>
          </a:bodyPr>
          <a:lstStyle/>
          <a:p>
            <a:pPr algn="ctr"/>
            <a:r>
              <a:rPr lang="en-IN" b="1">
                <a:solidFill>
                  <a:schemeClr val="accent5">
                    <a:lumMod val="20000"/>
                    <a:lumOff val="80000"/>
                  </a:schemeClr>
                </a:solidFill>
              </a:rPr>
              <a:t>S</a:t>
            </a:r>
          </a:p>
        </p:txBody>
      </p:sp>
      <p:sp>
        <p:nvSpPr>
          <p:cNvPr id="44" name="TextBox 43">
            <a:extLst>
              <a:ext uri="{FF2B5EF4-FFF2-40B4-BE49-F238E27FC236}">
                <a16:creationId xmlns:a16="http://schemas.microsoft.com/office/drawing/2014/main" id="{55E2E312-00D4-AD9B-DCE4-2BFF9031B2C2}"/>
              </a:ext>
            </a:extLst>
          </p:cNvPr>
          <p:cNvSpPr txBox="1"/>
          <p:nvPr/>
        </p:nvSpPr>
        <p:spPr>
          <a:xfrm>
            <a:off x="2859942" y="5279366"/>
            <a:ext cx="479619" cy="461665"/>
          </a:xfrm>
          <a:prstGeom prst="rect">
            <a:avLst/>
          </a:prstGeom>
          <a:noFill/>
        </p:spPr>
        <p:txBody>
          <a:bodyPr wrap="none" rtlCol="0" anchor="ctr">
            <a:spAutoFit/>
          </a:bodyPr>
          <a:lstStyle/>
          <a:p>
            <a:pPr algn="ctr"/>
            <a:r>
              <a:rPr lang="en-IN" b="1">
                <a:solidFill>
                  <a:schemeClr val="tx2">
                    <a:lumMod val="20000"/>
                    <a:lumOff val="80000"/>
                  </a:schemeClr>
                </a:solidFill>
              </a:rPr>
              <a:t>M</a:t>
            </a:r>
          </a:p>
        </p:txBody>
      </p:sp>
      <p:sp>
        <p:nvSpPr>
          <p:cNvPr id="45" name="TextBox 44">
            <a:extLst>
              <a:ext uri="{FF2B5EF4-FFF2-40B4-BE49-F238E27FC236}">
                <a16:creationId xmlns:a16="http://schemas.microsoft.com/office/drawing/2014/main" id="{69ED6B70-5AD6-0F76-8B57-0ADEB66439D7}"/>
              </a:ext>
            </a:extLst>
          </p:cNvPr>
          <p:cNvSpPr txBox="1"/>
          <p:nvPr/>
        </p:nvSpPr>
        <p:spPr>
          <a:xfrm>
            <a:off x="4664806" y="5152318"/>
            <a:ext cx="401071" cy="461665"/>
          </a:xfrm>
          <a:prstGeom prst="rect">
            <a:avLst/>
          </a:prstGeom>
          <a:noFill/>
        </p:spPr>
        <p:txBody>
          <a:bodyPr wrap="none" rtlCol="0" anchor="ctr">
            <a:spAutoFit/>
          </a:bodyPr>
          <a:lstStyle/>
          <a:p>
            <a:pPr algn="ctr"/>
            <a:r>
              <a:rPr lang="en-IN" b="1">
                <a:solidFill>
                  <a:schemeClr val="accent3">
                    <a:lumMod val="20000"/>
                    <a:lumOff val="80000"/>
                  </a:schemeClr>
                </a:solidFill>
              </a:rPr>
              <a:t>A</a:t>
            </a:r>
          </a:p>
        </p:txBody>
      </p:sp>
      <p:sp>
        <p:nvSpPr>
          <p:cNvPr id="46" name="TextBox 45">
            <a:extLst>
              <a:ext uri="{FF2B5EF4-FFF2-40B4-BE49-F238E27FC236}">
                <a16:creationId xmlns:a16="http://schemas.microsoft.com/office/drawing/2014/main" id="{8A228294-5F96-CB4D-07B8-8980EDD0E664}"/>
              </a:ext>
            </a:extLst>
          </p:cNvPr>
          <p:cNvSpPr txBox="1"/>
          <p:nvPr/>
        </p:nvSpPr>
        <p:spPr>
          <a:xfrm>
            <a:off x="6480348" y="4844205"/>
            <a:ext cx="385042" cy="461665"/>
          </a:xfrm>
          <a:prstGeom prst="rect">
            <a:avLst/>
          </a:prstGeom>
          <a:noFill/>
        </p:spPr>
        <p:txBody>
          <a:bodyPr wrap="none" rtlCol="0" anchor="ctr">
            <a:spAutoFit/>
          </a:bodyPr>
          <a:lstStyle/>
          <a:p>
            <a:pPr algn="ctr"/>
            <a:r>
              <a:rPr lang="en-IN" b="1">
                <a:solidFill>
                  <a:schemeClr val="accent2">
                    <a:lumMod val="50000"/>
                  </a:schemeClr>
                </a:solidFill>
              </a:rPr>
              <a:t>R</a:t>
            </a:r>
          </a:p>
        </p:txBody>
      </p:sp>
      <p:sp>
        <p:nvSpPr>
          <p:cNvPr id="47" name="TextBox 46">
            <a:extLst>
              <a:ext uri="{FF2B5EF4-FFF2-40B4-BE49-F238E27FC236}">
                <a16:creationId xmlns:a16="http://schemas.microsoft.com/office/drawing/2014/main" id="{B83F602B-507F-B356-71B8-5253EEEB69F2}"/>
              </a:ext>
            </a:extLst>
          </p:cNvPr>
          <p:cNvSpPr txBox="1"/>
          <p:nvPr/>
        </p:nvSpPr>
        <p:spPr>
          <a:xfrm>
            <a:off x="8276526" y="4317431"/>
            <a:ext cx="365805" cy="461665"/>
          </a:xfrm>
          <a:prstGeom prst="rect">
            <a:avLst/>
          </a:prstGeom>
          <a:noFill/>
        </p:spPr>
        <p:txBody>
          <a:bodyPr wrap="none" rtlCol="0" anchor="ctr">
            <a:spAutoFit/>
          </a:bodyPr>
          <a:lstStyle/>
          <a:p>
            <a:pPr algn="ctr"/>
            <a:r>
              <a:rPr lang="en-IN" b="1">
                <a:solidFill>
                  <a:schemeClr val="bg1"/>
                </a:solidFill>
              </a:rPr>
              <a:t>T</a:t>
            </a:r>
          </a:p>
        </p:txBody>
      </p:sp>
      <p:pic>
        <p:nvPicPr>
          <p:cNvPr id="3" name="Picture 2">
            <a:extLst>
              <a:ext uri="{FF2B5EF4-FFF2-40B4-BE49-F238E27FC236}">
                <a16:creationId xmlns:a16="http://schemas.microsoft.com/office/drawing/2014/main" id="{0EFC0FB7-498C-FA8E-ED94-EEA49AB6AE11}"/>
              </a:ext>
            </a:extLst>
          </p:cNvPr>
          <p:cNvPicPr>
            <a:picLocks noChangeAspect="1"/>
          </p:cNvPicPr>
          <p:nvPr/>
        </p:nvPicPr>
        <p:blipFill>
          <a:blip r:embed="rId3"/>
          <a:stretch>
            <a:fillRect/>
          </a:stretch>
        </p:blipFill>
        <p:spPr>
          <a:xfrm>
            <a:off x="799381" y="1840675"/>
            <a:ext cx="10535728" cy="4154309"/>
          </a:xfrm>
          <a:prstGeom prst="rect">
            <a:avLst/>
          </a:prstGeom>
        </p:spPr>
      </p:pic>
      <p:sp>
        <p:nvSpPr>
          <p:cNvPr id="49" name="TextBox 48">
            <a:extLst>
              <a:ext uri="{FF2B5EF4-FFF2-40B4-BE49-F238E27FC236}">
                <a16:creationId xmlns:a16="http://schemas.microsoft.com/office/drawing/2014/main" id="{0621E1DE-4F4F-A986-EE08-5C0D8E1EC16C}"/>
              </a:ext>
            </a:extLst>
          </p:cNvPr>
          <p:cNvSpPr txBox="1"/>
          <p:nvPr/>
        </p:nvSpPr>
        <p:spPr>
          <a:xfrm flipH="1">
            <a:off x="1211217" y="3379836"/>
            <a:ext cx="1513831" cy="379627"/>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r>
              <a:rPr lang="en-US" sz="2000" b="1" kern="0">
                <a:solidFill>
                  <a:srgbClr val="FF0000"/>
                </a:solidFill>
                <a:latin typeface="Arial Black"/>
                <a:ea typeface="Calibri Light" charset="0"/>
                <a:cs typeface="Segoe UI"/>
              </a:rPr>
              <a:t>Specific</a:t>
            </a:r>
            <a:endParaRPr lang="en-US" sz="2000" b="1">
              <a:solidFill>
                <a:srgbClr val="FF0000"/>
              </a:solidFill>
              <a:latin typeface="Arial Black"/>
              <a:ea typeface="Calibri Light" charset="0"/>
              <a:cs typeface="Segoe UI"/>
            </a:endParaRPr>
          </a:p>
        </p:txBody>
      </p:sp>
      <p:sp>
        <p:nvSpPr>
          <p:cNvPr id="51" name="TextBox 50">
            <a:extLst>
              <a:ext uri="{FF2B5EF4-FFF2-40B4-BE49-F238E27FC236}">
                <a16:creationId xmlns:a16="http://schemas.microsoft.com/office/drawing/2014/main" id="{ACC0C412-D78C-5B4C-9F22-A4E38CC1E117}"/>
              </a:ext>
            </a:extLst>
          </p:cNvPr>
          <p:cNvSpPr txBox="1"/>
          <p:nvPr/>
        </p:nvSpPr>
        <p:spPr>
          <a:xfrm flipH="1">
            <a:off x="3092991" y="3421901"/>
            <a:ext cx="1729491" cy="336495"/>
          </a:xfrm>
          <a:prstGeom prst="rect">
            <a:avLst/>
          </a:prstGeom>
          <a:solidFill>
            <a:schemeClr val="bg1"/>
          </a:solidFill>
          <a:ln>
            <a:noFill/>
          </a:ln>
        </p:spPr>
        <p:txBody>
          <a:bodyPr wrap="square" lIns="0" tIns="0" rIns="0" bIns="0" rtlCol="0" anchor="ctr">
            <a:noAutofit/>
          </a:bodyPr>
          <a:lstStyle/>
          <a:p>
            <a:r>
              <a:rPr lang="en-US" sz="2000" b="1" kern="0">
                <a:solidFill>
                  <a:srgbClr val="00B050"/>
                </a:solidFill>
                <a:latin typeface="Arial Black"/>
                <a:ea typeface="Calibri Light" charset="0"/>
                <a:cs typeface="Segoe UI"/>
              </a:rPr>
              <a:t>Measurable</a:t>
            </a:r>
            <a:endParaRPr lang="en-US" sz="2000" b="1">
              <a:solidFill>
                <a:srgbClr val="00B050"/>
              </a:solidFill>
              <a:latin typeface="Arial Black"/>
              <a:ea typeface="Calibri Light" charset="0"/>
              <a:cs typeface="Segoe UI"/>
            </a:endParaRPr>
          </a:p>
        </p:txBody>
      </p:sp>
      <p:sp>
        <p:nvSpPr>
          <p:cNvPr id="53" name="TextBox 52">
            <a:extLst>
              <a:ext uri="{FF2B5EF4-FFF2-40B4-BE49-F238E27FC236}">
                <a16:creationId xmlns:a16="http://schemas.microsoft.com/office/drawing/2014/main" id="{A1D52156-93A2-5DD1-81DF-F73782E9CA4D}"/>
              </a:ext>
            </a:extLst>
          </p:cNvPr>
          <p:cNvSpPr txBox="1"/>
          <p:nvPr/>
        </p:nvSpPr>
        <p:spPr>
          <a:xfrm flipH="1">
            <a:off x="5220513" y="3419189"/>
            <a:ext cx="1643226" cy="336495"/>
          </a:xfrm>
          <a:prstGeom prst="rect">
            <a:avLst/>
          </a:prstGeom>
          <a:solidFill>
            <a:schemeClr val="bg1"/>
          </a:solidFill>
          <a:ln>
            <a:solidFill>
              <a:schemeClr val="bg1"/>
            </a:solidFill>
          </a:ln>
        </p:spPr>
        <p:txBody>
          <a:bodyPr wrap="square" lIns="0" tIns="0" rIns="0" bIns="0" rtlCol="0" anchor="ctr">
            <a:noAutofit/>
          </a:bodyPr>
          <a:lstStyle/>
          <a:p>
            <a:r>
              <a:rPr lang="en-US" sz="2000" b="1" kern="0">
                <a:solidFill>
                  <a:schemeClr val="accent1"/>
                </a:solidFill>
                <a:latin typeface="Arial Black"/>
                <a:ea typeface="Calibri Light" charset="0"/>
                <a:cs typeface="Segoe UI"/>
              </a:rPr>
              <a:t>Attainable</a:t>
            </a:r>
            <a:endParaRPr lang="en-US" sz="2000" b="1">
              <a:solidFill>
                <a:schemeClr val="accent1"/>
              </a:solidFill>
              <a:latin typeface="Arial Black"/>
              <a:ea typeface="Calibri Light" charset="0"/>
              <a:cs typeface="Segoe UI"/>
            </a:endParaRPr>
          </a:p>
        </p:txBody>
      </p:sp>
      <p:sp>
        <p:nvSpPr>
          <p:cNvPr id="55" name="TextBox 54">
            <a:extLst>
              <a:ext uri="{FF2B5EF4-FFF2-40B4-BE49-F238E27FC236}">
                <a16:creationId xmlns:a16="http://schemas.microsoft.com/office/drawing/2014/main" id="{D7D3736B-680B-A2CE-B19E-4CF892467C1F}"/>
              </a:ext>
            </a:extLst>
          </p:cNvPr>
          <p:cNvSpPr txBox="1"/>
          <p:nvPr/>
        </p:nvSpPr>
        <p:spPr>
          <a:xfrm flipH="1">
            <a:off x="7337807" y="3420196"/>
            <a:ext cx="1542585" cy="336495"/>
          </a:xfrm>
          <a:prstGeom prst="rect">
            <a:avLst/>
          </a:prstGeom>
          <a:solidFill>
            <a:schemeClr val="bg1"/>
          </a:solidFill>
          <a:ln>
            <a:noFill/>
          </a:ln>
        </p:spPr>
        <p:txBody>
          <a:bodyPr wrap="square" lIns="0" tIns="0" rIns="0" bIns="0" rtlCol="0" anchor="ctr">
            <a:noAutofit/>
          </a:bodyPr>
          <a:lstStyle/>
          <a:p>
            <a:r>
              <a:rPr lang="en-US" sz="2000" b="1" kern="0">
                <a:solidFill>
                  <a:srgbClr val="7030A0"/>
                </a:solidFill>
                <a:latin typeface="Arial Black"/>
                <a:ea typeface="Calibri Light" charset="0"/>
                <a:cs typeface="Segoe UI"/>
              </a:rPr>
              <a:t>Relevant</a:t>
            </a:r>
            <a:endParaRPr lang="en-US" sz="2000" b="1">
              <a:solidFill>
                <a:srgbClr val="7030A0"/>
              </a:solidFill>
              <a:latin typeface="Arial Black"/>
              <a:ea typeface="Calibri Light" charset="0"/>
              <a:cs typeface="Segoe UI"/>
            </a:endParaRPr>
          </a:p>
        </p:txBody>
      </p:sp>
      <p:sp>
        <p:nvSpPr>
          <p:cNvPr id="57" name="TextBox 56">
            <a:extLst>
              <a:ext uri="{FF2B5EF4-FFF2-40B4-BE49-F238E27FC236}">
                <a16:creationId xmlns:a16="http://schemas.microsoft.com/office/drawing/2014/main" id="{638EE1C8-6899-CBD5-1EA6-7950D44CF6A9}"/>
              </a:ext>
            </a:extLst>
          </p:cNvPr>
          <p:cNvSpPr txBox="1"/>
          <p:nvPr/>
        </p:nvSpPr>
        <p:spPr>
          <a:xfrm flipH="1">
            <a:off x="9326645" y="3426213"/>
            <a:ext cx="1715114" cy="322118"/>
          </a:xfrm>
          <a:prstGeom prst="rect">
            <a:avLst/>
          </a:prstGeom>
          <a:solidFill>
            <a:schemeClr val="bg1"/>
          </a:solidFill>
          <a:ln>
            <a:noFill/>
          </a:ln>
        </p:spPr>
        <p:txBody>
          <a:bodyPr wrap="square" lIns="0" tIns="0" rIns="0" bIns="0" rtlCol="0" anchor="ctr">
            <a:noAutofit/>
          </a:bodyPr>
          <a:lstStyle/>
          <a:p>
            <a:r>
              <a:rPr lang="en-US" sz="2000" b="1" kern="0">
                <a:solidFill>
                  <a:srgbClr val="FFC000"/>
                </a:solidFill>
                <a:latin typeface="Arial Black"/>
                <a:ea typeface="Calibri Light" charset="0"/>
                <a:cs typeface="Segoe UI"/>
              </a:rPr>
              <a:t>Time-Bound</a:t>
            </a:r>
            <a:endParaRPr lang="en-US" sz="2000" b="1">
              <a:solidFill>
                <a:srgbClr val="FFC000"/>
              </a:solidFill>
              <a:latin typeface="Arial Black"/>
              <a:ea typeface="Calibri Light" charset="0"/>
              <a:cs typeface="Segoe UI"/>
            </a:endParaRPr>
          </a:p>
        </p:txBody>
      </p:sp>
      <p:sp>
        <p:nvSpPr>
          <p:cNvPr id="59" name="TextBox 58">
            <a:extLst>
              <a:ext uri="{FF2B5EF4-FFF2-40B4-BE49-F238E27FC236}">
                <a16:creationId xmlns:a16="http://schemas.microsoft.com/office/drawing/2014/main" id="{3A3E8447-FECE-EC4B-6DD6-1F096AD29C53}"/>
              </a:ext>
            </a:extLst>
          </p:cNvPr>
          <p:cNvSpPr txBox="1"/>
          <p:nvPr/>
        </p:nvSpPr>
        <p:spPr>
          <a:xfrm flipH="1">
            <a:off x="1039242" y="3815097"/>
            <a:ext cx="1691894" cy="1332527"/>
          </a:xfrm>
          <a:prstGeom prst="rect">
            <a:avLst/>
          </a:prstGeom>
          <a:solidFill>
            <a:schemeClr val="bg1"/>
          </a:solidFill>
          <a:ln>
            <a:solidFill>
              <a:schemeClr val="bg1"/>
            </a:solidFill>
          </a:ln>
        </p:spPr>
        <p:txBody>
          <a:bodyPr wrap="square" lIns="0" tIns="0" rIns="0" bIns="0" rtlCol="0" anchor="ctr">
            <a:noAutofit/>
          </a:bodyPr>
          <a:lstStyle/>
          <a:p>
            <a:r>
              <a:rPr lang="en-US" sz="1600" b="1" kern="0">
                <a:solidFill>
                  <a:srgbClr val="374151"/>
                </a:solidFill>
                <a:ea typeface="+mn-lt"/>
                <a:cs typeface="+mn-lt"/>
              </a:rPr>
              <a:t>Evaluate Armada vs. traditional transport for remote community delivery impact.</a:t>
            </a:r>
            <a:endParaRPr lang="en-US" sz="1600" b="1">
              <a:ea typeface="+mn-lt"/>
              <a:cs typeface="+mn-lt"/>
            </a:endParaRPr>
          </a:p>
        </p:txBody>
      </p:sp>
      <p:sp>
        <p:nvSpPr>
          <p:cNvPr id="60" name="TextBox 59">
            <a:extLst>
              <a:ext uri="{FF2B5EF4-FFF2-40B4-BE49-F238E27FC236}">
                <a16:creationId xmlns:a16="http://schemas.microsoft.com/office/drawing/2014/main" id="{57BC7D25-0EC1-C75E-AC34-82E69080E847}"/>
              </a:ext>
            </a:extLst>
          </p:cNvPr>
          <p:cNvSpPr txBox="1"/>
          <p:nvPr/>
        </p:nvSpPr>
        <p:spPr>
          <a:xfrm flipH="1">
            <a:off x="3129299" y="3880411"/>
            <a:ext cx="1691894" cy="1332527"/>
          </a:xfrm>
          <a:prstGeom prst="rect">
            <a:avLst/>
          </a:prstGeom>
          <a:solidFill>
            <a:schemeClr val="bg1"/>
          </a:solidFill>
          <a:ln>
            <a:solidFill>
              <a:schemeClr val="bg1"/>
            </a:solidFill>
          </a:ln>
        </p:spPr>
        <p:txBody>
          <a:bodyPr wrap="square" lIns="0" tIns="0" rIns="0" bIns="0" rtlCol="0" anchor="ctr">
            <a:noAutofit/>
          </a:bodyPr>
          <a:lstStyle/>
          <a:p>
            <a:r>
              <a:rPr lang="en-US" sz="1600" b="1" kern="0">
                <a:solidFill>
                  <a:srgbClr val="374151"/>
                </a:solidFill>
                <a:ea typeface="+mn-lt"/>
                <a:cs typeface="+mn-lt"/>
              </a:rPr>
              <a:t>Quantify 70-80% GHG reduction with Armada vs. traditional methods.</a:t>
            </a:r>
            <a:endParaRPr lang="en-US" sz="1600" b="1">
              <a:ea typeface="+mn-lt"/>
              <a:cs typeface="+mn-lt"/>
            </a:endParaRPr>
          </a:p>
        </p:txBody>
      </p:sp>
      <p:sp>
        <p:nvSpPr>
          <p:cNvPr id="61" name="TextBox 60">
            <a:extLst>
              <a:ext uri="{FF2B5EF4-FFF2-40B4-BE49-F238E27FC236}">
                <a16:creationId xmlns:a16="http://schemas.microsoft.com/office/drawing/2014/main" id="{8C9D7083-D241-DFD0-A5B5-D0ED18A87102}"/>
              </a:ext>
            </a:extLst>
          </p:cNvPr>
          <p:cNvSpPr txBox="1"/>
          <p:nvPr/>
        </p:nvSpPr>
        <p:spPr>
          <a:xfrm flipH="1">
            <a:off x="5241127" y="3891296"/>
            <a:ext cx="1691894" cy="1332527"/>
          </a:xfrm>
          <a:prstGeom prst="rect">
            <a:avLst/>
          </a:prstGeom>
          <a:solidFill>
            <a:schemeClr val="bg1"/>
          </a:solidFill>
          <a:ln>
            <a:solidFill>
              <a:schemeClr val="bg1"/>
            </a:solidFill>
          </a:ln>
        </p:spPr>
        <p:txBody>
          <a:bodyPr wrap="square" lIns="0" tIns="0" rIns="0" bIns="0" rtlCol="0" anchor="ctr">
            <a:noAutofit/>
          </a:bodyPr>
          <a:lstStyle/>
          <a:p>
            <a:r>
              <a:rPr lang="en-US" sz="1600" b="1" kern="0">
                <a:solidFill>
                  <a:srgbClr val="374151"/>
                </a:solidFill>
                <a:ea typeface="+mn-lt"/>
                <a:cs typeface="+mn-lt"/>
              </a:rPr>
              <a:t>Analyze data, affirm Armada's suitability for eco-friendly remote deliveries.</a:t>
            </a:r>
            <a:endParaRPr lang="en-US" sz="1600" b="1">
              <a:ea typeface="+mn-lt"/>
              <a:cs typeface="+mn-lt"/>
            </a:endParaRPr>
          </a:p>
        </p:txBody>
      </p:sp>
      <p:sp>
        <p:nvSpPr>
          <p:cNvPr id="62" name="TextBox 61">
            <a:extLst>
              <a:ext uri="{FF2B5EF4-FFF2-40B4-BE49-F238E27FC236}">
                <a16:creationId xmlns:a16="http://schemas.microsoft.com/office/drawing/2014/main" id="{0A938B75-0326-F50F-4606-99CAF21AF305}"/>
              </a:ext>
            </a:extLst>
          </p:cNvPr>
          <p:cNvSpPr txBox="1"/>
          <p:nvPr/>
        </p:nvSpPr>
        <p:spPr>
          <a:xfrm flipH="1">
            <a:off x="7276755" y="3891296"/>
            <a:ext cx="1691894" cy="1332527"/>
          </a:xfrm>
          <a:prstGeom prst="rect">
            <a:avLst/>
          </a:prstGeom>
          <a:solidFill>
            <a:schemeClr val="bg1"/>
          </a:solidFill>
          <a:ln>
            <a:solidFill>
              <a:schemeClr val="bg1"/>
            </a:solidFill>
          </a:ln>
        </p:spPr>
        <p:txBody>
          <a:bodyPr wrap="square" lIns="0" tIns="0" rIns="0" bIns="0" rtlCol="0" anchor="ctr">
            <a:noAutofit/>
          </a:bodyPr>
          <a:lstStyle/>
          <a:p>
            <a:r>
              <a:rPr lang="en-US" sz="1600" b="1" kern="0">
                <a:solidFill>
                  <a:srgbClr val="374151"/>
                </a:solidFill>
                <a:ea typeface="+mn-lt"/>
                <a:cs typeface="+mn-lt"/>
              </a:rPr>
              <a:t>Align with GHG reduction, sustainable short-distance delivery solutions.</a:t>
            </a:r>
            <a:endParaRPr lang="en-US" sz="1600" b="1">
              <a:ea typeface="+mn-lt"/>
              <a:cs typeface="+mn-lt"/>
            </a:endParaRPr>
          </a:p>
        </p:txBody>
      </p:sp>
      <p:sp>
        <p:nvSpPr>
          <p:cNvPr id="63" name="TextBox 62">
            <a:extLst>
              <a:ext uri="{FF2B5EF4-FFF2-40B4-BE49-F238E27FC236}">
                <a16:creationId xmlns:a16="http://schemas.microsoft.com/office/drawing/2014/main" id="{7D9266D0-3747-9AFA-2735-FED3650C1FD0}"/>
              </a:ext>
            </a:extLst>
          </p:cNvPr>
          <p:cNvSpPr txBox="1"/>
          <p:nvPr/>
        </p:nvSpPr>
        <p:spPr>
          <a:xfrm flipH="1">
            <a:off x="9334156" y="3738897"/>
            <a:ext cx="1691894" cy="1332527"/>
          </a:xfrm>
          <a:prstGeom prst="rect">
            <a:avLst/>
          </a:prstGeom>
          <a:solidFill>
            <a:schemeClr val="bg1"/>
          </a:solidFill>
          <a:ln>
            <a:solidFill>
              <a:schemeClr val="bg1"/>
            </a:solidFill>
          </a:ln>
        </p:spPr>
        <p:txBody>
          <a:bodyPr wrap="square" lIns="0" tIns="0" rIns="0" bIns="0" rtlCol="0" anchor="ctr">
            <a:noAutofit/>
          </a:bodyPr>
          <a:lstStyle/>
          <a:p>
            <a:r>
              <a:rPr lang="en-US" sz="1600" b="1" kern="0" dirty="0">
                <a:solidFill>
                  <a:srgbClr val="374151"/>
                </a:solidFill>
                <a:ea typeface="+mn-lt"/>
                <a:cs typeface="+mn-lt"/>
              </a:rPr>
              <a:t> Timely delivery of report to sponsor</a:t>
            </a:r>
            <a:endParaRPr lang="en-US" sz="1600" b="1" dirty="0">
              <a:ea typeface="+mn-lt"/>
              <a:cs typeface="+mn-lt"/>
            </a:endParaRPr>
          </a:p>
        </p:txBody>
      </p:sp>
    </p:spTree>
    <p:extLst>
      <p:ext uri="{BB962C8B-B14F-4D97-AF65-F5344CB8AC3E}">
        <p14:creationId xmlns:p14="http://schemas.microsoft.com/office/powerpoint/2010/main" val="287388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461145-0070-A3BF-B154-B538F91F8A8B}"/>
              </a:ext>
            </a:extLst>
          </p:cNvPr>
          <p:cNvSpPr>
            <a:spLocks noGrp="1"/>
          </p:cNvSpPr>
          <p:nvPr>
            <p:ph type="title"/>
          </p:nvPr>
        </p:nvSpPr>
        <p:spPr>
          <a:xfrm>
            <a:off x="0" y="1"/>
            <a:ext cx="12192000" cy="1664207"/>
          </a:xfrm>
        </p:spPr>
        <p:txBody>
          <a:bodyPr/>
          <a:lstStyle/>
          <a:p>
            <a:pPr algn="ctr"/>
            <a:r>
              <a:rPr lang="en-US">
                <a:solidFill>
                  <a:srgbClr val="002060"/>
                </a:solidFill>
                <a:latin typeface="+mn-lt"/>
              </a:rPr>
              <a:t>Out of Scope</a:t>
            </a:r>
          </a:p>
        </p:txBody>
      </p:sp>
      <p:sp>
        <p:nvSpPr>
          <p:cNvPr id="3" name="Slide Number Placeholder 2">
            <a:extLst>
              <a:ext uri="{FF2B5EF4-FFF2-40B4-BE49-F238E27FC236}">
                <a16:creationId xmlns:a16="http://schemas.microsoft.com/office/drawing/2014/main" id="{CE32A4D2-696C-C75A-0113-37FA06679C3B}"/>
              </a:ext>
            </a:extLst>
          </p:cNvPr>
          <p:cNvSpPr>
            <a:spLocks noGrp="1"/>
          </p:cNvSpPr>
          <p:nvPr>
            <p:ph type="sldNum" sz="quarter" idx="12"/>
          </p:nvPr>
        </p:nvSpPr>
        <p:spPr/>
        <p:txBody>
          <a:bodyPr/>
          <a:lstStyle/>
          <a:p>
            <a:fld id="{CF73A7FF-2904-42C7-BA1B-D0FAC175D5BE}" type="slidenum">
              <a:rPr lang="en-US" smtClean="0">
                <a:solidFill>
                  <a:srgbClr val="002060"/>
                </a:solidFill>
              </a:rPr>
              <a:t>8</a:t>
            </a:fld>
            <a:endParaRPr lang="en-US">
              <a:solidFill>
                <a:srgbClr val="002060"/>
              </a:solidFill>
            </a:endParaRPr>
          </a:p>
        </p:txBody>
      </p:sp>
      <p:pic>
        <p:nvPicPr>
          <p:cNvPr id="10" name="Picture 9" descr="A diagram of a company&#10;&#10;Description automatically generated">
            <a:extLst>
              <a:ext uri="{FF2B5EF4-FFF2-40B4-BE49-F238E27FC236}">
                <a16:creationId xmlns:a16="http://schemas.microsoft.com/office/drawing/2014/main" id="{0C798E4A-DF6A-D3CF-2E5F-DD68E6AB7E56}"/>
              </a:ext>
            </a:extLst>
          </p:cNvPr>
          <p:cNvPicPr>
            <a:picLocks noChangeAspect="1"/>
          </p:cNvPicPr>
          <p:nvPr/>
        </p:nvPicPr>
        <p:blipFill>
          <a:blip r:embed="rId3"/>
          <a:stretch>
            <a:fillRect/>
          </a:stretch>
        </p:blipFill>
        <p:spPr>
          <a:xfrm>
            <a:off x="378177" y="1469557"/>
            <a:ext cx="11145605" cy="4673730"/>
          </a:xfrm>
          <a:prstGeom prst="rect">
            <a:avLst/>
          </a:prstGeom>
        </p:spPr>
      </p:pic>
    </p:spTree>
    <p:extLst>
      <p:ext uri="{BB962C8B-B14F-4D97-AF65-F5344CB8AC3E}">
        <p14:creationId xmlns:p14="http://schemas.microsoft.com/office/powerpoint/2010/main" val="214937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7E41147-FB6E-DCD0-0794-CC5EAD9CD58E}"/>
              </a:ext>
            </a:extLst>
          </p:cNvPr>
          <p:cNvSpPr>
            <a:spLocks noGrp="1"/>
          </p:cNvSpPr>
          <p:nvPr>
            <p:ph type="title"/>
          </p:nvPr>
        </p:nvSpPr>
        <p:spPr>
          <a:xfrm>
            <a:off x="159084" y="134180"/>
            <a:ext cx="11445087" cy="1044579"/>
          </a:xfrm>
        </p:spPr>
        <p:txBody>
          <a:bodyPr vert="horz" lIns="91440" tIns="45720" rIns="91440" bIns="45720" rtlCol="0" anchor="t">
            <a:normAutofit/>
          </a:bodyPr>
          <a:lstStyle/>
          <a:p>
            <a:pPr algn="ctr"/>
            <a:r>
              <a:rPr lang="en-US" sz="4000" kern="1200">
                <a:solidFill>
                  <a:srgbClr val="002060"/>
                </a:solidFill>
                <a:latin typeface="+mn-lt"/>
                <a:ea typeface="+mj-ea"/>
                <a:cs typeface="+mj-cs"/>
              </a:rPr>
              <a:t>Methodology Flow Chart</a:t>
            </a:r>
          </a:p>
        </p:txBody>
      </p:sp>
      <p:pic>
        <p:nvPicPr>
          <p:cNvPr id="19" name="Picture 18" descr="A diagram of a flowchart&#10;&#10;Description automatically generated">
            <a:extLst>
              <a:ext uri="{FF2B5EF4-FFF2-40B4-BE49-F238E27FC236}">
                <a16:creationId xmlns:a16="http://schemas.microsoft.com/office/drawing/2014/main" id="{0E0D1902-F8A8-BE2E-A89F-517D63F37CDD}"/>
              </a:ext>
            </a:extLst>
          </p:cNvPr>
          <p:cNvPicPr>
            <a:picLocks noChangeAspect="1"/>
          </p:cNvPicPr>
          <p:nvPr/>
        </p:nvPicPr>
        <p:blipFill>
          <a:blip r:embed="rId3"/>
          <a:stretch>
            <a:fillRect/>
          </a:stretch>
        </p:blipFill>
        <p:spPr>
          <a:xfrm>
            <a:off x="1687328" y="858326"/>
            <a:ext cx="8387967" cy="5682973"/>
          </a:xfrm>
          <a:prstGeom prst="rect">
            <a:avLst/>
          </a:prstGeom>
        </p:spPr>
      </p:pic>
    </p:spTree>
    <p:extLst>
      <p:ext uri="{BB962C8B-B14F-4D97-AF65-F5344CB8AC3E}">
        <p14:creationId xmlns:p14="http://schemas.microsoft.com/office/powerpoint/2010/main" val="313564310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909">
      <a:dk1>
        <a:sysClr val="windowText" lastClr="000000"/>
      </a:dk1>
      <a:lt1>
        <a:sysClr val="window" lastClr="FFFFFF"/>
      </a:lt1>
      <a:dk2>
        <a:srgbClr val="1F497D"/>
      </a:dk2>
      <a:lt2>
        <a:srgbClr val="EEECE1"/>
      </a:lt2>
      <a:accent1>
        <a:srgbClr val="A8DA70"/>
      </a:accent1>
      <a:accent2>
        <a:srgbClr val="FEC000"/>
      </a:accent2>
      <a:accent3>
        <a:srgbClr val="F75E0B"/>
      </a:accent3>
      <a:accent4>
        <a:srgbClr val="BF0000"/>
      </a:accent4>
      <a:accent5>
        <a:srgbClr val="3081AC"/>
      </a:accent5>
      <a:accent6>
        <a:srgbClr val="A5A5A5"/>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1978</TotalTime>
  <Words>4633</Words>
  <Application>Microsoft Office PowerPoint</Application>
  <PresentationFormat>Widescreen</PresentationFormat>
  <Paragraphs>608</Paragraphs>
  <Slides>28</Slides>
  <Notes>24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Arial</vt:lpstr>
      <vt:lpstr>Arial Black</vt:lpstr>
      <vt:lpstr>Calibri</vt:lpstr>
      <vt:lpstr>Calibri (Body)</vt:lpstr>
      <vt:lpstr>Calibri body</vt:lpstr>
      <vt:lpstr>Calibri Light</vt:lpstr>
      <vt:lpstr>Segoe UI</vt:lpstr>
      <vt:lpstr>Söhne</vt:lpstr>
      <vt:lpstr>Symbol</vt:lpstr>
      <vt:lpstr>Times New Roman</vt:lpstr>
      <vt:lpstr>Office Theme</vt:lpstr>
      <vt:lpstr>Office Theme</vt:lpstr>
      <vt:lpstr>1_Office Theme</vt:lpstr>
      <vt:lpstr>ENM 607: Capstone C</vt:lpstr>
      <vt:lpstr>Complete Isolation</vt:lpstr>
      <vt:lpstr>Focus of Presentation</vt:lpstr>
      <vt:lpstr>The Team members</vt:lpstr>
      <vt:lpstr>Project Decomposition </vt:lpstr>
      <vt:lpstr>Scope of Work</vt:lpstr>
      <vt:lpstr>SMART Objectives</vt:lpstr>
      <vt:lpstr>Out of Scope</vt:lpstr>
      <vt:lpstr>Methodology Flow Chart</vt:lpstr>
      <vt:lpstr>Morphology Concepts</vt:lpstr>
      <vt:lpstr>Technology Calculations</vt:lpstr>
      <vt:lpstr>Cause and Effect Diagram</vt:lpstr>
      <vt:lpstr>Armada’s Drone implementation Risk Assessment</vt:lpstr>
      <vt:lpstr>Simulation Model Assumptions and limitations</vt:lpstr>
      <vt:lpstr>Transportation Network</vt:lpstr>
      <vt:lpstr>Linear Programing model</vt:lpstr>
      <vt:lpstr>Linear Programing Tableau</vt:lpstr>
      <vt:lpstr>Causal Model for CO2 Emission Reduction </vt:lpstr>
      <vt:lpstr>CO2 Emission Reduction Simulation Tables</vt:lpstr>
      <vt:lpstr>CO2 Emission Reduction Simulation Tables</vt:lpstr>
      <vt:lpstr>Key Question: Answered</vt:lpstr>
      <vt:lpstr>PowerPoint Presentation</vt:lpstr>
      <vt:lpstr>                                Gap analysis</vt:lpstr>
      <vt:lpstr>Risk Analysis and Mitigation Options</vt:lpstr>
      <vt:lpstr>Summary and Findings</vt:lpstr>
      <vt:lpstr>PowerPoint Presentation</vt:lpstr>
      <vt:lpstr>References</vt:lpstr>
      <vt:lpstr>Appendix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john sievert</dc:creator>
  <cp:lastModifiedBy> </cp:lastModifiedBy>
  <cp:revision>91</cp:revision>
  <dcterms:created xsi:type="dcterms:W3CDTF">2023-09-12T09:00:35Z</dcterms:created>
  <dcterms:modified xsi:type="dcterms:W3CDTF">2023-12-16T16:45:27Z</dcterms:modified>
</cp:coreProperties>
</file>