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441" r:id="rId2"/>
    <p:sldId id="262" r:id="rId3"/>
    <p:sldId id="442" r:id="rId4"/>
    <p:sldId id="369" r:id="rId5"/>
    <p:sldId id="268" r:id="rId6"/>
    <p:sldId id="261" r:id="rId7"/>
    <p:sldId id="273" r:id="rId8"/>
    <p:sldId id="445" r:id="rId9"/>
    <p:sldId id="371" r:id="rId10"/>
    <p:sldId id="372" r:id="rId11"/>
    <p:sldId id="380" r:id="rId12"/>
    <p:sldId id="382" r:id="rId13"/>
    <p:sldId id="384" r:id="rId14"/>
    <p:sldId id="362" r:id="rId15"/>
    <p:sldId id="407" r:id="rId16"/>
  </p:sldIdLst>
  <p:sldSz cx="9144000" cy="6858000" type="screen4x3"/>
  <p:notesSz cx="6858000" cy="9144000"/>
  <p:embeddedFontLst>
    <p:embeddedFont>
      <p:font typeface="Lucida Bright" panose="02040602050505020304" pitchFamily="18" charset="0"/>
      <p:regular r:id="rId19"/>
      <p:bold r:id="rId20"/>
      <p:italic r:id="rId21"/>
      <p:boldItalic r:id="rId22"/>
    </p:embeddedFont>
    <p:embeddedFont>
      <p:font typeface="Tahoma" panose="020B0604030504040204" pitchFamily="34" charset="0"/>
      <p:regular r:id="rId23"/>
      <p:bold r:id="rId24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F983C1"/>
    <a:srgbClr val="BEF8C2"/>
    <a:srgbClr val="39FFCB"/>
    <a:srgbClr val="E7E4FC"/>
    <a:srgbClr val="D1FFF6"/>
    <a:srgbClr val="FFFFCC"/>
    <a:srgbClr val="FF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900" autoAdjust="0"/>
    <p:restoredTop sz="94647" autoAdjust="0"/>
  </p:normalViewPr>
  <p:slideViewPr>
    <p:cSldViewPr>
      <p:cViewPr varScale="1">
        <p:scale>
          <a:sx n="77" d="100"/>
          <a:sy n="77" d="100"/>
        </p:scale>
        <p:origin x="25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-2652" y="1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845F279A-FC34-49E7-A218-40FAE503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4339" name="Line 6">
            <a:extLst>
              <a:ext uri="{FF2B5EF4-FFF2-40B4-BE49-F238E27FC236}">
                <a16:creationId xmlns:a16="http://schemas.microsoft.com/office/drawing/2014/main" id="{025B2361-1B37-4A4F-9804-3CA7969F5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7">
            <a:extLst>
              <a:ext uri="{FF2B5EF4-FFF2-40B4-BE49-F238E27FC236}">
                <a16:creationId xmlns:a16="http://schemas.microsoft.com/office/drawing/2014/main" id="{47D3F3D9-0FB9-42DF-82F7-59F941EA9B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Rectangle 9">
            <a:extLst>
              <a:ext uri="{FF2B5EF4-FFF2-40B4-BE49-F238E27FC236}">
                <a16:creationId xmlns:a16="http://schemas.microsoft.com/office/drawing/2014/main" id="{D9DB0466-917A-4C36-AF10-FD47E189E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Module 14	</a:t>
            </a:r>
            <a:r>
              <a:rPr lang="en-US" altLang="en-US" sz="1200" b="1"/>
              <a:t>Student Lecture Notes</a:t>
            </a:r>
            <a:r>
              <a:rPr lang="en-US" altLang="en-US" sz="1200"/>
              <a:t>	 14-</a:t>
            </a:r>
            <a:fld id="{12B86761-9349-4A78-B6E3-56107D0D01D5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0CAD517-4779-4846-B353-E73DDBB2F4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51ECD10-3078-40E9-871E-65ED16A79C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AF4AD23C-B7AF-4C40-AD39-A767C609E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F6F27C3C-5B8C-4FE2-89C2-C325AD82C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134C60DB-9D35-4236-83A4-6F7D9BBEC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FC997F7A-7706-4BD2-BBE0-8A98A47AA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B8D96197-3D38-4C66-81FF-90D3D003E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F40B2FE8-20D5-475C-976C-FC518DCDA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376E0FA2-F499-485A-875F-63FF8680F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3E5E807D-0E80-4AD3-B656-4B19D6D56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>
            <a:extLst>
              <a:ext uri="{FF2B5EF4-FFF2-40B4-BE49-F238E27FC236}">
                <a16:creationId xmlns:a16="http://schemas.microsoft.com/office/drawing/2014/main" id="{DD65B723-E7D3-46A9-9073-D03A753A09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>
            <a:extLst>
              <a:ext uri="{FF2B5EF4-FFF2-40B4-BE49-F238E27FC236}">
                <a16:creationId xmlns:a16="http://schemas.microsoft.com/office/drawing/2014/main" id="{2FCA999B-4AD0-4872-A685-C730185F4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08B079D0-AF99-4302-BA86-079203C31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94BCF981-0862-42DC-9396-C4A3449BA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>
            <a:extLst>
              <a:ext uri="{FF2B5EF4-FFF2-40B4-BE49-F238E27FC236}">
                <a16:creationId xmlns:a16="http://schemas.microsoft.com/office/drawing/2014/main" id="{57DB5944-D512-464C-81D8-B7165CAE8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>
            <a:extLst>
              <a:ext uri="{FF2B5EF4-FFF2-40B4-BE49-F238E27FC236}">
                <a16:creationId xmlns:a16="http://schemas.microsoft.com/office/drawing/2014/main" id="{A8F5BB87-7D81-4A71-B545-44B932632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A7307097-667E-4726-B95B-03837F9F6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5DF7CFDA-D44E-4DEF-B444-6AB4BBCAC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CC36764B-D009-4F5C-9E0B-5AA2C82ED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Line 21">
            <a:extLst>
              <a:ext uri="{FF2B5EF4-FFF2-40B4-BE49-F238E27FC236}">
                <a16:creationId xmlns:a16="http://schemas.microsoft.com/office/drawing/2014/main" id="{C4F7B5F8-26E2-4AA8-9B3C-8F516D08A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Line 22">
            <a:extLst>
              <a:ext uri="{FF2B5EF4-FFF2-40B4-BE49-F238E27FC236}">
                <a16:creationId xmlns:a16="http://schemas.microsoft.com/office/drawing/2014/main" id="{71792A07-4157-4509-838F-ED80242582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7" name="Rectangle 23">
            <a:extLst>
              <a:ext uri="{FF2B5EF4-FFF2-40B4-BE49-F238E27FC236}">
                <a16:creationId xmlns:a16="http://schemas.microsoft.com/office/drawing/2014/main" id="{7EAE03CD-1AED-4DA6-9917-FC310889B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000"/>
              <a:t>Business Statistics: A Decision-Making Approach, 6e	© 2005 Prentice-Hall, Inc.</a:t>
            </a:r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CF0E230A-9EA5-48AE-9918-A5BD56697D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29" name="Rectangle 25">
            <a:extLst>
              <a:ext uri="{FF2B5EF4-FFF2-40B4-BE49-F238E27FC236}">
                <a16:creationId xmlns:a16="http://schemas.microsoft.com/office/drawing/2014/main" id="{6AB9374F-4D7B-441D-9FE6-2406004CA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200"/>
              <a:t>	Module 14	</a:t>
            </a:r>
            <a:r>
              <a:rPr lang="en-US" altLang="en-US" sz="1200" b="1"/>
              <a:t>Instructor Notes</a:t>
            </a:r>
            <a:r>
              <a:rPr lang="en-US" altLang="en-US" sz="1200"/>
              <a:t>	14-</a:t>
            </a:r>
            <a:fld id="{2330BE8E-4BA7-4564-ABED-7A56435C0C6D}" type="slidenum">
              <a:rPr lang="en-US" altLang="en-US" sz="1200" smtClean="0"/>
              <a:pPr>
                <a:defRPr/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7A52E376-47E4-4736-BEC7-828566FA54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8ADE394-E229-4B13-940C-4FE02FECC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24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  <a:defRPr/>
            </a:pPr>
            <a:endParaRPr lang="en-US" altLang="en-US" sz="280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C9CD8C-E45F-4123-8BFF-EE48A3FD196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5FECC2F8-A09D-45D5-9283-11D1149781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4164E2D-4563-4467-90C4-4E271EE68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7CC8CBC-88E6-4511-9735-3C2CB27E608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C31F9752-2B3F-4A16-8460-53C75EC9321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ECF65C5-171B-4BCA-BCFB-76322F4A5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7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9A8E29F-1BC7-42B5-9576-D8DF28BA25A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3C581ACC-9564-492A-84F5-A69AF9BF14B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E19DA09-FDAD-4F8E-BC0C-5F7C75F1E7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F7D21-B2AF-4E5D-9B34-0E60BB15419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D6E813F3-B27F-4F15-B913-0236B40337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D3B789B-3C92-482E-B5CF-7E675D452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DECD1E5-946C-4563-9882-162C9669EBC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5B6C5C1-CC93-4F37-B9CF-CDB74752919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3BEF6EC-85FB-4225-B538-C947EA92A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1EDF5B2-44C1-471C-83AA-B3DAD4D6C0E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F8700DC6-ABF6-48DA-953B-CF9812E911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FED5029-59F1-4432-8FE8-9680A97C56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C599A17-39BE-4515-A2C0-724BD4ADED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DC750D98-3A73-42FB-A229-E9301F49B9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D900028-33D1-4C5E-89E8-CFA755C0A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1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70D058D-E926-43F8-BA2F-4770E3DF2A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617D2C16-289C-4DC3-8610-DC07733AC0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C699EB82-954C-4320-985D-EADF61EB1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15F5F841-731C-4C13-B23C-43620907BD1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5C44A4D-89CC-45F1-BBB2-1096390127F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73ABAD6B-43E1-4C66-A5CB-889E17547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7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4A61CF5-E7DE-459C-B796-EEDC60783F6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937C9586-ED07-4A44-AEC8-9B13F12431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2269D32-9278-42B1-92ED-D0D0435F44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E4A61F4-6142-49EA-987B-3F1BA5F24C6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8365156C-39BC-45EA-B5E7-C42086A5FA2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8A05110-F1D6-406B-A4DF-9C2A27DB0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7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4245937D-619A-49BF-AC12-C38DF013C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0D6DC011-88C5-4ACB-ACDC-2682738EC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AB442405-2F4D-49E0-825F-4568884459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Chap 13-</a:t>
            </a:r>
            <a:fld id="{C1C76937-E6CA-4B3F-83DF-20274BC740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7DB4BA5A-0E42-4DD7-AA41-988E08AD5B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6A3A3EED-595C-464F-A3BF-74B6BD7ECD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defTabSz="852488" eaLnBrk="1" hangingPunct="1">
              <a:defRPr sz="10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3764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8336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2908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748088" indent="-212725" algn="l" defTabSz="852488" rtl="0" fontAlgn="base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D39005E-BBCA-4F47-8A2F-80DDDFA58C70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F0AB0F7-3B55-4918-82AA-F33086394039}"/>
              </a:ext>
            </a:extLst>
          </p:cNvPr>
          <p:cNvSpPr txBox="1">
            <a:spLocks noChangeAspect="1"/>
          </p:cNvSpPr>
          <p:nvPr/>
        </p:nvSpPr>
        <p:spPr>
          <a:xfrm>
            <a:off x="76200" y="2362200"/>
            <a:ext cx="8991600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Multi-regression Analysis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90">
            <a:extLst>
              <a:ext uri="{FF2B5EF4-FFF2-40B4-BE49-F238E27FC236}">
                <a16:creationId xmlns:a16="http://schemas.microsoft.com/office/drawing/2014/main" id="{583D8EE5-5FCE-4C9E-AAB9-65CC7FC0C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09800"/>
            <a:ext cx="4267200" cy="1295400"/>
          </a:xfrm>
          <a:prstGeom prst="rect">
            <a:avLst/>
          </a:prstGeom>
          <a:solidFill>
            <a:srgbClr val="BEF8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3E4809B-1DFD-4D3F-9066-191020DE3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Pie Sales Model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374AE93-75F9-4BFA-9CD7-CEE4E89F5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43400" y="2362200"/>
            <a:ext cx="4343400" cy="106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Sales = b</a:t>
            </a:r>
            <a:r>
              <a:rPr lang="en-US" altLang="en-US" sz="2700" baseline="-25000"/>
              <a:t>0</a:t>
            </a:r>
            <a:r>
              <a:rPr lang="en-US" altLang="en-US" sz="2700"/>
              <a:t> + b</a:t>
            </a:r>
            <a:r>
              <a:rPr lang="en-US" altLang="en-US" sz="2700" baseline="-25000"/>
              <a:t>1</a:t>
            </a:r>
            <a:r>
              <a:rPr lang="en-US" altLang="en-US" sz="2700"/>
              <a:t> (Price)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    + b</a:t>
            </a:r>
            <a:r>
              <a:rPr lang="en-US" altLang="en-US" sz="2700" baseline="-25000"/>
              <a:t>2</a:t>
            </a:r>
            <a:r>
              <a:rPr lang="en-US" altLang="en-US" sz="2700"/>
              <a:t> (Advertising)</a:t>
            </a:r>
          </a:p>
        </p:txBody>
      </p:sp>
      <p:graphicFrame>
        <p:nvGraphicFramePr>
          <p:cNvPr id="245028" name="Group 292">
            <a:extLst>
              <a:ext uri="{FF2B5EF4-FFF2-40B4-BE49-F238E27FC236}">
                <a16:creationId xmlns:a16="http://schemas.microsoft.com/office/drawing/2014/main" id="{5A4329B0-88F9-4449-95E5-658462ED5B3E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447800"/>
          <a:ext cx="3505200" cy="4830792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65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Week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($)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($100s)</a:t>
                      </a: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FC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7.20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5.90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7.00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4654" name="Freeform 253">
            <a:extLst>
              <a:ext uri="{FF2B5EF4-FFF2-40B4-BE49-F238E27FC236}">
                <a16:creationId xmlns:a16="http://schemas.microsoft.com/office/drawing/2014/main" id="{C7851DDD-2C54-42DA-80C8-448879CD12E8}"/>
              </a:ext>
            </a:extLst>
          </p:cNvPr>
          <p:cNvSpPr>
            <a:spLocks/>
          </p:cNvSpPr>
          <p:nvPr/>
        </p:nvSpPr>
        <p:spPr bwMode="auto">
          <a:xfrm>
            <a:off x="4572000" y="2282825"/>
            <a:ext cx="604838" cy="155575"/>
          </a:xfrm>
          <a:custGeom>
            <a:avLst/>
            <a:gdLst>
              <a:gd name="T0" fmla="*/ 0 w 381"/>
              <a:gd name="T1" fmla="*/ 2147483646 h 98"/>
              <a:gd name="T2" fmla="*/ 2147483646 w 381"/>
              <a:gd name="T3" fmla="*/ 0 h 98"/>
              <a:gd name="T4" fmla="*/ 2147483646 w 381"/>
              <a:gd name="T5" fmla="*/ 2147483646 h 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1" h="98">
                <a:moveTo>
                  <a:pt x="0" y="96"/>
                </a:moveTo>
                <a:lnTo>
                  <a:pt x="192" y="0"/>
                </a:lnTo>
                <a:lnTo>
                  <a:pt x="381" y="9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45029" name="Group 293">
            <a:extLst>
              <a:ext uri="{FF2B5EF4-FFF2-40B4-BE49-F238E27FC236}">
                <a16:creationId xmlns:a16="http://schemas.microsoft.com/office/drawing/2014/main" id="{F5C824F1-2610-4317-9C3B-BFA9B9C84989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4419600"/>
          <a:ext cx="4572000" cy="1158876"/>
        </p:xfrm>
        <a:graphic>
          <a:graphicData uri="http://schemas.openxmlformats.org/drawingml/2006/table">
            <a:tbl>
              <a:tblPr/>
              <a:tblGrid>
                <a:gridCol w="131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719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Pie Sales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-0.44327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7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0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0.55632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0.03044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45" marB="4574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4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82" name="Rectangle 283">
            <a:extLst>
              <a:ext uri="{FF2B5EF4-FFF2-40B4-BE49-F238E27FC236}">
                <a16:creationId xmlns:a16="http://schemas.microsoft.com/office/drawing/2014/main" id="{E9F8EAC6-151B-49BD-9C0E-6FEC50EE5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Correlation matrix:</a:t>
            </a:r>
          </a:p>
        </p:txBody>
      </p:sp>
      <p:sp>
        <p:nvSpPr>
          <p:cNvPr id="24683" name="Rectangle 289">
            <a:extLst>
              <a:ext uri="{FF2B5EF4-FFF2-40B4-BE49-F238E27FC236}">
                <a16:creationId xmlns:a16="http://schemas.microsoft.com/office/drawing/2014/main" id="{401DF87D-39ED-4506-8553-3952985BE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600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Multiple regression model:</a:t>
            </a:r>
          </a:p>
        </p:txBody>
      </p:sp>
      <p:pic>
        <p:nvPicPr>
          <p:cNvPr id="24684" name="Picture 291" descr="j0228901">
            <a:extLst>
              <a:ext uri="{FF2B5EF4-FFF2-40B4-BE49-F238E27FC236}">
                <a16:creationId xmlns:a16="http://schemas.microsoft.com/office/drawing/2014/main" id="{81CC986A-7AC0-4DE9-9B46-6BDB08924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CFB378B-9FA6-4E08-9C75-74901FD44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Regression Output</a:t>
            </a:r>
          </a:p>
        </p:txBody>
      </p:sp>
      <p:graphicFrame>
        <p:nvGraphicFramePr>
          <p:cNvPr id="254356" name="Group 404">
            <a:extLst>
              <a:ext uri="{FF2B5EF4-FFF2-40B4-BE49-F238E27FC236}">
                <a16:creationId xmlns:a16="http://schemas.microsoft.com/office/drawing/2014/main" id="{11C3CF87-5284-4797-BC36-E159F620866B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1676400"/>
          <a:ext cx="8763000" cy="4632352"/>
        </p:xfrm>
        <a:graphic>
          <a:graphicData uri="http://schemas.openxmlformats.org/drawingml/2006/table">
            <a:tbl>
              <a:tblPr/>
              <a:tblGrid>
                <a:gridCol w="1706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52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 Statistics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Multiple 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0.72213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 Square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0.52148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Adjusted R Square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0.44172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47.46341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21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919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ANOVA</a:t>
                      </a: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Significance F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Regression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29460.027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14730.013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6.53861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0.01201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Residual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27033.306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2252.776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56493.333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21"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Coefficients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Standard Error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Stat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P-value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Lower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Upper 95%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Intercept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306.52619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114.25389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2.68285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0.01993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57.58835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555.46404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Price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-24.97509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10.83213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-2.30565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0.03979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-48.57626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-1.37392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2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Advertising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74.13096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25.96732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2.85478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0.01449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17.55303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130.70888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01" marB="45701" anchor="b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26750" name="Picture 399" descr="j0228901">
            <a:extLst>
              <a:ext uri="{FF2B5EF4-FFF2-40B4-BE49-F238E27FC236}">
                <a16:creationId xmlns:a16="http://schemas.microsoft.com/office/drawing/2014/main" id="{77B07458-352C-4243-9293-9B38D191C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751" name="Object 400">
            <a:extLst>
              <a:ext uri="{FF2B5EF4-FFF2-40B4-BE49-F238E27FC236}">
                <a16:creationId xmlns:a16="http://schemas.microsoft.com/office/drawing/2014/main" id="{6830330D-0228-4DA0-8088-C7F3D54BFC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2819400"/>
          <a:ext cx="5105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44900" imgH="254000" progId="Equation.3">
                  <p:embed/>
                </p:oleObj>
              </mc:Choice>
              <mc:Fallback>
                <p:oleObj name="Equation" r:id="rId3" imgW="3644900" imgH="254000" progId="Equation.3">
                  <p:embed/>
                  <p:pic>
                    <p:nvPicPr>
                      <p:cNvPr id="0" name="Object 4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5105400" cy="355600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52" name="Line 401">
            <a:extLst>
              <a:ext uri="{FF2B5EF4-FFF2-40B4-BE49-F238E27FC236}">
                <a16:creationId xmlns:a16="http://schemas.microsoft.com/office/drawing/2014/main" id="{BFEB8AE2-CA1E-4E4C-B6A3-508E634F65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3200400"/>
            <a:ext cx="533400" cy="243840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>
            <a:extLst>
              <a:ext uri="{FF2B5EF4-FFF2-40B4-BE49-F238E27FC236}">
                <a16:creationId xmlns:a16="http://schemas.microsoft.com/office/drawing/2014/main" id="{ABCF1960-5C90-480E-BCE5-C16631CC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2667000" cy="2590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3" name="Rectangle 10">
            <a:extLst>
              <a:ext uri="{FF2B5EF4-FFF2-40B4-BE49-F238E27FC236}">
                <a16:creationId xmlns:a16="http://schemas.microsoft.com/office/drawing/2014/main" id="{96303DA0-6ED2-4FE3-A681-F052BC2C4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2667000" cy="2590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FD79BB73-1F6B-4E90-AAD4-DFDB6CF8A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700"/>
              <a:t>The Multiple Regression Equation</a:t>
            </a:r>
          </a:p>
        </p:txBody>
      </p:sp>
      <p:graphicFrame>
        <p:nvGraphicFramePr>
          <p:cNvPr id="25605" name="Object 4">
            <a:extLst>
              <a:ext uri="{FF2B5EF4-FFF2-40B4-BE49-F238E27FC236}">
                <a16:creationId xmlns:a16="http://schemas.microsoft.com/office/drawing/2014/main" id="{02197E2D-A73A-452E-9E54-FAAA23F1BC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922463"/>
          <a:ext cx="85217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44900" imgH="254000" progId="Equation.3">
                  <p:embed/>
                </p:oleObj>
              </mc:Choice>
              <mc:Fallback>
                <p:oleObj name="Equation" r:id="rId2" imgW="36449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22463"/>
                        <a:ext cx="8521700" cy="593725"/>
                      </a:xfrm>
                      <a:prstGeom prst="rect">
                        <a:avLst/>
                      </a:prstGeom>
                      <a:solidFill>
                        <a:srgbClr val="FFFFB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5">
            <a:extLst>
              <a:ext uri="{FF2B5EF4-FFF2-40B4-BE49-F238E27FC236}">
                <a16:creationId xmlns:a16="http://schemas.microsoft.com/office/drawing/2014/main" id="{6D8872A9-A837-4108-B0BD-0608A9480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2667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b</a:t>
            </a:r>
            <a:r>
              <a:rPr lang="en-US" altLang="en-US" sz="2000" b="1" baseline="-25000">
                <a:solidFill>
                  <a:schemeClr val="folHlink"/>
                </a:solidFill>
              </a:rPr>
              <a:t>1</a:t>
            </a:r>
            <a:r>
              <a:rPr lang="en-US" altLang="en-US" sz="2000" b="1">
                <a:solidFill>
                  <a:schemeClr val="folHlink"/>
                </a:solidFill>
              </a:rPr>
              <a:t> = -24.975</a:t>
            </a:r>
            <a:r>
              <a:rPr lang="en-US" altLang="en-US" sz="2000">
                <a:solidFill>
                  <a:schemeClr val="folHlink"/>
                </a:solidFill>
              </a:rPr>
              <a:t>:</a:t>
            </a:r>
            <a:r>
              <a:rPr lang="en-US" altLang="en-US" sz="2000"/>
              <a:t> sales will decrease, on average, by 24.975 pies per week for each $1 increase in selling price, net of the effects of changes due to advertising</a:t>
            </a: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68C37B4F-6A46-4348-99E3-6840F8B4A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657600"/>
            <a:ext cx="2667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folHlink"/>
                </a:solidFill>
              </a:rPr>
              <a:t>b</a:t>
            </a:r>
            <a:r>
              <a:rPr lang="en-US" altLang="en-US" sz="2000" b="1" baseline="-25000">
                <a:solidFill>
                  <a:schemeClr val="folHlink"/>
                </a:solidFill>
              </a:rPr>
              <a:t>2</a:t>
            </a:r>
            <a:r>
              <a:rPr lang="en-US" altLang="en-US" sz="2000" b="1">
                <a:solidFill>
                  <a:schemeClr val="folHlink"/>
                </a:solidFill>
              </a:rPr>
              <a:t> = 74.131</a:t>
            </a:r>
            <a:r>
              <a:rPr lang="en-US" altLang="en-US" sz="2000">
                <a:solidFill>
                  <a:schemeClr val="folHlink"/>
                </a:solidFill>
              </a:rPr>
              <a:t>:</a:t>
            </a:r>
            <a:r>
              <a:rPr lang="en-US" altLang="en-US" sz="2000"/>
              <a:t> sales will increase, on average, by 74.131 pies per week for each $100 increase in advertising, net of the effects of changes due to price</a:t>
            </a: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C4C2E403-9BD2-4BC9-97A7-F52257E8D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6858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where	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Sales is in number of pies per week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Price is in $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folHlink"/>
                </a:solidFill>
              </a:rPr>
              <a:t>   Advertising is in $100’s.</a:t>
            </a:r>
            <a:endParaRPr lang="en-US" altLang="en-US" sz="1600"/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8F0D2ED5-1F40-42FF-96BA-F3569980D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0" name="Line 9">
            <a:extLst>
              <a:ext uri="{FF2B5EF4-FFF2-40B4-BE49-F238E27FC236}">
                <a16:creationId xmlns:a16="http://schemas.microsoft.com/office/drawing/2014/main" id="{154CFED0-95E9-45BE-8908-4614F0D8B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438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5611" name="Picture 12" descr="j0228901">
            <a:extLst>
              <a:ext uri="{FF2B5EF4-FFF2-40B4-BE49-F238E27FC236}">
                <a16:creationId xmlns:a16="http://schemas.microsoft.com/office/drawing/2014/main" id="{901F8AD8-C5EE-4043-BAFA-7F9472F19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1381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Freeform 13">
            <a:extLst>
              <a:ext uri="{FF2B5EF4-FFF2-40B4-BE49-F238E27FC236}">
                <a16:creationId xmlns:a16="http://schemas.microsoft.com/office/drawing/2014/main" id="{928AA8A0-1F3E-436F-97F8-D16071011B8F}"/>
              </a:ext>
            </a:extLst>
          </p:cNvPr>
          <p:cNvSpPr>
            <a:spLocks/>
          </p:cNvSpPr>
          <p:nvPr/>
        </p:nvSpPr>
        <p:spPr bwMode="auto">
          <a:xfrm>
            <a:off x="533400" y="1981200"/>
            <a:ext cx="609600" cy="76200"/>
          </a:xfrm>
          <a:custGeom>
            <a:avLst/>
            <a:gdLst>
              <a:gd name="T0" fmla="*/ 0 w 384"/>
              <a:gd name="T1" fmla="*/ 2147483646 h 48"/>
              <a:gd name="T2" fmla="*/ 2147483646 w 384"/>
              <a:gd name="T3" fmla="*/ 0 h 48"/>
              <a:gd name="T4" fmla="*/ 2147483646 w 384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>
            <a:extLst>
              <a:ext uri="{FF2B5EF4-FFF2-40B4-BE49-F238E27FC236}">
                <a16:creationId xmlns:a16="http://schemas.microsoft.com/office/drawing/2014/main" id="{F4ADD55A-9CDC-4861-B811-0DE4F066E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7543800" cy="1828800"/>
          </a:xfrm>
          <a:prstGeom prst="rect">
            <a:avLst/>
          </a:prstGeom>
          <a:solidFill>
            <a:srgbClr val="D1FFF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31778B3-20FC-4067-9AF0-3D051F198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Using The Model to Make Predictions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F3256E3-30E4-408F-84BF-EA3F40BE1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1747838"/>
            <a:ext cx="7858125" cy="9842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/>
              <a:t>Predict sales for a week in which the selling price is $5.50 and advertising is $350: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2A32F430-139B-4BE8-8F0D-1A4A4FD7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257800"/>
            <a:ext cx="2743200" cy="984250"/>
          </a:xfrm>
          <a:prstGeom prst="rect">
            <a:avLst/>
          </a:prstGeom>
          <a:solidFill>
            <a:srgbClr val="FDE0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900"/>
              <a:t>Predicted sales is 428.62 pies</a:t>
            </a:r>
          </a:p>
        </p:txBody>
      </p:sp>
      <p:graphicFrame>
        <p:nvGraphicFramePr>
          <p:cNvPr id="27654" name="Object 7">
            <a:extLst>
              <a:ext uri="{FF2B5EF4-FFF2-40B4-BE49-F238E27FC236}">
                <a16:creationId xmlns:a16="http://schemas.microsoft.com/office/drawing/2014/main" id="{23884917-DB4F-4ADC-A4BE-4AEC47C632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3089275"/>
          <a:ext cx="7391400" cy="157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57600" imgH="762000" progId="Equation.3">
                  <p:embed/>
                </p:oleObj>
              </mc:Choice>
              <mc:Fallback>
                <p:oleObj name="Equation" r:id="rId2" imgW="3657600" imgH="762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89275"/>
                        <a:ext cx="7391400" cy="157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1FFF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Line 6">
            <a:extLst>
              <a:ext uri="{FF2B5EF4-FFF2-40B4-BE49-F238E27FC236}">
                <a16:creationId xmlns:a16="http://schemas.microsoft.com/office/drawing/2014/main" id="{7D3D8382-F859-41E7-9231-AC2300E460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14600" y="45720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9E44AF4A-D9D1-49B2-AEED-232856679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029200"/>
            <a:ext cx="2743200" cy="925513"/>
          </a:xfrm>
          <a:prstGeom prst="rect">
            <a:avLst/>
          </a:prstGeom>
          <a:solidFill>
            <a:srgbClr val="FEF0D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Note that Advertising is in $100’s, so $350 means that x</a:t>
            </a:r>
            <a:r>
              <a:rPr lang="en-US" altLang="en-US" sz="1800" baseline="-25000"/>
              <a:t>2</a:t>
            </a:r>
            <a:r>
              <a:rPr lang="en-US" altLang="en-US" sz="1800"/>
              <a:t> = 3.5</a:t>
            </a:r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208DA771-996F-4B7D-A87E-AEC5A0E9F0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34200" y="4114800"/>
            <a:ext cx="0" cy="914400"/>
          </a:xfrm>
          <a:prstGeom prst="line">
            <a:avLst/>
          </a:prstGeom>
          <a:noFill/>
          <a:ln w="19050">
            <a:solidFill>
              <a:schemeClr val="hlink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7658" name="Freeform 10">
            <a:extLst>
              <a:ext uri="{FF2B5EF4-FFF2-40B4-BE49-F238E27FC236}">
                <a16:creationId xmlns:a16="http://schemas.microsoft.com/office/drawing/2014/main" id="{9363F664-C533-4D28-AA16-69F4D5311F41}"/>
              </a:ext>
            </a:extLst>
          </p:cNvPr>
          <p:cNvSpPr>
            <a:spLocks/>
          </p:cNvSpPr>
          <p:nvPr/>
        </p:nvSpPr>
        <p:spPr bwMode="auto">
          <a:xfrm>
            <a:off x="1143000" y="3048000"/>
            <a:ext cx="609600" cy="76200"/>
          </a:xfrm>
          <a:custGeom>
            <a:avLst/>
            <a:gdLst>
              <a:gd name="T0" fmla="*/ 0 w 384"/>
              <a:gd name="T1" fmla="*/ 2147483646 h 48"/>
              <a:gd name="T2" fmla="*/ 2147483646 w 384"/>
              <a:gd name="T3" fmla="*/ 0 h 48"/>
              <a:gd name="T4" fmla="*/ 2147483646 w 384"/>
              <a:gd name="T5" fmla="*/ 2147483646 h 4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48">
                <a:moveTo>
                  <a:pt x="0" y="48"/>
                </a:moveTo>
                <a:lnTo>
                  <a:pt x="192" y="0"/>
                </a:lnTo>
                <a:lnTo>
                  <a:pt x="384" y="48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AB4ECC5-8341-4B42-94E7-5445D1E2F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Summary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E3EDAF6-DEAB-4A6C-8FF4-6040200C80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4676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/>
              <a:t>The covered topics include: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/>
            <a:r>
              <a:rPr lang="en-US" altLang="en-US"/>
              <a:t>Regression models</a:t>
            </a:r>
          </a:p>
          <a:p>
            <a:pPr lvl="1" eaLnBrk="1" hangingPunct="1"/>
            <a:r>
              <a:rPr lang="en-US" altLang="en-US"/>
              <a:t>Correlation models</a:t>
            </a:r>
          </a:p>
          <a:p>
            <a:pPr lvl="1" eaLnBrk="1" hangingPunct="1"/>
            <a:r>
              <a:rPr lang="en-US" altLang="en-US"/>
              <a:t>The Coefficient of Determination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EE987B8-5215-4334-942A-5029C4E5EAE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7629263-B980-4EFF-BFA0-10A37BA267FD}"/>
              </a:ext>
            </a:extLst>
          </p:cNvPr>
          <p:cNvSpPr txBox="1">
            <a:spLocks noChangeAspect="1"/>
          </p:cNvSpPr>
          <p:nvPr/>
        </p:nvSpPr>
        <p:spPr>
          <a:xfrm>
            <a:off x="862013" y="2514600"/>
            <a:ext cx="787717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7200" b="1" dirty="0">
                <a:solidFill>
                  <a:srgbClr val="BF0922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DAC68E6-E157-430B-A953-549D63D02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Goals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6BDF64-8E16-4994-BBAD-A34347EB5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153400" cy="48006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700" b="1"/>
              <a:t>After completing this Module, you should be able to:</a:t>
            </a:r>
            <a:r>
              <a:rPr lang="en-US" altLang="en-US" sz="2700"/>
              <a:t>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understand model building using multiple regression analysis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apply multiple regression analysis to business decision-making situations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2700"/>
              <a:t>analyze and interpret the computer output for a multiple regression 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CCE7DC3B-D765-42A9-BC5B-22C968870E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28700"/>
            <a:ext cx="8153400" cy="4800600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Multiple-regression Model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0601518-AAA0-435F-8220-F3371F5CD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Specification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5D74AF2-E42E-4107-8E4D-C26F97807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33528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altLang="en-US" sz="2700"/>
              <a:t>Decide what you want to do and select the dependent variable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700"/>
              <a:t>Determine the potential independent variables for your model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700"/>
              <a:t>Gather sample data (observations) for all variables</a:t>
            </a:r>
          </a:p>
          <a:p>
            <a:pPr eaLnBrk="1" hangingPunct="1"/>
            <a:endParaRPr lang="en-US" altLang="en-US" sz="2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B97AFA58-F9EA-402D-B3AF-68C5DDCEE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Multiple Regression Model</a:t>
            </a:r>
          </a:p>
        </p:txBody>
      </p:sp>
      <p:sp>
        <p:nvSpPr>
          <p:cNvPr id="19459" name="Rectangle 7">
            <a:extLst>
              <a:ext uri="{FF2B5EF4-FFF2-40B4-BE49-F238E27FC236}">
                <a16:creationId xmlns:a16="http://schemas.microsoft.com/office/drawing/2014/main" id="{7030D296-F435-475A-AD6F-CB7DB626C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8077200" cy="7588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Idea: Examine the linear relationship between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1 dependent (y) &amp; 2 or more independent variables (x</a:t>
            </a:r>
            <a:r>
              <a:rPr lang="en-US" altLang="en-US" sz="2400" baseline="-25000"/>
              <a:t>i</a:t>
            </a:r>
            <a:r>
              <a:rPr lang="en-US" altLang="en-US" sz="2400"/>
              <a:t>)</a:t>
            </a:r>
          </a:p>
        </p:txBody>
      </p:sp>
      <p:sp>
        <p:nvSpPr>
          <p:cNvPr id="19460" name="Line 8">
            <a:extLst>
              <a:ext uri="{FF2B5EF4-FFF2-40B4-BE49-F238E27FC236}">
                <a16:creationId xmlns:a16="http://schemas.microsoft.com/office/drawing/2014/main" id="{81A38056-7CD3-4774-B3C2-62B6D2DB0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6288" y="3200400"/>
            <a:ext cx="762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9">
            <a:extLst>
              <a:ext uri="{FF2B5EF4-FFF2-40B4-BE49-F238E27FC236}">
                <a16:creationId xmlns:a16="http://schemas.microsoft.com/office/drawing/2014/main" id="{7690BBD8-7484-4024-B234-A8EF4F23AF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1688" y="3200400"/>
            <a:ext cx="6858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10">
            <a:extLst>
              <a:ext uri="{FF2B5EF4-FFF2-40B4-BE49-F238E27FC236}">
                <a16:creationId xmlns:a16="http://schemas.microsoft.com/office/drawing/2014/main" id="{90966C9E-18A2-4E47-9F91-2EE68849C0F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8488" y="3200400"/>
            <a:ext cx="1524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11">
            <a:extLst>
              <a:ext uri="{FF2B5EF4-FFF2-40B4-BE49-F238E27FC236}">
                <a16:creationId xmlns:a16="http://schemas.microsoft.com/office/drawing/2014/main" id="{0A637E37-4645-47C1-9F38-6E25FD3A3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27688" y="3200400"/>
            <a:ext cx="1295400" cy="228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13">
            <a:extLst>
              <a:ext uri="{FF2B5EF4-FFF2-40B4-BE49-F238E27FC236}">
                <a16:creationId xmlns:a16="http://schemas.microsoft.com/office/drawing/2014/main" id="{9F3B6B8A-8879-4C21-BF06-4C921AC0D9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562600"/>
            <a:ext cx="152400" cy="3810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5">
            <a:extLst>
              <a:ext uri="{FF2B5EF4-FFF2-40B4-BE49-F238E27FC236}">
                <a16:creationId xmlns:a16="http://schemas.microsoft.com/office/drawing/2014/main" id="{1ECB5030-6DA9-43A8-BEB1-AE2539309B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334000"/>
            <a:ext cx="15240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6">
            <a:extLst>
              <a:ext uri="{FF2B5EF4-FFF2-40B4-BE49-F238E27FC236}">
                <a16:creationId xmlns:a16="http://schemas.microsoft.com/office/drawing/2014/main" id="{EA758AA5-B751-4B19-B7FE-EB225A394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334000"/>
            <a:ext cx="8382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7">
            <a:extLst>
              <a:ext uri="{FF2B5EF4-FFF2-40B4-BE49-F238E27FC236}">
                <a16:creationId xmlns:a16="http://schemas.microsoft.com/office/drawing/2014/main" id="{28EE9941-CAD1-4B1C-B8DE-6DA3DE64D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5334000"/>
            <a:ext cx="609600" cy="6096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>
            <a:extLst>
              <a:ext uri="{FF2B5EF4-FFF2-40B4-BE49-F238E27FC236}">
                <a16:creationId xmlns:a16="http://schemas.microsoft.com/office/drawing/2014/main" id="{6C941E57-DAD4-41F3-9A07-395344D13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4688" y="3200400"/>
            <a:ext cx="76200" cy="3048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9" name="Object 22">
            <a:extLst>
              <a:ext uri="{FF2B5EF4-FFF2-40B4-BE49-F238E27FC236}">
                <a16:creationId xmlns:a16="http://schemas.microsoft.com/office/drawing/2014/main" id="{913DCE26-D923-4642-BF9E-12495165C2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276600"/>
          <a:ext cx="76549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09800" imgH="228600" progId="Equation.3">
                  <p:embed/>
                </p:oleObj>
              </mc:Choice>
              <mc:Fallback>
                <p:oleObj name="Equation" r:id="rId2" imgW="2209800" imgH="22860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7654925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0" name="Object 23">
            <a:extLst>
              <a:ext uri="{FF2B5EF4-FFF2-40B4-BE49-F238E27FC236}">
                <a16:creationId xmlns:a16="http://schemas.microsoft.com/office/drawing/2014/main" id="{0E0A7C20-29E9-4805-A2BA-F29CA36E69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5791200"/>
          <a:ext cx="72231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68500" imgH="228600" progId="Equation.3">
                  <p:embed/>
                </p:oleObj>
              </mc:Choice>
              <mc:Fallback>
                <p:oleObj name="Equation" r:id="rId4" imgW="19685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5791200"/>
                        <a:ext cx="72231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24">
            <a:extLst>
              <a:ext uri="{FF2B5EF4-FFF2-40B4-BE49-F238E27FC236}">
                <a16:creationId xmlns:a16="http://schemas.microsoft.com/office/drawing/2014/main" id="{1049F23E-FBF7-420D-92BB-CE494D6BB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38400"/>
            <a:ext cx="2667000" cy="393700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Population model:</a:t>
            </a:r>
          </a:p>
        </p:txBody>
      </p:sp>
      <p:sp>
        <p:nvSpPr>
          <p:cNvPr id="19472" name="Rectangle 3">
            <a:extLst>
              <a:ext uri="{FF2B5EF4-FFF2-40B4-BE49-F238E27FC236}">
                <a16:creationId xmlns:a16="http://schemas.microsoft.com/office/drawing/2014/main" id="{11CF0775-FF78-4734-B741-FF5F50D0E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95600"/>
            <a:ext cx="1219200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Y-intercept</a:t>
            </a:r>
          </a:p>
        </p:txBody>
      </p:sp>
      <p:sp>
        <p:nvSpPr>
          <p:cNvPr id="19473" name="Rectangle 4">
            <a:extLst>
              <a:ext uri="{FF2B5EF4-FFF2-40B4-BE49-F238E27FC236}">
                <a16:creationId xmlns:a16="http://schemas.microsoft.com/office/drawing/2014/main" id="{E3C6762D-1FEC-49AE-BB19-051C52667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1288" y="2895600"/>
            <a:ext cx="1817687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Population slopes</a:t>
            </a:r>
          </a:p>
        </p:txBody>
      </p:sp>
      <p:sp>
        <p:nvSpPr>
          <p:cNvPr id="19474" name="Rectangle 5">
            <a:extLst>
              <a:ext uri="{FF2B5EF4-FFF2-40B4-BE49-F238E27FC236}">
                <a16:creationId xmlns:a16="http://schemas.microsoft.com/office/drawing/2014/main" id="{F450AFC2-6F32-4BF6-896F-3259BB3A6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288" y="2895600"/>
            <a:ext cx="1535112" cy="333375"/>
          </a:xfrm>
          <a:prstGeom prst="rect">
            <a:avLst/>
          </a:prstGeom>
          <a:solidFill>
            <a:srgbClr val="FFD5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Random Error</a:t>
            </a:r>
          </a:p>
        </p:txBody>
      </p:sp>
      <p:sp>
        <p:nvSpPr>
          <p:cNvPr id="19475" name="Line 27">
            <a:extLst>
              <a:ext uri="{FF2B5EF4-FFF2-40B4-BE49-F238E27FC236}">
                <a16:creationId xmlns:a16="http://schemas.microsoft.com/office/drawing/2014/main" id="{2252E052-BCAD-4881-AD44-3CA28DE3D0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410200"/>
            <a:ext cx="609600" cy="533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12">
            <a:extLst>
              <a:ext uri="{FF2B5EF4-FFF2-40B4-BE49-F238E27FC236}">
                <a16:creationId xmlns:a16="http://schemas.microsoft.com/office/drawing/2014/main" id="{C99FC6A6-3DD3-4651-9DA1-98096DB39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4876800"/>
            <a:ext cx="1447800" cy="700088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 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(or predicted) </a:t>
            </a:r>
          </a:p>
          <a:p>
            <a:pPr>
              <a:lnSpc>
                <a:spcPct val="3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value of y</a:t>
            </a:r>
          </a:p>
        </p:txBody>
      </p:sp>
      <p:sp>
        <p:nvSpPr>
          <p:cNvPr id="19477" name="Rectangle 14">
            <a:extLst>
              <a:ext uri="{FF2B5EF4-FFF2-40B4-BE49-F238E27FC236}">
                <a16:creationId xmlns:a16="http://schemas.microsoft.com/office/drawing/2014/main" id="{4B9174B3-64B2-461B-9E78-0C8D247E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2743200" cy="333375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 slope coefficients</a:t>
            </a:r>
          </a:p>
        </p:txBody>
      </p:sp>
      <p:sp>
        <p:nvSpPr>
          <p:cNvPr id="19478" name="Rectangle 25">
            <a:extLst>
              <a:ext uri="{FF2B5EF4-FFF2-40B4-BE49-F238E27FC236}">
                <a16:creationId xmlns:a16="http://schemas.microsoft.com/office/drawing/2014/main" id="{2B8E239A-DD2F-4457-B6B4-D8F7956F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419600"/>
            <a:ext cx="4800600" cy="393700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Estimated multiple regression model:</a:t>
            </a:r>
          </a:p>
        </p:txBody>
      </p:sp>
      <p:sp>
        <p:nvSpPr>
          <p:cNvPr id="19479" name="Rectangle 26">
            <a:extLst>
              <a:ext uri="{FF2B5EF4-FFF2-40B4-BE49-F238E27FC236}">
                <a16:creationId xmlns:a16="http://schemas.microsoft.com/office/drawing/2014/main" id="{C3890D75-07D3-4186-AC6F-F1FC9FC49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1143000" cy="504825"/>
          </a:xfrm>
          <a:prstGeom prst="rect">
            <a:avLst/>
          </a:prstGeom>
          <a:solidFill>
            <a:srgbClr val="FDE0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Estimated</a:t>
            </a:r>
          </a:p>
          <a:p>
            <a:pPr>
              <a:lnSpc>
                <a:spcPct val="2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intercept</a:t>
            </a:r>
          </a:p>
        </p:txBody>
      </p:sp>
      <p:sp>
        <p:nvSpPr>
          <p:cNvPr id="19480" name="Line 28">
            <a:extLst>
              <a:ext uri="{FF2B5EF4-FFF2-40B4-BE49-F238E27FC236}">
                <a16:creationId xmlns:a16="http://schemas.microsoft.com/office/drawing/2014/main" id="{3D1652AD-6962-4918-95BB-2DF1483AA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267200"/>
            <a:ext cx="88392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CA95915-D9E3-4B71-A92B-967B7F21F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Multiple Regression Assumptions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02AE4C8-0C21-40A4-AEA2-58AFA7E47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276600"/>
            <a:ext cx="6705600" cy="2286000"/>
          </a:xfrm>
        </p:spPr>
        <p:txBody>
          <a:bodyPr/>
          <a:lstStyle/>
          <a:p>
            <a:pPr eaLnBrk="1" hangingPunct="1"/>
            <a:r>
              <a:rPr lang="en-US" altLang="en-US" sz="2700"/>
              <a:t>The errors are normally distributed</a:t>
            </a:r>
          </a:p>
          <a:p>
            <a:pPr eaLnBrk="1" hangingPunct="1"/>
            <a:r>
              <a:rPr lang="en-US" altLang="en-US" sz="2700"/>
              <a:t>The mean of the errors is zero</a:t>
            </a:r>
          </a:p>
          <a:p>
            <a:pPr eaLnBrk="1" hangingPunct="1"/>
            <a:r>
              <a:rPr lang="en-US" altLang="en-US" sz="2700"/>
              <a:t>Errors have a constant variance</a:t>
            </a:r>
          </a:p>
          <a:p>
            <a:pPr eaLnBrk="1" hangingPunct="1"/>
            <a:r>
              <a:rPr lang="en-US" altLang="en-US" sz="2700"/>
              <a:t>The model errors are independent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E4043411-00A2-464C-9968-40B84D744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62200"/>
            <a:ext cx="1905000" cy="528638"/>
          </a:xfrm>
          <a:prstGeom prst="rect">
            <a:avLst/>
          </a:prstGeom>
          <a:solidFill>
            <a:srgbClr val="C8FC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/>
              <a:t>e = (y – y)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FD271E20-8CBF-48B5-A291-1EBD9B2320E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5463" y="2430462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/>
              <a:t>&lt;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EAE9F4CC-7ABD-4C0A-BC2B-A0FF8135C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800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 b="1"/>
              <a:t>Errors (residuals) from the regression model: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E13ACF5-92BB-4E11-8A13-A3985414E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Estimating a Multiple Linear </a:t>
            </a:r>
            <a:br>
              <a:rPr lang="en-US" altLang="en-US"/>
            </a:br>
            <a:r>
              <a:rPr lang="en-US" altLang="en-US"/>
              <a:t>Regression Equation</a:t>
            </a:r>
          </a:p>
        </p:txBody>
      </p:sp>
      <p:sp>
        <p:nvSpPr>
          <p:cNvPr id="21507" name="Rectangle 16">
            <a:extLst>
              <a:ext uri="{FF2B5EF4-FFF2-40B4-BE49-F238E27FC236}">
                <a16:creationId xmlns:a16="http://schemas.microsoft.com/office/drawing/2014/main" id="{D906B975-EDD5-4B38-9400-71622C841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772400" cy="4114800"/>
          </a:xfrm>
          <a:noFill/>
        </p:spPr>
        <p:txBody>
          <a:bodyPr/>
          <a:lstStyle/>
          <a:p>
            <a:pPr marL="342900" indent="-342900" defTabSz="914400" eaLnBrk="1" hangingPunct="1"/>
            <a:r>
              <a:rPr lang="en-US" altLang="en-US" sz="2700" dirty="0"/>
              <a:t>Computer software is generally used to generate the coefficients and measures of goodness of fit for multiple regression</a:t>
            </a:r>
          </a:p>
          <a:p>
            <a:pPr marL="342900" indent="-342900" defTabSz="914400" eaLnBrk="1" hangingPunct="1"/>
            <a:endParaRPr lang="en-US" altLang="en-US" sz="2700" dirty="0"/>
          </a:p>
          <a:p>
            <a:pPr marL="342900" indent="-342900" defTabSz="914400" eaLnBrk="1" hangingPunct="1"/>
            <a:r>
              <a:rPr lang="en-US" altLang="en-US" sz="2700" dirty="0"/>
              <a:t>Excel:</a:t>
            </a:r>
          </a:p>
          <a:p>
            <a:pPr marL="742950" lvl="1" indent="-285750" defTabSz="914400" eaLnBrk="1" hangingPunct="1"/>
            <a:r>
              <a:rPr lang="en-US" altLang="en-US" sz="2300" dirty="0">
                <a:solidFill>
                  <a:schemeClr val="folHlink"/>
                </a:solidFill>
              </a:rPr>
              <a:t>Data Analysis... / Regression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8293122C-7C63-4DD0-84AC-4CD321AE8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28700"/>
            <a:ext cx="8153400" cy="4800600"/>
          </a:xfrm>
        </p:spPr>
        <p:txBody>
          <a:bodyPr/>
          <a:lstStyle/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endParaRPr lang="en-US" altLang="en-US" sz="2400" dirty="0"/>
          </a:p>
          <a:p>
            <a:pPr algn="ctr" eaLnBrk="1" hangingPunct="1">
              <a:spcBef>
                <a:spcPct val="250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4000">
                <a:solidFill>
                  <a:schemeClr val="tx2">
                    <a:lumMod val="50000"/>
                  </a:schemeClr>
                </a:solidFill>
              </a:rPr>
              <a:t>Example </a:t>
            </a:r>
            <a:r>
              <a:rPr lang="en-US" altLang="en-US" sz="4000" dirty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56D76EE-5461-4AA3-B378-F2C70197F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F4B8868-6F28-43DF-A8E4-4C35473E0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A distributor of frozen desert pies wants to evaluate factors thought to influence demand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400"/>
          </a:p>
          <a:p>
            <a:pPr lvl="1" eaLnBrk="1" hangingPunct="1"/>
            <a:r>
              <a:rPr lang="en-US" altLang="en-US" sz="2300">
                <a:solidFill>
                  <a:schemeClr val="folHlink"/>
                </a:solidFill>
              </a:rPr>
              <a:t>Dependent variable:       Pie sales (units per week)</a:t>
            </a:r>
          </a:p>
          <a:p>
            <a:pPr lvl="1" eaLnBrk="1" hangingPunct="1"/>
            <a:r>
              <a:rPr lang="en-US" altLang="en-US" sz="2300">
                <a:solidFill>
                  <a:srgbClr val="008000"/>
                </a:solidFill>
              </a:rPr>
              <a:t>Independent variables:   </a:t>
            </a:r>
            <a:r>
              <a:rPr lang="en-US" altLang="en-US">
                <a:solidFill>
                  <a:srgbClr val="008000"/>
                </a:solidFill>
              </a:rPr>
              <a:t>Price (in $)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8000"/>
                </a:solidFill>
              </a:rPr>
              <a:t>				       Advertising ($100’s)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700"/>
              <a:t>Data is collected for 15 weeks</a:t>
            </a:r>
          </a:p>
        </p:txBody>
      </p:sp>
      <p:pic>
        <p:nvPicPr>
          <p:cNvPr id="23556" name="Picture 4" descr="j0228901">
            <a:extLst>
              <a:ext uri="{FF2B5EF4-FFF2-40B4-BE49-F238E27FC236}">
                <a16:creationId xmlns:a16="http://schemas.microsoft.com/office/drawing/2014/main" id="{A603361B-81C9-43F5-9260-056E69A0D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59338"/>
            <a:ext cx="214312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1591</TotalTime>
  <Pages>20</Pages>
  <Words>598</Words>
  <Application>Microsoft Office PowerPoint</Application>
  <PresentationFormat>On-screen Show (4:3)</PresentationFormat>
  <Paragraphs>219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Wingdings</vt:lpstr>
      <vt:lpstr>Tahoma</vt:lpstr>
      <vt:lpstr>Lucida Bright</vt:lpstr>
      <vt:lpstr>Arial</vt:lpstr>
      <vt:lpstr>PrenHall1</vt:lpstr>
      <vt:lpstr>Equation</vt:lpstr>
      <vt:lpstr>PowerPoint Presentation</vt:lpstr>
      <vt:lpstr>Module Goals</vt:lpstr>
      <vt:lpstr>PowerPoint Presentation</vt:lpstr>
      <vt:lpstr>Model Specification</vt:lpstr>
      <vt:lpstr>The Multiple Regression Model</vt:lpstr>
      <vt:lpstr>Multiple Regression Assumptions</vt:lpstr>
      <vt:lpstr>Estimating a Multiple Linear  Regression Equation</vt:lpstr>
      <vt:lpstr>PowerPoint Presentation</vt:lpstr>
      <vt:lpstr>Example</vt:lpstr>
      <vt:lpstr>Pie Sales Model</vt:lpstr>
      <vt:lpstr>Multiple Regression Output</vt:lpstr>
      <vt:lpstr>The Multiple Regression Equation</vt:lpstr>
      <vt:lpstr>Using The Model to Make Predictions</vt:lpstr>
      <vt:lpstr>Module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14</dc:subject>
  <dc:creator>Dirk Yandell</dc:creator>
  <cp:keywords/>
  <dc:description/>
  <cp:lastModifiedBy> </cp:lastModifiedBy>
  <cp:revision>105</cp:revision>
  <cp:lastPrinted>2012-08-24T19:55:11Z</cp:lastPrinted>
  <dcterms:created xsi:type="dcterms:W3CDTF">2001-01-13T00:04:22Z</dcterms:created>
  <dcterms:modified xsi:type="dcterms:W3CDTF">2023-10-31T18:00:30Z</dcterms:modified>
</cp:coreProperties>
</file>