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09" r:id="rId2"/>
    <p:sldId id="264" r:id="rId3"/>
    <p:sldId id="265" r:id="rId4"/>
    <p:sldId id="266" r:id="rId5"/>
    <p:sldId id="268" r:id="rId6"/>
    <p:sldId id="293" r:id="rId7"/>
    <p:sldId id="269" r:id="rId8"/>
    <p:sldId id="270" r:id="rId9"/>
    <p:sldId id="271" r:id="rId10"/>
    <p:sldId id="272" r:id="rId11"/>
    <p:sldId id="273" r:id="rId12"/>
    <p:sldId id="412" r:id="rId13"/>
    <p:sldId id="274" r:id="rId14"/>
    <p:sldId id="275" r:id="rId15"/>
    <p:sldId id="276" r:id="rId16"/>
    <p:sldId id="292" r:id="rId17"/>
    <p:sldId id="411" r:id="rId18"/>
  </p:sldIdLst>
  <p:sldSz cx="9144000" cy="6858000" type="screen4x3"/>
  <p:notesSz cx="9144000" cy="6858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D7B"/>
    <a:srgbClr val="BF0922"/>
    <a:srgbClr val="7F7F7F"/>
    <a:srgbClr val="175097"/>
    <a:srgbClr val="92D2CA"/>
    <a:srgbClr val="F9F9F9"/>
    <a:srgbClr val="3A2C76"/>
    <a:srgbClr val="C9B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32787"/>
    <p:restoredTop sz="90929"/>
  </p:normalViewPr>
  <p:slideViewPr>
    <p:cSldViewPr snapToGrid="0">
      <p:cViewPr varScale="1">
        <p:scale>
          <a:sx n="86" d="100"/>
          <a:sy n="86" d="100"/>
        </p:scale>
        <p:origin x="2088" y="72"/>
      </p:cViewPr>
      <p:guideLst>
        <p:guide orient="horz" pos="2160"/>
        <p:guide pos="2880"/>
      </p:guideLst>
    </p:cSldViewPr>
  </p:slide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A66EA1-1E10-4183-A20F-EE51BC87C4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E5239-6189-4FA1-87FF-E2C7CDD43C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F5105EA-6083-4766-9C0F-D40420C13669}" type="datetimeFigureOut">
              <a:rPr lang="en-US"/>
              <a:pPr>
                <a:defRPr/>
              </a:pPr>
              <a:t>11/13/2021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48B6EE-3B4B-4C40-95CD-1BEC7AE089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AFEE9-C4B7-4232-B815-972797BD0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80A964-C097-4C77-9836-ECE9BAC84B6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2CACBCF-4AF0-4A5D-A22B-557F303948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AU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A9C4353-E722-421C-A8D1-3027CA3F3B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AU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331DD6A-9361-4D3C-B427-38327FB5539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4ECF87B-67B7-487F-923B-891ED4EBB4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/>
              <a:t>Click to edit Master text styles</a:t>
            </a:r>
          </a:p>
          <a:p>
            <a:pPr lvl="1"/>
            <a:r>
              <a:rPr lang="en-AU" altLang="en-US" noProof="0"/>
              <a:t>Second level</a:t>
            </a:r>
          </a:p>
          <a:p>
            <a:pPr lvl="2"/>
            <a:r>
              <a:rPr lang="en-AU" altLang="en-US" noProof="0"/>
              <a:t>Third level</a:t>
            </a:r>
          </a:p>
          <a:p>
            <a:pPr lvl="3"/>
            <a:r>
              <a:rPr lang="en-AU" altLang="en-US" noProof="0"/>
              <a:t>Fourth level</a:t>
            </a:r>
          </a:p>
          <a:p>
            <a:pPr lvl="4"/>
            <a:r>
              <a:rPr lang="en-AU" alt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B0C879A8-C6F0-4A79-BBEB-6104E53C61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AU" altLang="en-US" dirty="0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C4A4E84-0E8F-4ED7-969E-28DF02253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C9EB54-DD66-4E20-8393-71A70C053F34}" type="slidenum">
              <a:rPr lang="en-AU" altLang="en-US"/>
              <a:pPr/>
              <a:t>‹#›</a:t>
            </a:fld>
            <a:endParaRPr lang="en-A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68F7EAD-1CA2-4989-815D-799254FA43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DB495EA-9B5E-4B96-9F65-20B9210629AA}" type="slidenum">
              <a:rPr lang="en-AU" altLang="en-US" sz="1200"/>
              <a:pPr/>
              <a:t>2</a:t>
            </a:fld>
            <a:endParaRPr lang="en-AU" altLang="en-US" sz="1200" dirty="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A9D6C1B-D1B3-4AAC-982A-23F4FF7AFA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A25686A-1E33-4C69-80B3-39A56289A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1F16647-92CC-48A8-8397-D35EE586B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AE27A4-1A90-444E-8F50-391EC6DF23A8}" type="slidenum">
              <a:rPr lang="en-AU" altLang="en-US" sz="1200"/>
              <a:pPr/>
              <a:t>12</a:t>
            </a:fld>
            <a:endParaRPr lang="en-AU" altLang="en-US" sz="1200" dirty="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76A941A-9A7D-4388-8068-D9EEFFC062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9015BBF-DD87-48AF-BB7E-31974FBA9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  <p:extLst>
      <p:ext uri="{BB962C8B-B14F-4D97-AF65-F5344CB8AC3E}">
        <p14:creationId xmlns:p14="http://schemas.microsoft.com/office/powerpoint/2010/main" val="2562128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0CB0075-3557-4005-BB66-EAF55EDAAE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249D768-DDDA-446A-94C2-02548B8E5D27}" type="slidenum">
              <a:rPr lang="en-AU" altLang="en-US" sz="1200"/>
              <a:pPr/>
              <a:t>13</a:t>
            </a:fld>
            <a:endParaRPr lang="en-AU" altLang="en-US" sz="1200" dirty="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0C6CB52-2AB1-410D-A374-1DB722050A4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61A5C7C-B71C-44D2-8169-78AAF74F1B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BF9F5E34-0E4C-4DE1-A9F2-F4B7C4E609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974A4B-F940-4C6B-93F7-07EC10F07393}" type="slidenum">
              <a:rPr lang="en-AU" altLang="en-US" sz="1200"/>
              <a:pPr/>
              <a:t>14</a:t>
            </a:fld>
            <a:endParaRPr lang="en-AU" altLang="en-US" sz="1200" dirty="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1D769CF-1F86-4AA6-9440-A4F2D3DBD2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4BA8AA7-C601-4B12-9515-F18F56263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0604D120-3B71-4FBF-A4F3-E5606C28E7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AE3748-0593-4F35-8F38-CD2197D831B3}" type="slidenum">
              <a:rPr lang="en-AU" altLang="en-US" sz="1200"/>
              <a:pPr/>
              <a:t>15</a:t>
            </a:fld>
            <a:endParaRPr lang="en-AU" altLang="en-US" sz="1200" dirty="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9BAB4A7-1EA5-4BEB-AA85-B997AAE4E78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6AC4CD5-98ED-46BB-A6B1-4EFBAC83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8426C55-1FEA-4B9B-81D1-AFD9733953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4024A68-FA9D-4C5B-ADD8-396BB1A59A6E}" type="slidenum">
              <a:rPr lang="en-AU" altLang="en-US" sz="1200"/>
              <a:pPr/>
              <a:t>16</a:t>
            </a:fld>
            <a:endParaRPr lang="en-AU" altLang="en-US" sz="1200" dirty="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90EF52D0-D860-4DE5-9EAE-F8E61B25B6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6AB3CFB-92C1-4001-A254-12766CA35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53737FC3-6112-479E-AC8B-05CC909B44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87FBB7A7-2E4F-4B9F-B982-5BBA14819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45FC94E0-8CC4-437E-82F2-F48E344988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FAFB230-1332-42DE-BFA5-E3A18155409D}" type="slidenum">
              <a:rPr lang="en-AU" altLang="en-US" sz="1200"/>
              <a:pPr/>
              <a:t>3</a:t>
            </a:fld>
            <a:endParaRPr lang="en-AU" altLang="en-US" sz="1200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17D3419-9777-4714-B38B-D0EEEC0CC3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8A948D5-FBB2-43FD-AA18-C273DBF8F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257D882-CFA7-47D9-8785-A0E11AC53D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163E6B9-AB4B-46BA-9D21-96A041E724B5}" type="slidenum">
              <a:rPr lang="en-AU" altLang="en-US" sz="1200"/>
              <a:pPr/>
              <a:t>4</a:t>
            </a:fld>
            <a:endParaRPr lang="en-AU" altLang="en-US" sz="1200" dirty="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38E28C9-45D3-4B4A-9599-58022CB60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provides some reasons that capacity is an issue.  The following slides guide a discussion of capacity.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802E3B-5DA8-42E1-BDAD-FC3CAB84DA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1B04EC9-EF72-44C5-B318-60D2883F9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85A3E8-4346-43DF-A362-CD1F3BCD6E4C}" type="slidenum">
              <a:rPr lang="en-AU" altLang="en-US" sz="1200"/>
              <a:pPr/>
              <a:t>5</a:t>
            </a:fld>
            <a:endParaRPr lang="en-AU" altLang="en-US" sz="1200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7208A02-5CAC-4CE9-B052-AEB65559AE5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4CA1645-2947-4BBC-9870-29D5C7907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62A1EFE-A8AB-4DE1-B158-B55F8DFBAE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B3EDE30-E376-40A1-B82E-361BDF2EE231}" type="slidenum">
              <a:rPr lang="en-AU" altLang="en-US" sz="1200"/>
              <a:pPr/>
              <a:t>7</a:t>
            </a:fld>
            <a:endParaRPr lang="en-AU" altLang="en-US" sz="1200" dirty="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6468656-98C8-4296-843C-EC7A1A87FC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C9ED502-CDE3-4E0A-9D25-DA002F354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784C424-888C-47A1-96FF-9A2340871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F052E45-572E-42E5-9ED9-72B58D2AE814}" type="slidenum">
              <a:rPr lang="en-AU" altLang="en-US" sz="1200"/>
              <a:pPr/>
              <a:t>8</a:t>
            </a:fld>
            <a:endParaRPr lang="en-AU" altLang="en-US" sz="1200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C3CF6FF-04CD-41BC-9346-465CDF4C6C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A9186B5-50B8-4344-9A46-EE7DA64FCD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2C85EF7-5B06-4C72-809E-C3E62ADAE8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4C64942-6598-4AA1-B8C0-CAE3FA0A4F83}" type="slidenum">
              <a:rPr lang="en-AU" altLang="en-US" sz="1200"/>
              <a:pPr/>
              <a:t>9</a:t>
            </a:fld>
            <a:endParaRPr lang="en-AU" altLang="en-US" sz="1200" dirty="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F51E5CD-DE64-4AE7-9F2E-9ADFF04325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5701921-8449-4518-AE37-56F2CB8D0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B80CDBD-1B11-42A1-AAEB-A151683E1E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19BE58E-92E5-469C-BAF4-C7E7C922D175}" type="slidenum">
              <a:rPr lang="en-AU" altLang="en-US" sz="1200"/>
              <a:pPr/>
              <a:t>10</a:t>
            </a:fld>
            <a:endParaRPr lang="en-AU" altLang="en-US" sz="1200" dirty="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B23398B-F2CF-436A-BA8A-CA8192D50ED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8F29B2C-7760-4556-BB33-F5975E73A3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1F16647-92CC-48A8-8397-D35EE586BC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AE27A4-1A90-444E-8F50-391EC6DF23A8}" type="slidenum">
              <a:rPr lang="en-AU" altLang="en-US" sz="1200"/>
              <a:pPr/>
              <a:t>11</a:t>
            </a:fld>
            <a:endParaRPr lang="en-AU" altLang="en-US" sz="1200" dirty="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76A941A-9A7D-4388-8068-D9EEFFC062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9015BBF-DD87-48AF-BB7E-31974FBA9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slide can be used to frame a discussion of capacity.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Points to be made might include: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capacity definition and measurement is necessary if we are to develop a production schedule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- while a process may have “maximum” capacity, many factors prevent us from achieving that capacity on a continuous basis.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Students should be asked to suggest factors which might prevent one from achieving maximum capacity.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E64B921-0C07-4F4A-BF70-A43B965E44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860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40B0E09-B9AA-4B02-8FF5-6E665C1896F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548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34975"/>
            <a:ext cx="19431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34975"/>
            <a:ext cx="56769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E303B3B-ED3D-437C-8D42-10C24DEA2D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92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DCEB745-D253-49A7-B4A9-16D1F29226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213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C81DA27-0D5A-4FFB-B6EE-B25A067BD8C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866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17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7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806576D-17FD-40CD-8E72-CC69E284975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519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8AB1661-A28A-4B01-8F25-5A0A7363F4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55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577E52DC-F69C-4570-A4DC-86D5087E46C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217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17F0FF2E-96D2-4051-BCDC-BF3598DEF0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182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3E2EBE-A1BB-4882-A94A-A8442356B5C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914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241874A-B531-4893-A960-5A6A5E0D67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44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5BFD31A-231E-4413-B36F-BBCA1C7E0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349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5AF08F-8FC6-4493-BFDE-39E928F74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17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CCB5CD5D-104D-4650-8CAD-32832B2BAE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" y="6473825"/>
            <a:ext cx="3784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F7F7F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AU" altLang="en-US" dirty="0"/>
              <a:t>© 2011 Pearson Education, Inc. publishing as Prentice Hall</a:t>
            </a:r>
            <a:endParaRPr lang="en-US" altLang="en-US" dirty="0"/>
          </a:p>
        </p:txBody>
      </p:sp>
      <p:sp>
        <p:nvSpPr>
          <p:cNvPr id="1029" name="Text Box 8">
            <a:extLst>
              <a:ext uri="{FF2B5EF4-FFF2-40B4-BE49-F238E27FC236}">
                <a16:creationId xmlns:a16="http://schemas.microsoft.com/office/drawing/2014/main" id="{C0459414-9942-4747-819B-BF211584F5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15325" y="6408738"/>
            <a:ext cx="53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 dirty="0">
                <a:solidFill>
                  <a:srgbClr val="7F7F7F"/>
                </a:solidFill>
              </a:rPr>
              <a:t>F - </a:t>
            </a:r>
            <a:fld id="{47C47779-E3EA-42C7-9275-5C421AB09BC9}" type="slidenum">
              <a:rPr lang="en-US" altLang="en-US" sz="1000" b="1">
                <a:solidFill>
                  <a:srgbClr val="7F7F7F"/>
                </a:solidFill>
              </a:rPr>
              <a:pPr/>
              <a:t>‹#›</a:t>
            </a:fld>
            <a:endParaRPr lang="en-US" altLang="en-US" sz="1000" b="1" dirty="0">
              <a:solidFill>
                <a:srgbClr val="7F7F7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0"/>
        </a:spcBef>
        <a:spcAft>
          <a:spcPct val="4000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F236F8D-CD5B-40D3-93B8-5A659F3156AA}"/>
              </a:ext>
            </a:extLst>
          </p:cNvPr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5FD2933-2503-49BD-A42D-8ED8DA221FF1}"/>
              </a:ext>
            </a:extLst>
          </p:cNvPr>
          <p:cNvSpPr txBox="1">
            <a:spLocks/>
          </p:cNvSpPr>
          <p:nvPr/>
        </p:nvSpPr>
        <p:spPr>
          <a:xfrm>
            <a:off x="1812850" y="102552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Data Analytics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2EACBCD-2265-4C87-B866-7F7B893EA155}"/>
              </a:ext>
            </a:extLst>
          </p:cNvPr>
          <p:cNvSpPr txBox="1">
            <a:spLocks noChangeAspect="1"/>
          </p:cNvSpPr>
          <p:nvPr/>
        </p:nvSpPr>
        <p:spPr>
          <a:xfrm>
            <a:off x="807110" y="4059671"/>
            <a:ext cx="7877174" cy="1107996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6600" dirty="0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Monte Carlo Simulation</a:t>
            </a:r>
          </a:p>
        </p:txBody>
      </p:sp>
      <p:sp>
        <p:nvSpPr>
          <p:cNvPr id="4101" name="TextBox 1">
            <a:extLst>
              <a:ext uri="{FF2B5EF4-FFF2-40B4-BE49-F238E27FC236}">
                <a16:creationId xmlns:a16="http://schemas.microsoft.com/office/drawing/2014/main" id="{0764DC10-664B-4DE2-8F2A-6584553B7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225" y="384175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>
                <a:solidFill>
                  <a:srgbClr val="800000"/>
                </a:solidFill>
              </a:rPr>
              <a:t>           </a:t>
            </a:r>
            <a:r>
              <a:rPr lang="en-US" altLang="en-US" sz="2800" dirty="0">
                <a:solidFill>
                  <a:srgbClr val="800000"/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Regents Park Publishers</a:t>
            </a:r>
          </a:p>
        </p:txBody>
      </p:sp>
      <p:pic>
        <p:nvPicPr>
          <p:cNvPr id="4102" name="Picture 2">
            <a:extLst>
              <a:ext uri="{FF2B5EF4-FFF2-40B4-BE49-F238E27FC236}">
                <a16:creationId xmlns:a16="http://schemas.microsoft.com/office/drawing/2014/main" id="{589834A0-44BF-4FB1-9B61-51462BDF8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2235200"/>
            <a:ext cx="23463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2FE4A63-33C1-4C1B-81F5-1DFA48C43E28}"/>
              </a:ext>
            </a:extLst>
          </p:cNvPr>
          <p:cNvSpPr/>
          <p:nvPr/>
        </p:nvSpPr>
        <p:spPr>
          <a:xfrm>
            <a:off x="3784342" y="2705436"/>
            <a:ext cx="302903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5">
                    <a:lumMod val="25000"/>
                  </a:schemeClr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T4LM2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521FBA6-24FE-48DB-855C-01F9FAC3F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Disadvantages of Simulation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A7CD1B0-3341-4ACC-AAA9-484CAAEBC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906588"/>
            <a:ext cx="727233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Can be very expensive and may take months to develop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It is a trial-and-error approach that may produce different solutions in repeated runs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Managers must generate all of the conditions and constraints for solutions they want to examine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Each simulation model is unique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E0569DA-AEBA-419F-A044-E333313C6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2698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Monte Carlo Simulation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ACA74FF-E783-482E-AD8D-CDF090D01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" y="1447800"/>
            <a:ext cx="7567613" cy="477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844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0353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3225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34163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38735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43307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47879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52451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b="1" dirty="0"/>
              <a:t>The Monte Carlo method may be used 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when the model contains elements that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2800" b="1" dirty="0"/>
              <a:t>exhibit chance in their behavior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b="1" dirty="0"/>
              <a:t>Set up probability distributions for important variables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b="1" dirty="0"/>
              <a:t>Build a cumulative probability distribution for each variable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b="1" dirty="0"/>
              <a:t>Establish an interval of random numbers for each variable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b="1" dirty="0"/>
              <a:t>Generate random numbers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b="1" dirty="0"/>
              <a:t>Simulate a series of trials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E0569DA-AEBA-419F-A044-E333313C6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882" y="2322435"/>
            <a:ext cx="8089900" cy="2347219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Monte Carlo Simulation</a:t>
            </a:r>
            <a:br>
              <a:rPr lang="en-US" altLang="en-US" dirty="0"/>
            </a:br>
            <a:r>
              <a:rPr lang="en-US" alt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900929339"/>
      </p:ext>
    </p:extLst>
  </p:cSld>
  <p:clrMapOvr>
    <a:masterClrMapping/>
  </p:clrMapOvr>
  <p:transition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765F392-7EC4-46A1-A113-5C53D354E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Probability of Demand</a:t>
            </a:r>
          </a:p>
        </p:txBody>
      </p:sp>
      <p:graphicFrame>
        <p:nvGraphicFramePr>
          <p:cNvPr id="40009" name="Group 73">
            <a:extLst>
              <a:ext uri="{FF2B5EF4-FFF2-40B4-BE49-F238E27FC236}">
                <a16:creationId xmlns:a16="http://schemas.microsoft.com/office/drawing/2014/main" id="{7A37B13A-D344-431C-8908-5E740D054486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1663700"/>
          <a:ext cx="8089900" cy="4214814"/>
        </p:xfrm>
        <a:graphic>
          <a:graphicData uri="http://schemas.openxmlformats.org/drawingml/2006/table">
            <a:tbl>
              <a:tblPr/>
              <a:tblGrid>
                <a:gridCol w="151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(1)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(4)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Demand for Tires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Frequency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Probability of Occurrence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Cumulative Probability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10/200 =   .05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.05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20/200 =   .10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.15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40/200 =   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.35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60/200 =   .30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.65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40/200 =   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.85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762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762000" algn="r"/>
                        </a:tabLst>
                      </a:pPr>
                      <a:r>
                        <a:rPr kumimoji="0" lang="en-US" alt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30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en-US" sz="20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30/ 200 =   .15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1430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1430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1.00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435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4351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200 days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2095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2095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200/200 = 1.00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B49680A-A37F-4585-9357-FD09F21C71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473075"/>
            <a:ext cx="8089900" cy="13462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Assignment of Random Numbers</a:t>
            </a:r>
          </a:p>
        </p:txBody>
      </p:sp>
      <p:graphicFrame>
        <p:nvGraphicFramePr>
          <p:cNvPr id="42049" name="Group 65">
            <a:extLst>
              <a:ext uri="{FF2B5EF4-FFF2-40B4-BE49-F238E27FC236}">
                <a16:creationId xmlns:a16="http://schemas.microsoft.com/office/drawing/2014/main" id="{31024728-4FD4-4F81-A9B8-000DB8E7B6D2}"/>
              </a:ext>
            </a:extLst>
          </p:cNvPr>
          <p:cNvGraphicFramePr>
            <a:graphicFrameLocks noGrp="1"/>
          </p:cNvGraphicFramePr>
          <p:nvPr/>
        </p:nvGraphicFramePr>
        <p:xfrm>
          <a:off x="1128713" y="2000250"/>
          <a:ext cx="6858000" cy="3927476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Daily Demand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Probability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Cumulative Probability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Interval of Random Numbers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.05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01 through 05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06 through 15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.35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 through 35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 through 65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.85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 through 85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.15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9525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952500" algn="r"/>
                        </a:tabLst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1.00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 through 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3052A73-220F-4086-86E2-4814D964C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422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Table of Random Numbers</a:t>
            </a:r>
          </a:p>
        </p:txBody>
      </p:sp>
      <p:graphicFrame>
        <p:nvGraphicFramePr>
          <p:cNvPr id="44118" name="Group 86">
            <a:extLst>
              <a:ext uri="{FF2B5EF4-FFF2-40B4-BE49-F238E27FC236}">
                <a16:creationId xmlns:a16="http://schemas.microsoft.com/office/drawing/2014/main" id="{5F116396-7DAB-484E-85D8-158296363BA7}"/>
              </a:ext>
            </a:extLst>
          </p:cNvPr>
          <p:cNvGraphicFramePr>
            <a:graphicFrameLocks noGrp="1"/>
          </p:cNvGraphicFramePr>
          <p:nvPr/>
        </p:nvGraphicFramePr>
        <p:xfrm>
          <a:off x="1143000" y="1701800"/>
          <a:ext cx="6858000" cy="420688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98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06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08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02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90</a:t>
                      </a:r>
                    </a:p>
                  </a:txBody>
                  <a:tcPr marT="45727" marB="45727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60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94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marT="45727" marB="45727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C2DF0B0-2541-4690-8710-FC1326AE4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422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Simulation Example 1</a:t>
            </a:r>
          </a:p>
        </p:txBody>
      </p:sp>
      <p:graphicFrame>
        <p:nvGraphicFramePr>
          <p:cNvPr id="76891" name="Group 91">
            <a:extLst>
              <a:ext uri="{FF2B5EF4-FFF2-40B4-BE49-F238E27FC236}">
                <a16:creationId xmlns:a16="http://schemas.microsoft.com/office/drawing/2014/main" id="{78CE152A-E5AB-4339-8D41-24C1AA01609C}"/>
              </a:ext>
            </a:extLst>
          </p:cNvPr>
          <p:cNvGraphicFramePr>
            <a:graphicFrameLocks noGrp="1"/>
          </p:cNvGraphicFramePr>
          <p:nvPr/>
        </p:nvGraphicFramePr>
        <p:xfrm>
          <a:off x="584200" y="1498600"/>
          <a:ext cx="6858000" cy="4727574"/>
        </p:xfrm>
        <a:graphic>
          <a:graphicData uri="http://schemas.openxmlformats.org/drawingml/2006/table">
            <a:tbl>
              <a:tblPr/>
              <a:tblGrid>
                <a:gridCol w="161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753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</a:t>
                      </a:r>
                    </a:p>
                  </a:txBody>
                  <a:tcPr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Random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Number</a:t>
                      </a:r>
                    </a:p>
                  </a:txBody>
                  <a:tcPr marT="45721" marB="45721" anchor="b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ct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ct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Simulated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ct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Daily Demand</a:t>
                      </a:r>
                    </a:p>
                  </a:txBody>
                  <a:tcPr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4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98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6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7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2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8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9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8636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863600" algn="r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10</a:t>
                      </a: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90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</a:tabLst>
                      </a:pPr>
                      <a:r>
                        <a:rPr kumimoji="0" lang="en-US" altLang="en-US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5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3335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  <a:tab pos="13335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39	Total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3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tabLst>
                          <a:tab pos="1054100" algn="r"/>
                          <a:tab pos="1244600" algn="l"/>
                        </a:tabLs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>
                          <a:tab pos="1054100" algn="r"/>
                          <a:tab pos="1244600" algn="l"/>
                        </a:tabLst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3.9	 Average</a:t>
                      </a:r>
                    </a:p>
                  </a:txBody>
                  <a:tcPr marT="45721" marB="4572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trip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27CA000-7A1C-4674-9D5E-B42D9057837F}"/>
              </a:ext>
            </a:extLst>
          </p:cNvPr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352ACC5-135D-4793-BE98-E6B2C6FE2963}"/>
              </a:ext>
            </a:extLst>
          </p:cNvPr>
          <p:cNvSpPr txBox="1">
            <a:spLocks/>
          </p:cNvSpPr>
          <p:nvPr/>
        </p:nvSpPr>
        <p:spPr>
          <a:xfrm>
            <a:off x="1812849" y="116776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4800" dirty="0">
              <a:solidFill>
                <a:srgbClr val="003300"/>
              </a:solidFill>
              <a:latin typeface="+mj-lt"/>
              <a:ea typeface="+mj-ea"/>
              <a:cs typeface="+mj-cs"/>
            </a:endParaRP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+mj-cs"/>
              </a:rPr>
              <a:t>T4LM2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B0B9AF6-05EF-40F2-B15A-AB7C5016F158}"/>
              </a:ext>
            </a:extLst>
          </p:cNvPr>
          <p:cNvSpPr txBox="1">
            <a:spLocks noChangeAspect="1"/>
          </p:cNvSpPr>
          <p:nvPr/>
        </p:nvSpPr>
        <p:spPr>
          <a:xfrm>
            <a:off x="1577161" y="4568338"/>
            <a:ext cx="630156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+mj-cs"/>
              </a:rPr>
              <a:t>End</a:t>
            </a:r>
          </a:p>
        </p:txBody>
      </p:sp>
      <p:sp>
        <p:nvSpPr>
          <p:cNvPr id="20485" name="TextBox 1">
            <a:extLst>
              <a:ext uri="{FF2B5EF4-FFF2-40B4-BE49-F238E27FC236}">
                <a16:creationId xmlns:a16="http://schemas.microsoft.com/office/drawing/2014/main" id="{7B45D5D5-596D-468C-B8CC-F9E1B3ED2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8238" y="644071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800000"/>
                </a:solidFill>
                <a:latin typeface="Lucida Bright" panose="02040602050505020304" pitchFamily="18" charset="0"/>
              </a:rPr>
              <a:t>        Regents Park Publishers</a:t>
            </a:r>
          </a:p>
        </p:txBody>
      </p:sp>
      <p:pic>
        <p:nvPicPr>
          <p:cNvPr id="20486" name="Picture 2">
            <a:extLst>
              <a:ext uri="{FF2B5EF4-FFF2-40B4-BE49-F238E27FC236}">
                <a16:creationId xmlns:a16="http://schemas.microsoft.com/office/drawing/2014/main" id="{9058531E-0BE3-46A0-852D-5F0A3F8B8E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8" y="2465388"/>
            <a:ext cx="4162425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2EC7046-B1C3-4761-9BE2-BC23FBE92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4975"/>
            <a:ext cx="7772400" cy="7620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Outline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5EA29A3-8729-4F1F-A67F-35238C422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1677988"/>
            <a:ext cx="7429500" cy="225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lnSpc>
                <a:spcPct val="90000"/>
              </a:lnSpc>
              <a:spcAft>
                <a:spcPct val="40000"/>
              </a:spcAft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093788" indent="-381000">
              <a:lnSpc>
                <a:spcPct val="90000"/>
              </a:lnSpc>
              <a:spcAft>
                <a:spcPct val="40000"/>
              </a:spcAft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Aft>
                <a:spcPct val="4000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Aft>
                <a:spcPct val="40000"/>
              </a:spcAft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4000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BF0922"/>
              </a:buClr>
              <a:buFont typeface="Wingdings" panose="05000000000000000000" pitchFamily="2" charset="2"/>
              <a:buChar char="u"/>
            </a:pPr>
            <a:r>
              <a:rPr lang="en-US" altLang="en-US" dirty="0"/>
              <a:t>What Is Simulation?</a:t>
            </a:r>
          </a:p>
          <a:p>
            <a:pPr eaLnBrk="1" hangingPunct="1">
              <a:buClr>
                <a:srgbClr val="BF0922"/>
              </a:buClr>
              <a:buFont typeface="Wingdings" panose="05000000000000000000" pitchFamily="2" charset="2"/>
              <a:buChar char="u"/>
            </a:pPr>
            <a:r>
              <a:rPr lang="en-US" altLang="en-US" dirty="0"/>
              <a:t>Advantages and Disadvantages of Simulation</a:t>
            </a:r>
          </a:p>
          <a:p>
            <a:pPr eaLnBrk="1" hangingPunct="1">
              <a:buClr>
                <a:srgbClr val="BF0922"/>
              </a:buClr>
              <a:buFont typeface="Wingdings" panose="05000000000000000000" pitchFamily="2" charset="2"/>
              <a:buChar char="u"/>
            </a:pPr>
            <a:r>
              <a:rPr lang="en-US" altLang="en-US" dirty="0"/>
              <a:t>Monte Carlo Simulation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6B629A-F45E-43CB-B770-50D9A1903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Learning Objectives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C348B83-8F25-4F60-96A1-182952209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2800" y="1273175"/>
            <a:ext cx="7526338" cy="10556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dirty="0">
                <a:solidFill>
                  <a:srgbClr val="BF092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you complete this module you should be able to: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61E459D1-3F5D-4DCF-9D3B-54C830D5B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38" y="2393950"/>
            <a:ext cx="7604125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2600" indent="-482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panose="020B0604020202020204" pitchFamily="34" charset="0"/>
              <a:buAutoNum type="arabicPeriod"/>
            </a:pPr>
            <a:r>
              <a:rPr lang="en-US" altLang="en-US" sz="2800" b="1" dirty="0"/>
              <a:t>List the advantages and disadvantages of modeling with simulation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panose="020B0604020202020204" pitchFamily="34" charset="0"/>
              <a:buAutoNum type="arabicPeriod"/>
            </a:pPr>
            <a:r>
              <a:rPr lang="en-US" altLang="en-US" sz="2800" b="1" dirty="0"/>
              <a:t>Perform the five steps in a Monte Carlo simulation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panose="020B0604020202020204" pitchFamily="34" charset="0"/>
              <a:buAutoNum type="arabicPeriod"/>
            </a:pPr>
            <a:r>
              <a:rPr lang="en-US" altLang="en-US" sz="2800" b="1" dirty="0"/>
              <a:t>Simulate a queuing problem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panose="020B0604020202020204" pitchFamily="34" charset="0"/>
              <a:buAutoNum type="arabicPeriod"/>
            </a:pPr>
            <a:r>
              <a:rPr lang="en-US" altLang="en-US" sz="2800" b="1" dirty="0"/>
              <a:t>Simulate an inventory problem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Arial" panose="020B0604020202020204" pitchFamily="34" charset="0"/>
              <a:buAutoNum type="arabicPeriod"/>
            </a:pPr>
            <a:r>
              <a:rPr lang="en-US" altLang="en-US" sz="2800" b="1" dirty="0"/>
              <a:t>Use Excel spreadsheets to create a simulation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5A117C1-2290-4C86-8C38-F96A15E5C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4975"/>
            <a:ext cx="7772400" cy="9906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is Simulation?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A5BFE4F-7756-456D-905F-7AABB9924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1474788"/>
            <a:ext cx="7778750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82600" indent="-482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9431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590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3048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505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962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419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Wingdings" panose="05000000000000000000" pitchFamily="2" charset="2"/>
              <a:buChar char="u"/>
            </a:pPr>
            <a:r>
              <a:rPr lang="en-US" altLang="en-US" sz="3200" b="1" dirty="0"/>
              <a:t>An attempt to duplicate the features, appearance, and characteristics of a real system</a:t>
            </a:r>
            <a:endParaRPr lang="en-US" altLang="en-US" sz="2800" b="1" dirty="0"/>
          </a:p>
          <a:p>
            <a:pPr lvl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To imitate a real-world situation mathematically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To study its properties and operating characteristics</a:t>
            </a:r>
          </a:p>
          <a:p>
            <a:pPr lvl="1"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To draw conclusions and make action decisions based on the results of the simulation</a:t>
            </a:r>
            <a:endParaRPr lang="en-US" altLang="en-US" b="1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54F7D14-5A0C-4467-AD83-1064BC0F1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Simulation Applications</a:t>
            </a:r>
          </a:p>
        </p:txBody>
      </p:sp>
      <p:graphicFrame>
        <p:nvGraphicFramePr>
          <p:cNvPr id="27662" name="Group 14">
            <a:extLst>
              <a:ext uri="{FF2B5EF4-FFF2-40B4-BE49-F238E27FC236}">
                <a16:creationId xmlns:a16="http://schemas.microsoft.com/office/drawing/2014/main" id="{9FDEC19C-7217-48DF-B275-ED976C724EC9}"/>
              </a:ext>
            </a:extLst>
          </p:cNvPr>
          <p:cNvGraphicFramePr>
            <a:graphicFrameLocks noGrp="1"/>
          </p:cNvGraphicFramePr>
          <p:nvPr/>
        </p:nvGraphicFramePr>
        <p:xfrm>
          <a:off x="527050" y="1905000"/>
          <a:ext cx="8089900" cy="370840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0">
                <a:tc>
                  <a:txBody>
                    <a:bodyPr/>
                    <a:lstStyle>
                      <a:lvl1pPr marL="174625" indent="-174625"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Ambulance location and dispatching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Assembly-line balancing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Parking lot and harbor design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Distribution system design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Scheduling aircraft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Labor-hiring decisions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Personnel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Traffic-light timing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Voting pattern prediction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4625" indent="-174625"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8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4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>
                        <a:lnSpc>
                          <a:spcPct val="90000"/>
                        </a:lnSpc>
                        <a:spcAft>
                          <a:spcPct val="40000"/>
                        </a:spcAft>
                        <a:defRPr sz="2000"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>
                        <a:lnSpc>
                          <a:spcPct val="90000"/>
                        </a:lnSpc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defRPr b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Bus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Design of library operations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Taxi, truck, and railroad dispatching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Production facility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Plant layout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Capital investments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Production scheduling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Sales forecasting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Inventory planning and control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BF09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DEAAE29C-EC65-44EA-87F7-F43472AE2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Is Simulation?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DF145A5-E75C-4954-A448-4DAA2C427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7772400" cy="4432300"/>
          </a:xfrm>
        </p:spPr>
        <p:txBody>
          <a:bodyPr/>
          <a:lstStyle/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Define the problem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Introduce the important variables associated with the problem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Construct a numerical model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Set up possible courses of action for testing by specifying values of variables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Run the experiment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Consider the results (possibly modifying the model or changing data inputs)</a:t>
            </a:r>
          </a:p>
          <a:p>
            <a:pPr marL="533400" indent="-533400" eaLnBrk="1" hangingPunct="1">
              <a:buClr>
                <a:srgbClr val="BF0922"/>
              </a:buClr>
              <a:buFontTx/>
              <a:buAutoNum type="arabicPeriod"/>
            </a:pPr>
            <a:r>
              <a:rPr lang="en-US" altLang="en-US" sz="2400" dirty="0"/>
              <a:t>Decide what course of action to take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>
            <a:extLst>
              <a:ext uri="{FF2B5EF4-FFF2-40B4-BE49-F238E27FC236}">
                <a16:creationId xmlns:a16="http://schemas.microsoft.com/office/drawing/2014/main" id="{7155EE30-1862-41E8-AD9D-DD9920E3E48F}"/>
              </a:ext>
            </a:extLst>
          </p:cNvPr>
          <p:cNvGrpSpPr>
            <a:grpSpLocks/>
          </p:cNvGrpSpPr>
          <p:nvPr/>
        </p:nvGrpSpPr>
        <p:grpSpPr bwMode="auto">
          <a:xfrm>
            <a:off x="4635500" y="2552700"/>
            <a:ext cx="3340100" cy="2667000"/>
            <a:chOff x="2920" y="1608"/>
            <a:chExt cx="2104" cy="1680"/>
          </a:xfrm>
        </p:grpSpPr>
        <p:sp>
          <p:nvSpPr>
            <p:cNvPr id="17447" name="Freeform 3">
              <a:extLst>
                <a:ext uri="{FF2B5EF4-FFF2-40B4-BE49-F238E27FC236}">
                  <a16:creationId xmlns:a16="http://schemas.microsoft.com/office/drawing/2014/main" id="{577863D5-CE34-4A68-9EB7-A5A707C7740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704" y="2168"/>
              <a:ext cx="320" cy="1120"/>
            </a:xfrm>
            <a:custGeom>
              <a:avLst/>
              <a:gdLst>
                <a:gd name="T0" fmla="*/ 320 w 320"/>
                <a:gd name="T1" fmla="*/ 750 h 1672"/>
                <a:gd name="T2" fmla="*/ 0 w 320"/>
                <a:gd name="T3" fmla="*/ 750 h 1672"/>
                <a:gd name="T4" fmla="*/ 0 w 320"/>
                <a:gd name="T5" fmla="*/ 0 h 1672"/>
                <a:gd name="T6" fmla="*/ 248 w 320"/>
                <a:gd name="T7" fmla="*/ 0 h 1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1672">
                  <a:moveTo>
                    <a:pt x="320" y="1672"/>
                  </a:moveTo>
                  <a:lnTo>
                    <a:pt x="0" y="1672"/>
                  </a:lnTo>
                  <a:lnTo>
                    <a:pt x="0" y="0"/>
                  </a:lnTo>
                  <a:lnTo>
                    <a:pt x="248" y="0"/>
                  </a:lnTo>
                </a:path>
              </a:pathLst>
            </a:custGeom>
            <a:noFill/>
            <a:ln w="57150" cap="flat" cmpd="sng">
              <a:solidFill>
                <a:srgbClr val="175097"/>
              </a:solidFill>
              <a:prstDash val="sysDot"/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448" name="Freeform 4">
              <a:extLst>
                <a:ext uri="{FF2B5EF4-FFF2-40B4-BE49-F238E27FC236}">
                  <a16:creationId xmlns:a16="http://schemas.microsoft.com/office/drawing/2014/main" id="{08036838-190C-4CA7-8C3F-25D560205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0" y="1608"/>
              <a:ext cx="320" cy="1672"/>
            </a:xfrm>
            <a:custGeom>
              <a:avLst/>
              <a:gdLst>
                <a:gd name="T0" fmla="*/ 320 w 320"/>
                <a:gd name="T1" fmla="*/ 1672 h 1672"/>
                <a:gd name="T2" fmla="*/ 0 w 320"/>
                <a:gd name="T3" fmla="*/ 1672 h 1672"/>
                <a:gd name="T4" fmla="*/ 0 w 320"/>
                <a:gd name="T5" fmla="*/ 0 h 1672"/>
                <a:gd name="T6" fmla="*/ 248 w 320"/>
                <a:gd name="T7" fmla="*/ 0 h 16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" h="1672">
                  <a:moveTo>
                    <a:pt x="320" y="1672"/>
                  </a:moveTo>
                  <a:lnTo>
                    <a:pt x="0" y="1672"/>
                  </a:lnTo>
                  <a:lnTo>
                    <a:pt x="0" y="0"/>
                  </a:lnTo>
                  <a:lnTo>
                    <a:pt x="248" y="0"/>
                  </a:lnTo>
                </a:path>
              </a:pathLst>
            </a:custGeom>
            <a:noFill/>
            <a:ln w="57150" cap="flat" cmpd="sng">
              <a:solidFill>
                <a:srgbClr val="175097"/>
              </a:solidFill>
              <a:prstDash val="sysDot"/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9701" name="Group 5">
            <a:extLst>
              <a:ext uri="{FF2B5EF4-FFF2-40B4-BE49-F238E27FC236}">
                <a16:creationId xmlns:a16="http://schemas.microsoft.com/office/drawing/2014/main" id="{6FB99E47-9933-451A-9566-0570FDDEC7DC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5359400"/>
            <a:ext cx="2527300" cy="1041400"/>
            <a:chOff x="3184" y="3376"/>
            <a:chExt cx="1592" cy="656"/>
          </a:xfrm>
        </p:grpSpPr>
        <p:sp>
          <p:nvSpPr>
            <p:cNvPr id="17443" name="Line 6">
              <a:extLst>
                <a:ext uri="{FF2B5EF4-FFF2-40B4-BE49-F238E27FC236}">
                  <a16:creationId xmlns:a16="http://schemas.microsoft.com/office/drawing/2014/main" id="{763B10B1-C2A6-498D-925A-6C5B92D72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3376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444" name="Group 7">
              <a:extLst>
                <a:ext uri="{FF2B5EF4-FFF2-40B4-BE49-F238E27FC236}">
                  <a16:creationId xmlns:a16="http://schemas.microsoft.com/office/drawing/2014/main" id="{5B8ADD5B-0996-47AC-B856-3C8815267A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4" y="3624"/>
              <a:ext cx="1592" cy="408"/>
              <a:chOff x="3208" y="3624"/>
              <a:chExt cx="1592" cy="408"/>
            </a:xfrm>
          </p:grpSpPr>
          <p:sp>
            <p:nvSpPr>
              <p:cNvPr id="17445" name="Rectangle 8">
                <a:extLst>
                  <a:ext uri="{FF2B5EF4-FFF2-40B4-BE49-F238E27FC236}">
                    <a16:creationId xmlns:a16="http://schemas.microsoft.com/office/drawing/2014/main" id="{E5CC990F-973A-4F97-B6A0-A3BD7CA99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8" y="3624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 dirty="0"/>
              </a:p>
            </p:txBody>
          </p:sp>
          <p:sp>
            <p:nvSpPr>
              <p:cNvPr id="17446" name="Rectangle 9">
                <a:extLst>
                  <a:ext uri="{FF2B5EF4-FFF2-40B4-BE49-F238E27FC236}">
                    <a16:creationId xmlns:a16="http://schemas.microsoft.com/office/drawing/2014/main" id="{2EE78C42-8E71-43FA-8459-B47394357B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0" y="3726"/>
                <a:ext cx="1389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Select best course</a:t>
                </a:r>
              </a:p>
            </p:txBody>
          </p:sp>
        </p:grpSp>
      </p:grpSp>
      <p:grpSp>
        <p:nvGrpSpPr>
          <p:cNvPr id="29706" name="Group 10">
            <a:extLst>
              <a:ext uri="{FF2B5EF4-FFF2-40B4-BE49-F238E27FC236}">
                <a16:creationId xmlns:a16="http://schemas.microsoft.com/office/drawing/2014/main" id="{5C1AADC0-67EE-49DD-A7A3-CC75AF4E1452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4483100"/>
            <a:ext cx="2527300" cy="1041400"/>
            <a:chOff x="3184" y="2824"/>
            <a:chExt cx="1592" cy="656"/>
          </a:xfrm>
        </p:grpSpPr>
        <p:sp>
          <p:nvSpPr>
            <p:cNvPr id="17439" name="Line 11">
              <a:extLst>
                <a:ext uri="{FF2B5EF4-FFF2-40B4-BE49-F238E27FC236}">
                  <a16:creationId xmlns:a16="http://schemas.microsoft.com/office/drawing/2014/main" id="{C291DF50-D73C-4B2D-8B93-B1A8A42A64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2824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440" name="Group 12">
              <a:extLst>
                <a:ext uri="{FF2B5EF4-FFF2-40B4-BE49-F238E27FC236}">
                  <a16:creationId xmlns:a16="http://schemas.microsoft.com/office/drawing/2014/main" id="{868987B6-BDEA-44A6-91F3-21FDE86072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4" y="3072"/>
              <a:ext cx="1592" cy="408"/>
              <a:chOff x="3200" y="3088"/>
              <a:chExt cx="1592" cy="408"/>
            </a:xfrm>
          </p:grpSpPr>
          <p:sp>
            <p:nvSpPr>
              <p:cNvPr id="17441" name="Rectangle 13">
                <a:extLst>
                  <a:ext uri="{FF2B5EF4-FFF2-40B4-BE49-F238E27FC236}">
                    <a16:creationId xmlns:a16="http://schemas.microsoft.com/office/drawing/2014/main" id="{E25C5EB8-7C73-4F3D-A7A1-51695A831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0" y="3088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 dirty="0"/>
              </a:p>
            </p:txBody>
          </p:sp>
          <p:sp>
            <p:nvSpPr>
              <p:cNvPr id="17442" name="Rectangle 14">
                <a:extLst>
                  <a:ext uri="{FF2B5EF4-FFF2-40B4-BE49-F238E27FC236}">
                    <a16:creationId xmlns:a16="http://schemas.microsoft.com/office/drawing/2014/main" id="{9A57BD10-6713-482A-A0F8-3AD0E36DB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6" y="3189"/>
                <a:ext cx="1221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Examine results</a:t>
                </a:r>
              </a:p>
            </p:txBody>
          </p:sp>
        </p:grpSp>
      </p:grpSp>
      <p:grpSp>
        <p:nvGrpSpPr>
          <p:cNvPr id="29711" name="Group 15">
            <a:extLst>
              <a:ext uri="{FF2B5EF4-FFF2-40B4-BE49-F238E27FC236}">
                <a16:creationId xmlns:a16="http://schemas.microsoft.com/office/drawing/2014/main" id="{24031A4B-0DAB-4F4B-888B-1F50B9B3CF42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3606800"/>
            <a:ext cx="2527300" cy="1041400"/>
            <a:chOff x="3184" y="2272"/>
            <a:chExt cx="1592" cy="656"/>
          </a:xfrm>
        </p:grpSpPr>
        <p:sp>
          <p:nvSpPr>
            <p:cNvPr id="17435" name="Line 16">
              <a:extLst>
                <a:ext uri="{FF2B5EF4-FFF2-40B4-BE49-F238E27FC236}">
                  <a16:creationId xmlns:a16="http://schemas.microsoft.com/office/drawing/2014/main" id="{174D2D4F-062F-4BD0-902D-B75054404F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2272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436" name="Group 17">
              <a:extLst>
                <a:ext uri="{FF2B5EF4-FFF2-40B4-BE49-F238E27FC236}">
                  <a16:creationId xmlns:a16="http://schemas.microsoft.com/office/drawing/2014/main" id="{4513567F-52BE-4724-B1A7-4C65302344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4" y="2520"/>
              <a:ext cx="1592" cy="408"/>
              <a:chOff x="3160" y="2520"/>
              <a:chExt cx="1592" cy="408"/>
            </a:xfrm>
          </p:grpSpPr>
          <p:sp>
            <p:nvSpPr>
              <p:cNvPr id="17437" name="Rectangle 18">
                <a:extLst>
                  <a:ext uri="{FF2B5EF4-FFF2-40B4-BE49-F238E27FC236}">
                    <a16:creationId xmlns:a16="http://schemas.microsoft.com/office/drawing/2014/main" id="{C725020F-9EC9-42C9-BB8D-2779122DB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0" y="2520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 dirty="0"/>
              </a:p>
            </p:txBody>
          </p:sp>
          <p:sp>
            <p:nvSpPr>
              <p:cNvPr id="17438" name="Rectangle 19">
                <a:extLst>
                  <a:ext uri="{FF2B5EF4-FFF2-40B4-BE49-F238E27FC236}">
                    <a16:creationId xmlns:a16="http://schemas.microsoft.com/office/drawing/2014/main" id="{48A6E821-68CF-4AD4-A7A5-8267D05B1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6" y="2622"/>
                <a:ext cx="146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Conduct simulation</a:t>
                </a:r>
              </a:p>
            </p:txBody>
          </p:sp>
        </p:grpSp>
      </p:grpSp>
      <p:grpSp>
        <p:nvGrpSpPr>
          <p:cNvPr id="29716" name="Group 20">
            <a:extLst>
              <a:ext uri="{FF2B5EF4-FFF2-40B4-BE49-F238E27FC236}">
                <a16:creationId xmlns:a16="http://schemas.microsoft.com/office/drawing/2014/main" id="{23D47A80-D3F6-42CA-9693-9F4D0D44D6DB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2717800"/>
            <a:ext cx="2527300" cy="1035050"/>
            <a:chOff x="3184" y="1712"/>
            <a:chExt cx="1592" cy="652"/>
          </a:xfrm>
        </p:grpSpPr>
        <p:sp>
          <p:nvSpPr>
            <p:cNvPr id="17431" name="Line 21">
              <a:extLst>
                <a:ext uri="{FF2B5EF4-FFF2-40B4-BE49-F238E27FC236}">
                  <a16:creationId xmlns:a16="http://schemas.microsoft.com/office/drawing/2014/main" id="{D8D09B59-1656-4B72-A21C-E813C701C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1712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432" name="Group 22">
              <a:extLst>
                <a:ext uri="{FF2B5EF4-FFF2-40B4-BE49-F238E27FC236}">
                  <a16:creationId xmlns:a16="http://schemas.microsoft.com/office/drawing/2014/main" id="{883E4807-62F1-4424-9C5B-F4555A76FF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4" y="1956"/>
              <a:ext cx="1592" cy="408"/>
              <a:chOff x="3176" y="1956"/>
              <a:chExt cx="1592" cy="408"/>
            </a:xfrm>
          </p:grpSpPr>
          <p:sp>
            <p:nvSpPr>
              <p:cNvPr id="17433" name="Rectangle 23">
                <a:extLst>
                  <a:ext uri="{FF2B5EF4-FFF2-40B4-BE49-F238E27FC236}">
                    <a16:creationId xmlns:a16="http://schemas.microsoft.com/office/drawing/2014/main" id="{C3100A68-139F-4E0A-B61D-6F3A55B8C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76" y="1956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 dirty="0"/>
              </a:p>
            </p:txBody>
          </p:sp>
          <p:sp>
            <p:nvSpPr>
              <p:cNvPr id="17434" name="Rectangle 24">
                <a:extLst>
                  <a:ext uri="{FF2B5EF4-FFF2-40B4-BE49-F238E27FC236}">
                    <a16:creationId xmlns:a16="http://schemas.microsoft.com/office/drawing/2014/main" id="{CDF7FA66-C09C-49FF-AC8B-A3A77D020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1984"/>
                <a:ext cx="1117" cy="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Specify values</a:t>
                </a:r>
              </a:p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of variables</a:t>
                </a:r>
              </a:p>
            </p:txBody>
          </p:sp>
        </p:grpSp>
      </p:grpSp>
      <p:grpSp>
        <p:nvGrpSpPr>
          <p:cNvPr id="29721" name="Group 25">
            <a:extLst>
              <a:ext uri="{FF2B5EF4-FFF2-40B4-BE49-F238E27FC236}">
                <a16:creationId xmlns:a16="http://schemas.microsoft.com/office/drawing/2014/main" id="{F26DEBCC-38D4-482C-B5FD-A2A565E73879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1828800"/>
            <a:ext cx="2527300" cy="1041400"/>
            <a:chOff x="3184" y="1152"/>
            <a:chExt cx="1592" cy="656"/>
          </a:xfrm>
        </p:grpSpPr>
        <p:sp>
          <p:nvSpPr>
            <p:cNvPr id="17427" name="Line 26">
              <a:extLst>
                <a:ext uri="{FF2B5EF4-FFF2-40B4-BE49-F238E27FC236}">
                  <a16:creationId xmlns:a16="http://schemas.microsoft.com/office/drawing/2014/main" id="{09F69BAD-F318-4475-B13E-7A9D4BA1F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1152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428" name="Group 27">
              <a:extLst>
                <a:ext uri="{FF2B5EF4-FFF2-40B4-BE49-F238E27FC236}">
                  <a16:creationId xmlns:a16="http://schemas.microsoft.com/office/drawing/2014/main" id="{8F2D5DE1-DDDB-4769-88CF-2DA23A7531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4" y="1400"/>
              <a:ext cx="1592" cy="408"/>
              <a:chOff x="3184" y="1408"/>
              <a:chExt cx="1592" cy="408"/>
            </a:xfrm>
          </p:grpSpPr>
          <p:sp>
            <p:nvSpPr>
              <p:cNvPr id="17429" name="Rectangle 28">
                <a:extLst>
                  <a:ext uri="{FF2B5EF4-FFF2-40B4-BE49-F238E27FC236}">
                    <a16:creationId xmlns:a16="http://schemas.microsoft.com/office/drawing/2014/main" id="{1E4154B0-9FFC-4007-BAAF-F295E48661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4" y="1408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 dirty="0"/>
              </a:p>
            </p:txBody>
          </p:sp>
          <p:sp>
            <p:nvSpPr>
              <p:cNvPr id="17430" name="Rectangle 29">
                <a:extLst>
                  <a:ext uri="{FF2B5EF4-FFF2-40B4-BE49-F238E27FC236}">
                    <a16:creationId xmlns:a16="http://schemas.microsoft.com/office/drawing/2014/main" id="{6EB3BE2D-291E-4CDC-A769-751229C043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" y="1510"/>
                <a:ext cx="1260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Construct model</a:t>
                </a:r>
              </a:p>
            </p:txBody>
          </p:sp>
        </p:grpSp>
      </p:grp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E2025C0F-9814-4E7A-9BDB-6417A242EFDC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952500"/>
            <a:ext cx="2527300" cy="1041400"/>
            <a:chOff x="3184" y="600"/>
            <a:chExt cx="1592" cy="656"/>
          </a:xfrm>
        </p:grpSpPr>
        <p:sp>
          <p:nvSpPr>
            <p:cNvPr id="17423" name="Line 31">
              <a:extLst>
                <a:ext uri="{FF2B5EF4-FFF2-40B4-BE49-F238E27FC236}">
                  <a16:creationId xmlns:a16="http://schemas.microsoft.com/office/drawing/2014/main" id="{79DA21EF-000A-4EC3-B1E1-F9C2B790A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600"/>
              <a:ext cx="0" cy="240"/>
            </a:xfrm>
            <a:prstGeom prst="line">
              <a:avLst/>
            </a:prstGeom>
            <a:noFill/>
            <a:ln w="57150">
              <a:solidFill>
                <a:srgbClr val="175097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424" name="Group 32">
              <a:extLst>
                <a:ext uri="{FF2B5EF4-FFF2-40B4-BE49-F238E27FC236}">
                  <a16:creationId xmlns:a16="http://schemas.microsoft.com/office/drawing/2014/main" id="{0FB0AAE7-0A91-44CF-BDBD-1C83655F31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4" y="848"/>
              <a:ext cx="1592" cy="408"/>
              <a:chOff x="3168" y="848"/>
              <a:chExt cx="1592" cy="408"/>
            </a:xfrm>
          </p:grpSpPr>
          <p:sp>
            <p:nvSpPr>
              <p:cNvPr id="17425" name="Rectangle 33">
                <a:extLst>
                  <a:ext uri="{FF2B5EF4-FFF2-40B4-BE49-F238E27FC236}">
                    <a16:creationId xmlns:a16="http://schemas.microsoft.com/office/drawing/2014/main" id="{4FD86E23-54E8-4AD2-A25A-B23374D5F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848"/>
                <a:ext cx="1592" cy="408"/>
              </a:xfrm>
              <a:prstGeom prst="rect">
                <a:avLst/>
              </a:prstGeom>
              <a:solidFill>
                <a:srgbClr val="FFD98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100000"/>
                  </a:lnSpc>
                  <a:spcAft>
                    <a:spcPct val="0"/>
                  </a:spcAft>
                  <a:buFontTx/>
                  <a:buNone/>
                </a:pPr>
                <a:endParaRPr lang="en-US" altLang="en-US" sz="2400" b="0" dirty="0"/>
              </a:p>
            </p:txBody>
          </p:sp>
          <p:sp>
            <p:nvSpPr>
              <p:cNvPr id="17426" name="Rectangle 34">
                <a:extLst>
                  <a:ext uri="{FF2B5EF4-FFF2-40B4-BE49-F238E27FC236}">
                    <a16:creationId xmlns:a16="http://schemas.microsoft.com/office/drawing/2014/main" id="{072E3288-7367-48B5-BEBA-3C779E98CC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6" y="949"/>
                <a:ext cx="1436" cy="2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Aft>
                    <a:spcPct val="40000"/>
                  </a:spcAft>
                  <a:buChar char="•"/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8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lnSpc>
                    <a:spcPct val="90000"/>
                  </a:lnSpc>
                  <a:spcAft>
                    <a:spcPct val="40000"/>
                  </a:spcAft>
                  <a:buChar char="•"/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lnSpc>
                    <a:spcPct val="90000"/>
                  </a:lnSpc>
                  <a:spcAft>
                    <a:spcPct val="40000"/>
                  </a:spcAft>
                  <a:buChar char="–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lnSpc>
                    <a:spcPct val="90000"/>
                  </a:lnSpc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40000"/>
                  </a:spcAft>
                  <a:buChar char="»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85000"/>
                  </a:lnSpc>
                  <a:spcAft>
                    <a:spcPct val="0"/>
                  </a:spcAft>
                  <a:buFontTx/>
                  <a:buNone/>
                </a:pPr>
                <a:r>
                  <a:rPr lang="en-US" altLang="en-US" sz="1800" dirty="0"/>
                  <a:t>Introduce variables</a:t>
                </a:r>
              </a:p>
            </p:txBody>
          </p:sp>
        </p:grpSp>
      </p:grpSp>
      <p:sp>
        <p:nvSpPr>
          <p:cNvPr id="29731" name="Rectangle 35">
            <a:extLst>
              <a:ext uri="{FF2B5EF4-FFF2-40B4-BE49-F238E27FC236}">
                <a16:creationId xmlns:a16="http://schemas.microsoft.com/office/drawing/2014/main" id="{FC43FE58-EA76-4669-B9E3-5EC2464F1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574675"/>
            <a:ext cx="3587750" cy="24384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 lIns="198000" tIns="226800" bIns="226800"/>
          <a:lstStyle/>
          <a:p>
            <a:pPr algn="l" eaLnBrk="1" hangingPunct="1">
              <a:defRPr/>
            </a:pPr>
            <a:r>
              <a:rPr lang="en-US" altLang="en-US" dirty="0"/>
              <a:t>The </a:t>
            </a:r>
            <a:br>
              <a:rPr lang="en-US" altLang="en-US" dirty="0"/>
            </a:br>
            <a:r>
              <a:rPr lang="en-US" altLang="en-US" dirty="0"/>
              <a:t>Process of Simulation</a:t>
            </a:r>
          </a:p>
        </p:txBody>
      </p:sp>
      <p:grpSp>
        <p:nvGrpSpPr>
          <p:cNvPr id="29733" name="Group 37">
            <a:extLst>
              <a:ext uri="{FF2B5EF4-FFF2-40B4-BE49-F238E27FC236}">
                <a16:creationId xmlns:a16="http://schemas.microsoft.com/office/drawing/2014/main" id="{FF52F542-242C-4057-8DB3-05827469A168}"/>
              </a:ext>
            </a:extLst>
          </p:cNvPr>
          <p:cNvGrpSpPr>
            <a:grpSpLocks/>
          </p:cNvGrpSpPr>
          <p:nvPr/>
        </p:nvGrpSpPr>
        <p:grpSpPr bwMode="auto">
          <a:xfrm>
            <a:off x="5054600" y="469900"/>
            <a:ext cx="2527300" cy="647700"/>
            <a:chOff x="3168" y="312"/>
            <a:chExt cx="1592" cy="408"/>
          </a:xfrm>
        </p:grpSpPr>
        <p:sp>
          <p:nvSpPr>
            <p:cNvPr id="17421" name="Rectangle 38">
              <a:extLst>
                <a:ext uri="{FF2B5EF4-FFF2-40B4-BE49-F238E27FC236}">
                  <a16:creationId xmlns:a16="http://schemas.microsoft.com/office/drawing/2014/main" id="{B2620915-9D9A-4FEB-B9BE-72F62DCA3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312"/>
              <a:ext cx="1592" cy="408"/>
            </a:xfrm>
            <a:prstGeom prst="rect">
              <a:avLst/>
            </a:prstGeom>
            <a:solidFill>
              <a:srgbClr val="FFD98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Aft>
                  <a:spcPct val="40000"/>
                </a:spcAft>
                <a:buChar char="•"/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Aft>
                  <a:spcPct val="40000"/>
                </a:spcAft>
                <a:buChar char="–"/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Aft>
                  <a:spcPct val="40000"/>
                </a:spcAft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lnSpc>
                  <a:spcPct val="90000"/>
                </a:lnSpc>
                <a:spcAft>
                  <a:spcPct val="40000"/>
                </a:spcAft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lnSpc>
                  <a:spcPct val="90000"/>
                </a:lnSpc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100000"/>
                </a:lnSpc>
                <a:spcAft>
                  <a:spcPct val="0"/>
                </a:spcAft>
                <a:buFontTx/>
                <a:buNone/>
              </a:pPr>
              <a:endParaRPr lang="en-US" altLang="en-US" sz="2400" b="0" dirty="0"/>
            </a:p>
          </p:txBody>
        </p:sp>
        <p:sp>
          <p:nvSpPr>
            <p:cNvPr id="17422" name="Rectangle 39">
              <a:extLst>
                <a:ext uri="{FF2B5EF4-FFF2-40B4-BE49-F238E27FC236}">
                  <a16:creationId xmlns:a16="http://schemas.microsoft.com/office/drawing/2014/main" id="{00344F98-BCB3-4917-BCC6-850B896FE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2" y="413"/>
              <a:ext cx="1164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Aft>
                  <a:spcPct val="40000"/>
                </a:spcAft>
                <a:buChar char="•"/>
                <a:defRPr sz="32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90000"/>
                </a:lnSpc>
                <a:spcAft>
                  <a:spcPct val="40000"/>
                </a:spcAft>
                <a:buChar char="–"/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Aft>
                  <a:spcPct val="40000"/>
                </a:spcAft>
                <a:buChar char="•"/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lnSpc>
                  <a:spcPct val="90000"/>
                </a:lnSpc>
                <a:spcAft>
                  <a:spcPct val="40000"/>
                </a:spcAft>
                <a:buChar char="–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lnSpc>
                  <a:spcPct val="90000"/>
                </a:lnSpc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40000"/>
                </a:spcAft>
                <a:buChar char="»"/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85000"/>
                </a:lnSpc>
                <a:spcAft>
                  <a:spcPct val="0"/>
                </a:spcAft>
                <a:buFontTx/>
                <a:buNone/>
              </a:pPr>
              <a:r>
                <a:rPr lang="en-US" altLang="en-US" sz="1800" dirty="0"/>
                <a:t>Define problem</a:t>
              </a:r>
            </a:p>
          </p:txBody>
        </p:sp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F19265A-7AD1-4833-A785-E263A5E12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Advantages of Simulation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6DC4622-A10F-4268-9BCB-6E19AD824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906588"/>
            <a:ext cx="727233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Relatively straightforward and flexible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Can be used to analyze large and complex real-world situations that cannot be solved by conventional models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Real-world complications can be included that most OM models cannot permit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/>
            </a:pPr>
            <a:r>
              <a:rPr lang="en-US" altLang="en-US" sz="2800" b="1" dirty="0"/>
              <a:t>“Time compression” is possible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E7F1F4E-8B5A-423C-A441-A7CA71B22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7050" y="549275"/>
            <a:ext cx="8089900" cy="952500"/>
          </a:xfrm>
          <a:extLst>
            <a:ext uri="{909E8E84-426E-40DD-AFC4-6F175D3DCCD1}">
              <a14:hiddenFill xmlns:a14="http://schemas.microsoft.com/office/drawing/2010/main">
                <a:solidFill>
                  <a:srgbClr val="2FFF74"/>
                </a:solidFill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Advantages of Simulation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CBF81A3-51E0-4D7F-9EA6-99280E171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906588"/>
            <a:ext cx="7272338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 startAt="5"/>
            </a:pPr>
            <a:r>
              <a:rPr lang="en-US" altLang="en-US" sz="2800" b="1" dirty="0"/>
              <a:t>Allows “what-if” types of questions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 startAt="5"/>
            </a:pPr>
            <a:r>
              <a:rPr lang="en-US" altLang="en-US" sz="2800" b="1" dirty="0"/>
              <a:t>Does not interfere with real-world systems</a:t>
            </a:r>
          </a:p>
          <a:p>
            <a:pPr>
              <a:lnSpc>
                <a:spcPct val="90000"/>
              </a:lnSpc>
              <a:spcAft>
                <a:spcPct val="40000"/>
              </a:spcAft>
              <a:buClr>
                <a:srgbClr val="BF0922"/>
              </a:buClr>
              <a:buFont typeface="Times" panose="02020603050405020304" pitchFamily="18" charset="0"/>
              <a:buAutoNum type="arabicPeriod" startAt="5"/>
            </a:pPr>
            <a:r>
              <a:rPr lang="en-US" altLang="en-US" sz="2800" b="1" dirty="0"/>
              <a:t>Can study the interactive effects of individual components or variables in order to determine which ones are important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3A2C76"/>
      </a:dk2>
      <a:lt2>
        <a:srgbClr val="E1E2E3"/>
      </a:lt2>
      <a:accent1>
        <a:srgbClr val="93B3DD"/>
      </a:accent1>
      <a:accent2>
        <a:srgbClr val="F9AD78"/>
      </a:accent2>
      <a:accent3>
        <a:srgbClr val="FFFFFF"/>
      </a:accent3>
      <a:accent4>
        <a:srgbClr val="000000"/>
      </a:accent4>
      <a:accent5>
        <a:srgbClr val="C8D6EB"/>
      </a:accent5>
      <a:accent6>
        <a:srgbClr val="E29C6C"/>
      </a:accent6>
      <a:hlink>
        <a:srgbClr val="86B87D"/>
      </a:hlink>
      <a:folHlink>
        <a:srgbClr val="C9BBDB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1597</Words>
  <Application>Microsoft Office PowerPoint</Application>
  <PresentationFormat>On-screen Show (4:3)</PresentationFormat>
  <Paragraphs>332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ＭＳ Ｐゴシック</vt:lpstr>
      <vt:lpstr>Wingdings</vt:lpstr>
      <vt:lpstr>Times New Roman</vt:lpstr>
      <vt:lpstr>Arial Narrow</vt:lpstr>
      <vt:lpstr>Times</vt:lpstr>
      <vt:lpstr>Blank Presentation</vt:lpstr>
      <vt:lpstr>PowerPoint Presentation</vt:lpstr>
      <vt:lpstr>Outline</vt:lpstr>
      <vt:lpstr>Learning Objectives</vt:lpstr>
      <vt:lpstr>What is Simulation?</vt:lpstr>
      <vt:lpstr>Simulation Applications</vt:lpstr>
      <vt:lpstr>What Is Simulation?</vt:lpstr>
      <vt:lpstr>The  Process of Simulation</vt:lpstr>
      <vt:lpstr>Advantages of Simulation</vt:lpstr>
      <vt:lpstr>Advantages of Simulation</vt:lpstr>
      <vt:lpstr>Disadvantages of Simulation</vt:lpstr>
      <vt:lpstr>Monte Carlo Simulation</vt:lpstr>
      <vt:lpstr>Monte Carlo Simulation Example</vt:lpstr>
      <vt:lpstr>Probability of Demand</vt:lpstr>
      <vt:lpstr>Assignment of Random Numbers</vt:lpstr>
      <vt:lpstr>Table of Random Numbers</vt:lpstr>
      <vt:lpstr>Simulation Example 1</vt:lpstr>
      <vt:lpstr>PowerPoint Presentation</vt:lpstr>
    </vt:vector>
  </TitlesOfParts>
  <Company>Lincoln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</dc:title>
  <dc:subject>Heizer Render 10e</dc:subject>
  <dc:creator>Jeff Heyl</dc:creator>
  <cp:lastModifiedBy>19498</cp:lastModifiedBy>
  <cp:revision>48</cp:revision>
  <cp:lastPrinted>2016-07-26T18:48:55Z</cp:lastPrinted>
  <dcterms:created xsi:type="dcterms:W3CDTF">2009-07-31T00:55:09Z</dcterms:created>
  <dcterms:modified xsi:type="dcterms:W3CDTF">2021-11-14T02:24:05Z</dcterms:modified>
</cp:coreProperties>
</file>