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10"/>
  </p:notesMasterIdLst>
  <p:sldIdLst>
    <p:sldId id="746" r:id="rId3"/>
    <p:sldId id="747" r:id="rId4"/>
    <p:sldId id="277" r:id="rId5"/>
    <p:sldId id="311" r:id="rId6"/>
    <p:sldId id="317" r:id="rId7"/>
    <p:sldId id="748" r:id="rId8"/>
    <p:sldId id="442" r:id="rId9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119"/>
    <a:srgbClr val="FF0000"/>
    <a:srgbClr val="63BDE0"/>
    <a:srgbClr val="BBE2EE"/>
    <a:srgbClr val="D100CE"/>
    <a:srgbClr val="00B2FF"/>
    <a:srgbClr val="0092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 snapToGrid="0">
      <p:cViewPr varScale="1">
        <p:scale>
          <a:sx n="111" d="100"/>
          <a:sy n="111" d="100"/>
        </p:scale>
        <p:origin x="16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433A014-6816-41E1-8167-397B30D32E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5D160FA-E1F3-468A-ADF6-5E79A7442D7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11D29561-B0E1-488F-9C63-99B0ED76861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916A6722-0727-4F81-9E13-BEF768C654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CE321703-FB51-4511-9094-6B20731D1E4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D26E88D3-F1AB-4AB1-97A8-9D0DD9FA83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29C331D-5C60-4675-AC61-1964AF0732A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0D30199D-F9B2-4EE2-9C5A-5B2D3279C6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12900" y="457200"/>
            <a:ext cx="3851275" cy="2889250"/>
          </a:xfrm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02725538-70DB-45A0-9940-B70791FE9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0898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758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93700"/>
            <a:ext cx="1943100" cy="570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93700"/>
            <a:ext cx="5676900" cy="5702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4118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63604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8898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6785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891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9851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2021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452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030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31732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78623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3075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49375"/>
            <a:ext cx="2057400" cy="47767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9375"/>
            <a:ext cx="6019800" cy="4776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31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016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01800"/>
            <a:ext cx="3810000" cy="439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1800"/>
            <a:ext cx="3810000" cy="439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790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992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935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8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7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716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3">
            <a:extLst>
              <a:ext uri="{FF2B5EF4-FFF2-40B4-BE49-F238E27FC236}">
                <a16:creationId xmlns:a16="http://schemas.microsoft.com/office/drawing/2014/main" id="{72ED74CD-9C57-4361-AF77-C67588FF107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1" name="Group 61">
              <a:extLst>
                <a:ext uri="{FF2B5EF4-FFF2-40B4-BE49-F238E27FC236}">
                  <a16:creationId xmlns:a16="http://schemas.microsoft.com/office/drawing/2014/main" id="{16034A69-9933-4D55-97AD-D1EB78371A7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53" name="Line 7">
                <a:extLst>
                  <a:ext uri="{FF2B5EF4-FFF2-40B4-BE49-F238E27FC236}">
                    <a16:creationId xmlns:a16="http://schemas.microsoft.com/office/drawing/2014/main" id="{0BC8AF44-CB18-4780-BC43-C7477C8ADFB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8">
                <a:extLst>
                  <a:ext uri="{FF2B5EF4-FFF2-40B4-BE49-F238E27FC236}">
                    <a16:creationId xmlns:a16="http://schemas.microsoft.com/office/drawing/2014/main" id="{3D8ECAF7-A1C6-485B-BB17-379CEEC7AD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9">
                <a:extLst>
                  <a:ext uri="{FF2B5EF4-FFF2-40B4-BE49-F238E27FC236}">
                    <a16:creationId xmlns:a16="http://schemas.microsoft.com/office/drawing/2014/main" id="{7AE5D2D9-984A-460D-BA6F-46C3B7F4452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10">
                <a:extLst>
                  <a:ext uri="{FF2B5EF4-FFF2-40B4-BE49-F238E27FC236}">
                    <a16:creationId xmlns:a16="http://schemas.microsoft.com/office/drawing/2014/main" id="{8A938733-FA40-40E5-AF21-57002FEB588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9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11">
                <a:extLst>
                  <a:ext uri="{FF2B5EF4-FFF2-40B4-BE49-F238E27FC236}">
                    <a16:creationId xmlns:a16="http://schemas.microsoft.com/office/drawing/2014/main" id="{F1BB07F7-EF9F-424A-A101-63B4008FAD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58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12">
                <a:extLst>
                  <a:ext uri="{FF2B5EF4-FFF2-40B4-BE49-F238E27FC236}">
                    <a16:creationId xmlns:a16="http://schemas.microsoft.com/office/drawing/2014/main" id="{F2A2D0F0-C98A-47CC-A7CA-7A88205F59C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8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13">
                <a:extLst>
                  <a:ext uri="{FF2B5EF4-FFF2-40B4-BE49-F238E27FC236}">
                    <a16:creationId xmlns:a16="http://schemas.microsoft.com/office/drawing/2014/main" id="{203EFB6E-A211-4593-B187-2FF419BD805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8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14">
                <a:extLst>
                  <a:ext uri="{FF2B5EF4-FFF2-40B4-BE49-F238E27FC236}">
                    <a16:creationId xmlns:a16="http://schemas.microsoft.com/office/drawing/2014/main" id="{DAEB2E53-478B-40A0-880D-43085FB1A06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8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15">
                <a:extLst>
                  <a:ext uri="{FF2B5EF4-FFF2-40B4-BE49-F238E27FC236}">
                    <a16:creationId xmlns:a16="http://schemas.microsoft.com/office/drawing/2014/main" id="{60CFA576-6AD8-411D-B3C3-8C8A0AC95B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17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16">
                <a:extLst>
                  <a:ext uri="{FF2B5EF4-FFF2-40B4-BE49-F238E27FC236}">
                    <a16:creationId xmlns:a16="http://schemas.microsoft.com/office/drawing/2014/main" id="{3FEFF568-7A71-4468-B274-3909ADBBFE2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7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17">
                <a:extLst>
                  <a:ext uri="{FF2B5EF4-FFF2-40B4-BE49-F238E27FC236}">
                    <a16:creationId xmlns:a16="http://schemas.microsoft.com/office/drawing/2014/main" id="{C50AD581-BF5A-4D03-9325-BB1E217BDCF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7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18">
                <a:extLst>
                  <a:ext uri="{FF2B5EF4-FFF2-40B4-BE49-F238E27FC236}">
                    <a16:creationId xmlns:a16="http://schemas.microsoft.com/office/drawing/2014/main" id="{94CC3D89-E74A-408B-8165-3B2E9A928F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7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19">
                <a:extLst>
                  <a:ext uri="{FF2B5EF4-FFF2-40B4-BE49-F238E27FC236}">
                    <a16:creationId xmlns:a16="http://schemas.microsoft.com/office/drawing/2014/main" id="{A17AFCE0-771F-4D23-82B4-048A945939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69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20">
                <a:extLst>
                  <a:ext uri="{FF2B5EF4-FFF2-40B4-BE49-F238E27FC236}">
                    <a16:creationId xmlns:a16="http://schemas.microsoft.com/office/drawing/2014/main" id="{64C88CBD-BD88-4C06-8AC8-7BF66B6C96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6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21">
                <a:extLst>
                  <a:ext uri="{FF2B5EF4-FFF2-40B4-BE49-F238E27FC236}">
                    <a16:creationId xmlns:a16="http://schemas.microsoft.com/office/drawing/2014/main" id="{BD8537B3-0898-4CBB-9093-0E12338AA29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6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22">
                <a:extLst>
                  <a:ext uri="{FF2B5EF4-FFF2-40B4-BE49-F238E27FC236}">
                    <a16:creationId xmlns:a16="http://schemas.microsoft.com/office/drawing/2014/main" id="{27D77EF7-5E4A-4E56-A4D5-FAE32D343D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6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23">
                <a:extLst>
                  <a:ext uri="{FF2B5EF4-FFF2-40B4-BE49-F238E27FC236}">
                    <a16:creationId xmlns:a16="http://schemas.microsoft.com/office/drawing/2014/main" id="{88C5129E-3535-4FAB-B490-91243333ED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16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24">
                <a:extLst>
                  <a:ext uri="{FF2B5EF4-FFF2-40B4-BE49-F238E27FC236}">
                    <a16:creationId xmlns:a16="http://schemas.microsoft.com/office/drawing/2014/main" id="{95E91C0A-26B2-4476-AA3B-868F4F7B79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25">
                <a:extLst>
                  <a:ext uri="{FF2B5EF4-FFF2-40B4-BE49-F238E27FC236}">
                    <a16:creationId xmlns:a16="http://schemas.microsoft.com/office/drawing/2014/main" id="{82D36AE0-175F-41DF-A77F-97255482AC3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6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26">
                <a:extLst>
                  <a:ext uri="{FF2B5EF4-FFF2-40B4-BE49-F238E27FC236}">
                    <a16:creationId xmlns:a16="http://schemas.microsoft.com/office/drawing/2014/main" id="{7BA1980B-557E-48C1-B231-C7E91E23E5A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6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27">
                <a:extLst>
                  <a:ext uri="{FF2B5EF4-FFF2-40B4-BE49-F238E27FC236}">
                    <a16:creationId xmlns:a16="http://schemas.microsoft.com/office/drawing/2014/main" id="{C4E41476-4CD8-4FDB-A79F-D3830E6325E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28">
                <a:extLst>
                  <a:ext uri="{FF2B5EF4-FFF2-40B4-BE49-F238E27FC236}">
                    <a16:creationId xmlns:a16="http://schemas.microsoft.com/office/drawing/2014/main" id="{5EDE0DD2-3316-46FC-A556-E84A7B61068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29">
                <a:extLst>
                  <a:ext uri="{FF2B5EF4-FFF2-40B4-BE49-F238E27FC236}">
                    <a16:creationId xmlns:a16="http://schemas.microsoft.com/office/drawing/2014/main" id="{4EE7A3E6-C0A4-458B-98CC-08E2B22663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30">
                <a:extLst>
                  <a:ext uri="{FF2B5EF4-FFF2-40B4-BE49-F238E27FC236}">
                    <a16:creationId xmlns:a16="http://schemas.microsoft.com/office/drawing/2014/main" id="{1E3D37CC-D625-466A-B259-0883AF640E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9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31">
                <a:extLst>
                  <a:ext uri="{FF2B5EF4-FFF2-40B4-BE49-F238E27FC236}">
                    <a16:creationId xmlns:a16="http://schemas.microsoft.com/office/drawing/2014/main" id="{3AB35AB4-60EE-4603-A7D7-EDAD5675D94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32">
                <a:extLst>
                  <a:ext uri="{FF2B5EF4-FFF2-40B4-BE49-F238E27FC236}">
                    <a16:creationId xmlns:a16="http://schemas.microsoft.com/office/drawing/2014/main" id="{9D534275-32B0-4B97-B857-F70FD94174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8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33">
                <a:extLst>
                  <a:ext uri="{FF2B5EF4-FFF2-40B4-BE49-F238E27FC236}">
                    <a16:creationId xmlns:a16="http://schemas.microsoft.com/office/drawing/2014/main" id="{26BDDE9F-70DD-4F80-AB1B-A21ECFE417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8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34">
                <a:extLst>
                  <a:ext uri="{FF2B5EF4-FFF2-40B4-BE49-F238E27FC236}">
                    <a16:creationId xmlns:a16="http://schemas.microsoft.com/office/drawing/2014/main" id="{D6CB2025-5E05-4EB4-BC44-F5EDE5EC351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79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35">
                <a:extLst>
                  <a:ext uri="{FF2B5EF4-FFF2-40B4-BE49-F238E27FC236}">
                    <a16:creationId xmlns:a16="http://schemas.microsoft.com/office/drawing/2014/main" id="{E4FA79E4-EFD0-4995-90F4-A628C8F4663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7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36">
                <a:extLst>
                  <a:ext uri="{FF2B5EF4-FFF2-40B4-BE49-F238E27FC236}">
                    <a16:creationId xmlns:a16="http://schemas.microsoft.com/office/drawing/2014/main" id="{3BC67C0F-4D01-4C27-8083-4A9077838E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2" name="Line 38">
              <a:extLst>
                <a:ext uri="{FF2B5EF4-FFF2-40B4-BE49-F238E27FC236}">
                  <a16:creationId xmlns:a16="http://schemas.microsoft.com/office/drawing/2014/main" id="{C597A7F1-F7A2-48AF-B225-758D70749CD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39">
              <a:extLst>
                <a:ext uri="{FF2B5EF4-FFF2-40B4-BE49-F238E27FC236}">
                  <a16:creationId xmlns:a16="http://schemas.microsoft.com/office/drawing/2014/main" id="{EAC82323-E0C4-4CFB-B6D3-8821890C5CF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1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40">
              <a:extLst>
                <a:ext uri="{FF2B5EF4-FFF2-40B4-BE49-F238E27FC236}">
                  <a16:creationId xmlns:a16="http://schemas.microsoft.com/office/drawing/2014/main" id="{EEE3C428-E1F6-463E-A2E0-E2E0756675B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3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Line 41">
              <a:extLst>
                <a:ext uri="{FF2B5EF4-FFF2-40B4-BE49-F238E27FC236}">
                  <a16:creationId xmlns:a16="http://schemas.microsoft.com/office/drawing/2014/main" id="{2FD70E95-83AB-4E81-8666-D0F48A838EC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64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Line 42">
              <a:extLst>
                <a:ext uri="{FF2B5EF4-FFF2-40B4-BE49-F238E27FC236}">
                  <a16:creationId xmlns:a16="http://schemas.microsoft.com/office/drawing/2014/main" id="{A7F45F6D-82BA-4539-879B-D42F92BC30E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86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Line 43">
              <a:extLst>
                <a:ext uri="{FF2B5EF4-FFF2-40B4-BE49-F238E27FC236}">
                  <a16:creationId xmlns:a16="http://schemas.microsoft.com/office/drawing/2014/main" id="{7DDD7C1D-B506-4A9C-8B68-C63D7ECAC50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51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Line 44">
              <a:extLst>
                <a:ext uri="{FF2B5EF4-FFF2-40B4-BE49-F238E27FC236}">
                  <a16:creationId xmlns:a16="http://schemas.microsoft.com/office/drawing/2014/main" id="{D8052992-A634-4597-8DF8-A0CCBB7AF5F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72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Line 45">
              <a:extLst>
                <a:ext uri="{FF2B5EF4-FFF2-40B4-BE49-F238E27FC236}">
                  <a16:creationId xmlns:a16="http://schemas.microsoft.com/office/drawing/2014/main" id="{6B3C8FC8-1B39-4A56-A1AA-FCCCFC4D59E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94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Line 46">
              <a:extLst>
                <a:ext uri="{FF2B5EF4-FFF2-40B4-BE49-F238E27FC236}">
                  <a16:creationId xmlns:a16="http://schemas.microsoft.com/office/drawing/2014/main" id="{ABA4AFD2-DDD0-4E39-8577-1E8CDD0F40C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16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Line 47">
              <a:extLst>
                <a:ext uri="{FF2B5EF4-FFF2-40B4-BE49-F238E27FC236}">
                  <a16:creationId xmlns:a16="http://schemas.microsoft.com/office/drawing/2014/main" id="{38A43BAC-DE23-441A-A322-8AA72149D87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37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Line 48">
              <a:extLst>
                <a:ext uri="{FF2B5EF4-FFF2-40B4-BE49-F238E27FC236}">
                  <a16:creationId xmlns:a16="http://schemas.microsoft.com/office/drawing/2014/main" id="{9056CE05-D34E-40BF-AB52-B0C260D653E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59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Line 49">
              <a:extLst>
                <a:ext uri="{FF2B5EF4-FFF2-40B4-BE49-F238E27FC236}">
                  <a16:creationId xmlns:a16="http://schemas.microsoft.com/office/drawing/2014/main" id="{F9491DA7-7FF5-40A4-81E7-F1718D78656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80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Line 50">
              <a:extLst>
                <a:ext uri="{FF2B5EF4-FFF2-40B4-BE49-F238E27FC236}">
                  <a16:creationId xmlns:a16="http://schemas.microsoft.com/office/drawing/2014/main" id="{87C090D3-4029-4BF0-9FDC-63478E727EB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02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Line 51">
              <a:extLst>
                <a:ext uri="{FF2B5EF4-FFF2-40B4-BE49-F238E27FC236}">
                  <a16:creationId xmlns:a16="http://schemas.microsoft.com/office/drawing/2014/main" id="{26030EF1-84A7-4FAA-B0DD-13DD34F3110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24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Line 52">
              <a:extLst>
                <a:ext uri="{FF2B5EF4-FFF2-40B4-BE49-F238E27FC236}">
                  <a16:creationId xmlns:a16="http://schemas.microsoft.com/office/drawing/2014/main" id="{55F6FB49-5E7A-457D-838F-A350AEE70DE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45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Line 53">
              <a:extLst>
                <a:ext uri="{FF2B5EF4-FFF2-40B4-BE49-F238E27FC236}">
                  <a16:creationId xmlns:a16="http://schemas.microsoft.com/office/drawing/2014/main" id="{D80F1EEC-52C1-4CBF-AA18-5A08D1EFF02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67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Line 54">
              <a:extLst>
                <a:ext uri="{FF2B5EF4-FFF2-40B4-BE49-F238E27FC236}">
                  <a16:creationId xmlns:a16="http://schemas.microsoft.com/office/drawing/2014/main" id="{59518D33-0644-46C3-81A6-5B2D219EBC5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88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Line 55">
              <a:extLst>
                <a:ext uri="{FF2B5EF4-FFF2-40B4-BE49-F238E27FC236}">
                  <a16:creationId xmlns:a16="http://schemas.microsoft.com/office/drawing/2014/main" id="{10357AEC-194E-4402-BBFA-B26F1C197C6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10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Line 56">
              <a:extLst>
                <a:ext uri="{FF2B5EF4-FFF2-40B4-BE49-F238E27FC236}">
                  <a16:creationId xmlns:a16="http://schemas.microsoft.com/office/drawing/2014/main" id="{C324289C-1433-4E90-9EF9-5680FE3671C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32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Line 59">
              <a:extLst>
                <a:ext uri="{FF2B5EF4-FFF2-40B4-BE49-F238E27FC236}">
                  <a16:creationId xmlns:a16="http://schemas.microsoft.com/office/drawing/2014/main" id="{E6424A77-6022-4A9A-9038-9DAC1CB787A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08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Line 60">
              <a:extLst>
                <a:ext uri="{FF2B5EF4-FFF2-40B4-BE49-F238E27FC236}">
                  <a16:creationId xmlns:a16="http://schemas.microsoft.com/office/drawing/2014/main" id="{C2931741-1ACA-4F2C-8CC3-40477F35AB7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29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62">
            <a:extLst>
              <a:ext uri="{FF2B5EF4-FFF2-40B4-BE49-F238E27FC236}">
                <a16:creationId xmlns:a16="http://schemas.microsoft.com/office/drawing/2014/main" id="{0E28C163-48B1-4A5D-AA83-7B01E3E54C4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5000" y="342900"/>
            <a:ext cx="7874000" cy="1041400"/>
          </a:xfrm>
          <a:prstGeom prst="rect">
            <a:avLst/>
          </a:prstGeom>
          <a:solidFill>
            <a:srgbClr val="63BDE0"/>
          </a:solidFill>
          <a:ln w="38100">
            <a:solidFill>
              <a:srgbClr val="BBE2E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F7A611F6-A09F-47B9-8EA2-291684936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93700"/>
            <a:ext cx="77724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2C4B41A-F53F-48F3-8187-FD6C54A54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1800"/>
            <a:ext cx="77724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88" name="Text Box 64">
            <a:extLst>
              <a:ext uri="{FF2B5EF4-FFF2-40B4-BE49-F238E27FC236}">
                <a16:creationId xmlns:a16="http://schemas.microsoft.com/office/drawing/2014/main" id="{75EF6057-2B68-44C1-B03F-365DAD70409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91325" y="6537325"/>
            <a:ext cx="2262188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AU" altLang="en-US" sz="1000">
                <a:solidFill>
                  <a:srgbClr val="63BDE0"/>
                </a:solidFill>
                <a:cs typeface="Arial" panose="020B0604020202020204" pitchFamily="34" charset="0"/>
              </a:rPr>
              <a:t>© 2009 Prentice-Hall, Inc.    </a:t>
            </a:r>
            <a:r>
              <a:rPr lang="en-AU" altLang="en-US" sz="1000">
                <a:solidFill>
                  <a:srgbClr val="63BDE0"/>
                </a:solidFill>
              </a:rPr>
              <a:t>16 </a:t>
            </a:r>
            <a:r>
              <a:rPr lang="en-AU" altLang="en-US" sz="1000">
                <a:solidFill>
                  <a:srgbClr val="63BDE0"/>
                </a:solidFill>
                <a:cs typeface="Arial" panose="020B0604020202020204" pitchFamily="34" charset="0"/>
              </a:rPr>
              <a:t>–</a:t>
            </a:r>
            <a:r>
              <a:rPr lang="en-AU" altLang="en-US" sz="1000">
                <a:solidFill>
                  <a:srgbClr val="63BDE0"/>
                </a:solidFill>
              </a:rPr>
              <a:t> </a:t>
            </a:r>
            <a:fld id="{A8320287-FF53-4C77-8666-81DFEFA37748}" type="slidenum">
              <a:rPr lang="en-AU" altLang="en-US" sz="1000" smtClean="0">
                <a:solidFill>
                  <a:srgbClr val="63BDE0"/>
                </a:solidFill>
              </a:rPr>
              <a:pPr>
                <a:defRPr/>
              </a:pPr>
              <a:t>‹#›</a:t>
            </a:fld>
            <a:endParaRPr lang="en-AU" altLang="en-US" sz="1000">
              <a:solidFill>
                <a:srgbClr val="63BDE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>
        <p:tmplLst>
          <p:tmpl>
            <p:tnLst>
              <p:par>
                <p:cTn presetID="18" presetClass="entr" presetSubtype="6" fill="hold" nodeType="after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10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9B1DDA6D-D4C0-4B29-8B00-8DA2522A202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3" name="Group 3">
              <a:extLst>
                <a:ext uri="{FF2B5EF4-FFF2-40B4-BE49-F238E27FC236}">
                  <a16:creationId xmlns:a16="http://schemas.microsoft.com/office/drawing/2014/main" id="{16B23BF7-BDAB-4E1E-918B-B57BA10C1DC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075" name="Line 4">
                <a:extLst>
                  <a:ext uri="{FF2B5EF4-FFF2-40B4-BE49-F238E27FC236}">
                    <a16:creationId xmlns:a16="http://schemas.microsoft.com/office/drawing/2014/main" id="{3161ED2B-D83A-43D8-8AA3-D841B4E7AE0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Line 5">
                <a:extLst>
                  <a:ext uri="{FF2B5EF4-FFF2-40B4-BE49-F238E27FC236}">
                    <a16:creationId xmlns:a16="http://schemas.microsoft.com/office/drawing/2014/main" id="{2B8886A7-C47E-4DC5-AB3D-BDAAE929432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Line 6">
                <a:extLst>
                  <a:ext uri="{FF2B5EF4-FFF2-40B4-BE49-F238E27FC236}">
                    <a16:creationId xmlns:a16="http://schemas.microsoft.com/office/drawing/2014/main" id="{AFAE9866-7EA6-45E0-B5CA-36E7F49C1CB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Line 7">
                <a:extLst>
                  <a:ext uri="{FF2B5EF4-FFF2-40B4-BE49-F238E27FC236}">
                    <a16:creationId xmlns:a16="http://schemas.microsoft.com/office/drawing/2014/main" id="{54B5E71B-5DC1-4ACB-B4C9-EF005B9A286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9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Line 8">
                <a:extLst>
                  <a:ext uri="{FF2B5EF4-FFF2-40B4-BE49-F238E27FC236}">
                    <a16:creationId xmlns:a16="http://schemas.microsoft.com/office/drawing/2014/main" id="{63E83708-7507-4D5F-B207-495627A2C8B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58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Line 9">
                <a:extLst>
                  <a:ext uri="{FF2B5EF4-FFF2-40B4-BE49-F238E27FC236}">
                    <a16:creationId xmlns:a16="http://schemas.microsoft.com/office/drawing/2014/main" id="{488AD1F4-ABAD-4A52-BAE1-EC93822C320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8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Line 10">
                <a:extLst>
                  <a:ext uri="{FF2B5EF4-FFF2-40B4-BE49-F238E27FC236}">
                    <a16:creationId xmlns:a16="http://schemas.microsoft.com/office/drawing/2014/main" id="{CBC7C9E8-3623-4C23-BCD8-A2A0A7D9534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8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Line 11">
                <a:extLst>
                  <a:ext uri="{FF2B5EF4-FFF2-40B4-BE49-F238E27FC236}">
                    <a16:creationId xmlns:a16="http://schemas.microsoft.com/office/drawing/2014/main" id="{7B41A152-303E-4655-AAAC-AB40A32A955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8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3" name="Line 12">
                <a:extLst>
                  <a:ext uri="{FF2B5EF4-FFF2-40B4-BE49-F238E27FC236}">
                    <a16:creationId xmlns:a16="http://schemas.microsoft.com/office/drawing/2014/main" id="{D6571B53-7791-4569-B8F5-0AD7659113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17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4" name="Line 13">
                <a:extLst>
                  <a:ext uri="{FF2B5EF4-FFF2-40B4-BE49-F238E27FC236}">
                    <a16:creationId xmlns:a16="http://schemas.microsoft.com/office/drawing/2014/main" id="{30EB6D03-E278-404B-9DF0-7D1D8B1946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7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5" name="Line 14">
                <a:extLst>
                  <a:ext uri="{FF2B5EF4-FFF2-40B4-BE49-F238E27FC236}">
                    <a16:creationId xmlns:a16="http://schemas.microsoft.com/office/drawing/2014/main" id="{D4146A03-5E92-4CE6-B72D-6E01285C745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7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6" name="Line 15">
                <a:extLst>
                  <a:ext uri="{FF2B5EF4-FFF2-40B4-BE49-F238E27FC236}">
                    <a16:creationId xmlns:a16="http://schemas.microsoft.com/office/drawing/2014/main" id="{CD59A0FF-8302-4206-B7D8-D64D6261623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7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7" name="Line 16">
                <a:extLst>
                  <a:ext uri="{FF2B5EF4-FFF2-40B4-BE49-F238E27FC236}">
                    <a16:creationId xmlns:a16="http://schemas.microsoft.com/office/drawing/2014/main" id="{913EC820-2B70-4187-89AF-04B65233A6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69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8" name="Line 17">
                <a:extLst>
                  <a:ext uri="{FF2B5EF4-FFF2-40B4-BE49-F238E27FC236}">
                    <a16:creationId xmlns:a16="http://schemas.microsoft.com/office/drawing/2014/main" id="{1D860487-704E-4303-AD42-FA40627017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6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" name="Line 18">
                <a:extLst>
                  <a:ext uri="{FF2B5EF4-FFF2-40B4-BE49-F238E27FC236}">
                    <a16:creationId xmlns:a16="http://schemas.microsoft.com/office/drawing/2014/main" id="{AE38D951-4DCF-47AD-9220-EABA820FCB9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6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" name="Line 19">
                <a:extLst>
                  <a:ext uri="{FF2B5EF4-FFF2-40B4-BE49-F238E27FC236}">
                    <a16:creationId xmlns:a16="http://schemas.microsoft.com/office/drawing/2014/main" id="{6E5B6278-0C2A-4207-BB77-48649645F8B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6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1" name="Line 20">
                <a:extLst>
                  <a:ext uri="{FF2B5EF4-FFF2-40B4-BE49-F238E27FC236}">
                    <a16:creationId xmlns:a16="http://schemas.microsoft.com/office/drawing/2014/main" id="{7D51D5BB-695C-4B67-88D2-4902482ED3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16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2" name="Line 21">
                <a:extLst>
                  <a:ext uri="{FF2B5EF4-FFF2-40B4-BE49-F238E27FC236}">
                    <a16:creationId xmlns:a16="http://schemas.microsoft.com/office/drawing/2014/main" id="{53673976-5A94-4789-B1D2-8835C36DCD2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" name="Line 22">
                <a:extLst>
                  <a:ext uri="{FF2B5EF4-FFF2-40B4-BE49-F238E27FC236}">
                    <a16:creationId xmlns:a16="http://schemas.microsoft.com/office/drawing/2014/main" id="{5D80B4DC-2A57-4C91-BFF9-685DBF56BAB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6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" name="Line 23">
                <a:extLst>
                  <a:ext uri="{FF2B5EF4-FFF2-40B4-BE49-F238E27FC236}">
                    <a16:creationId xmlns:a16="http://schemas.microsoft.com/office/drawing/2014/main" id="{325402D8-544B-463C-9ABA-ED5864F520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6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" name="Line 24">
                <a:extLst>
                  <a:ext uri="{FF2B5EF4-FFF2-40B4-BE49-F238E27FC236}">
                    <a16:creationId xmlns:a16="http://schemas.microsoft.com/office/drawing/2014/main" id="{6E9B0BDB-8E2B-4CDD-A313-6427DAC24AB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" name="Line 25">
                <a:extLst>
                  <a:ext uri="{FF2B5EF4-FFF2-40B4-BE49-F238E27FC236}">
                    <a16:creationId xmlns:a16="http://schemas.microsoft.com/office/drawing/2014/main" id="{71E3DC07-818E-40A4-91F0-03D11603ED6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" name="Line 26">
                <a:extLst>
                  <a:ext uri="{FF2B5EF4-FFF2-40B4-BE49-F238E27FC236}">
                    <a16:creationId xmlns:a16="http://schemas.microsoft.com/office/drawing/2014/main" id="{39DB14AF-FF68-4E4F-A57F-C2F1A1C89D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" name="Line 27">
                <a:extLst>
                  <a:ext uri="{FF2B5EF4-FFF2-40B4-BE49-F238E27FC236}">
                    <a16:creationId xmlns:a16="http://schemas.microsoft.com/office/drawing/2014/main" id="{A8025BF5-562B-42FC-964D-634587EF50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9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" name="Line 28">
                <a:extLst>
                  <a:ext uri="{FF2B5EF4-FFF2-40B4-BE49-F238E27FC236}">
                    <a16:creationId xmlns:a16="http://schemas.microsoft.com/office/drawing/2014/main" id="{AEE82A88-9147-4B69-BCCE-8BFB7C65120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" name="Line 29">
                <a:extLst>
                  <a:ext uri="{FF2B5EF4-FFF2-40B4-BE49-F238E27FC236}">
                    <a16:creationId xmlns:a16="http://schemas.microsoft.com/office/drawing/2014/main" id="{630BA452-7B5C-4C23-857A-7E5D1A05F7E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8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" name="Line 30">
                <a:extLst>
                  <a:ext uri="{FF2B5EF4-FFF2-40B4-BE49-F238E27FC236}">
                    <a16:creationId xmlns:a16="http://schemas.microsoft.com/office/drawing/2014/main" id="{FDFD4503-640F-44AF-B743-85679A9B6A8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8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" name="Line 31">
                <a:extLst>
                  <a:ext uri="{FF2B5EF4-FFF2-40B4-BE49-F238E27FC236}">
                    <a16:creationId xmlns:a16="http://schemas.microsoft.com/office/drawing/2014/main" id="{F063A3DC-BBD2-48A7-9F59-7001086BB0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79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3" name="Line 32">
                <a:extLst>
                  <a:ext uri="{FF2B5EF4-FFF2-40B4-BE49-F238E27FC236}">
                    <a16:creationId xmlns:a16="http://schemas.microsoft.com/office/drawing/2014/main" id="{36FD04D7-C0EA-44DD-8E2E-FA962AB46C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7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4" name="Line 33">
                <a:extLst>
                  <a:ext uri="{FF2B5EF4-FFF2-40B4-BE49-F238E27FC236}">
                    <a16:creationId xmlns:a16="http://schemas.microsoft.com/office/drawing/2014/main" id="{02011F5B-FC8E-491F-8054-6062AB9F9FF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4" name="Line 34">
              <a:extLst>
                <a:ext uri="{FF2B5EF4-FFF2-40B4-BE49-F238E27FC236}">
                  <a16:creationId xmlns:a16="http://schemas.microsoft.com/office/drawing/2014/main" id="{4B9F0561-6254-4D14-8B51-0D1602A5249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Line 35">
              <a:extLst>
                <a:ext uri="{FF2B5EF4-FFF2-40B4-BE49-F238E27FC236}">
                  <a16:creationId xmlns:a16="http://schemas.microsoft.com/office/drawing/2014/main" id="{50A178BE-28FB-45E3-9227-39CB5C01FD6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1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Line 36">
              <a:extLst>
                <a:ext uri="{FF2B5EF4-FFF2-40B4-BE49-F238E27FC236}">
                  <a16:creationId xmlns:a16="http://schemas.microsoft.com/office/drawing/2014/main" id="{BA822770-9D99-458D-B5C6-D0CE714B8B0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3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Line 37">
              <a:extLst>
                <a:ext uri="{FF2B5EF4-FFF2-40B4-BE49-F238E27FC236}">
                  <a16:creationId xmlns:a16="http://schemas.microsoft.com/office/drawing/2014/main" id="{7DBFFED0-A3C3-4B00-A63E-699665BA14B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64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Line 38">
              <a:extLst>
                <a:ext uri="{FF2B5EF4-FFF2-40B4-BE49-F238E27FC236}">
                  <a16:creationId xmlns:a16="http://schemas.microsoft.com/office/drawing/2014/main" id="{E9170A98-229D-48AE-BF61-8D4292B2FC8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86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Line 39">
              <a:extLst>
                <a:ext uri="{FF2B5EF4-FFF2-40B4-BE49-F238E27FC236}">
                  <a16:creationId xmlns:a16="http://schemas.microsoft.com/office/drawing/2014/main" id="{E0986131-A927-4ED7-89E1-584CA9C6717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51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Line 40">
              <a:extLst>
                <a:ext uri="{FF2B5EF4-FFF2-40B4-BE49-F238E27FC236}">
                  <a16:creationId xmlns:a16="http://schemas.microsoft.com/office/drawing/2014/main" id="{73BE7CC7-1E55-4372-8BC4-96D43D74B70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72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Line 41">
              <a:extLst>
                <a:ext uri="{FF2B5EF4-FFF2-40B4-BE49-F238E27FC236}">
                  <a16:creationId xmlns:a16="http://schemas.microsoft.com/office/drawing/2014/main" id="{9B7580E4-700D-4502-85B7-AB7195C2E99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94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Line 42">
              <a:extLst>
                <a:ext uri="{FF2B5EF4-FFF2-40B4-BE49-F238E27FC236}">
                  <a16:creationId xmlns:a16="http://schemas.microsoft.com/office/drawing/2014/main" id="{FAD87DB8-7A87-46E5-B4A8-EAB33271A24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16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Line 43">
              <a:extLst>
                <a:ext uri="{FF2B5EF4-FFF2-40B4-BE49-F238E27FC236}">
                  <a16:creationId xmlns:a16="http://schemas.microsoft.com/office/drawing/2014/main" id="{0320B5FE-523F-4624-A560-50827CF4046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37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Line 44">
              <a:extLst>
                <a:ext uri="{FF2B5EF4-FFF2-40B4-BE49-F238E27FC236}">
                  <a16:creationId xmlns:a16="http://schemas.microsoft.com/office/drawing/2014/main" id="{98E78C66-8F29-4451-91B0-AB42300359C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59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Line 45">
              <a:extLst>
                <a:ext uri="{FF2B5EF4-FFF2-40B4-BE49-F238E27FC236}">
                  <a16:creationId xmlns:a16="http://schemas.microsoft.com/office/drawing/2014/main" id="{7587C137-0242-4A01-9C23-C9D87A21FB0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80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Line 46">
              <a:extLst>
                <a:ext uri="{FF2B5EF4-FFF2-40B4-BE49-F238E27FC236}">
                  <a16:creationId xmlns:a16="http://schemas.microsoft.com/office/drawing/2014/main" id="{96CB729B-4A39-4159-A81D-393B477CF39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02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Line 47">
              <a:extLst>
                <a:ext uri="{FF2B5EF4-FFF2-40B4-BE49-F238E27FC236}">
                  <a16:creationId xmlns:a16="http://schemas.microsoft.com/office/drawing/2014/main" id="{B8105609-BA93-42BA-8D8B-6602B00320F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24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Line 48">
              <a:extLst>
                <a:ext uri="{FF2B5EF4-FFF2-40B4-BE49-F238E27FC236}">
                  <a16:creationId xmlns:a16="http://schemas.microsoft.com/office/drawing/2014/main" id="{4760403B-A3ED-4857-820E-DCAE924A29A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45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Line 49">
              <a:extLst>
                <a:ext uri="{FF2B5EF4-FFF2-40B4-BE49-F238E27FC236}">
                  <a16:creationId xmlns:a16="http://schemas.microsoft.com/office/drawing/2014/main" id="{41C94D3E-EFD2-4350-8E91-39508975F74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67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Line 50">
              <a:extLst>
                <a:ext uri="{FF2B5EF4-FFF2-40B4-BE49-F238E27FC236}">
                  <a16:creationId xmlns:a16="http://schemas.microsoft.com/office/drawing/2014/main" id="{3BF7ED42-6049-44E0-8527-CA15C625CA6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88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Line 51">
              <a:extLst>
                <a:ext uri="{FF2B5EF4-FFF2-40B4-BE49-F238E27FC236}">
                  <a16:creationId xmlns:a16="http://schemas.microsoft.com/office/drawing/2014/main" id="{00DB33E0-211D-4566-9AE3-BFC66A0D6F8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10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Line 52">
              <a:extLst>
                <a:ext uri="{FF2B5EF4-FFF2-40B4-BE49-F238E27FC236}">
                  <a16:creationId xmlns:a16="http://schemas.microsoft.com/office/drawing/2014/main" id="{DFBD0145-F26A-4EAB-9440-54572488C36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32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Line 53">
              <a:extLst>
                <a:ext uri="{FF2B5EF4-FFF2-40B4-BE49-F238E27FC236}">
                  <a16:creationId xmlns:a16="http://schemas.microsoft.com/office/drawing/2014/main" id="{EE6A5C9E-E5F0-4534-90C2-843AB901195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08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Line 54">
              <a:extLst>
                <a:ext uri="{FF2B5EF4-FFF2-40B4-BE49-F238E27FC236}">
                  <a16:creationId xmlns:a16="http://schemas.microsoft.com/office/drawing/2014/main" id="{08AEA99B-5ADE-4E01-B0F2-5FE47B484AC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29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1" name="Rectangle 55">
            <a:extLst>
              <a:ext uri="{FF2B5EF4-FFF2-40B4-BE49-F238E27FC236}">
                <a16:creationId xmlns:a16="http://schemas.microsoft.com/office/drawing/2014/main" id="{E575313A-8CC2-49BC-B6D5-67C0E89C8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49375"/>
            <a:ext cx="77724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2052" name="Text Box 56">
            <a:extLst>
              <a:ext uri="{FF2B5EF4-FFF2-40B4-BE49-F238E27FC236}">
                <a16:creationId xmlns:a16="http://schemas.microsoft.com/office/drawing/2014/main" id="{BBF72F00-BED3-411C-ABE8-CF397B05C50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26213" y="6215063"/>
            <a:ext cx="2295525" cy="3048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AU" altLang="en-US" sz="1400" dirty="0">
                <a:solidFill>
                  <a:schemeClr val="accent1"/>
                </a:solidFill>
                <a:cs typeface="Arial" panose="020B0604020202020204" pitchFamily="34" charset="0"/>
              </a:rPr>
              <a:t>© 2008 Prentice-Hall, Inc.</a:t>
            </a:r>
            <a:endParaRPr lang="en-AU" alt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A189CE49-D65E-4FD8-B2DD-9DFB9C9536DA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D17AE98-A3AC-49F5-A778-7C8FA8DD3D19}"/>
              </a:ext>
            </a:extLst>
          </p:cNvPr>
          <p:cNvSpPr txBox="1">
            <a:spLocks/>
          </p:cNvSpPr>
          <p:nvPr/>
        </p:nvSpPr>
        <p:spPr>
          <a:xfrm>
            <a:off x="2686050" y="1277938"/>
            <a:ext cx="5829300" cy="774700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4800" dirty="0">
              <a:solidFill>
                <a:srgbClr val="003300"/>
              </a:solidFill>
              <a:latin typeface="Lucida Bright" panose="02040602050505020304" pitchFamily="18" charset="0"/>
              <a:ea typeface="+mj-ea"/>
              <a:cs typeface="FrankRuehl" panose="020E0503060101010101" pitchFamily="34" charset="-79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23F6E42-8372-4DA8-8F3B-8FA88B1AC742}"/>
              </a:ext>
            </a:extLst>
          </p:cNvPr>
          <p:cNvSpPr txBox="1">
            <a:spLocks noChangeAspect="1"/>
          </p:cNvSpPr>
          <p:nvPr/>
        </p:nvSpPr>
        <p:spPr>
          <a:xfrm>
            <a:off x="557212" y="3026291"/>
            <a:ext cx="8029575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dirty="0">
                <a:solidFill>
                  <a:srgbClr val="FF0000"/>
                </a:solidFill>
                <a:latin typeface="Lucida Bright" panose="02040602050505020304" pitchFamily="18" charset="0"/>
                <a:ea typeface="+mj-ea"/>
                <a:cs typeface="+mj-cs"/>
              </a:rPr>
              <a:t>Markov Analysis</a:t>
            </a:r>
            <a:endParaRPr lang="en-US" sz="6600" dirty="0">
              <a:solidFill>
                <a:srgbClr val="FF0000"/>
              </a:solidFill>
              <a:latin typeface="Lucida Bright" panose="02040602050505020304" pitchFamily="18" charset="0"/>
              <a:ea typeface="+mj-ea"/>
              <a:cs typeface="FrankRuehl" panose="020E0503060101010101" pitchFamily="34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0A4E891-A5EC-4688-90F8-81FB894C996D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5029830-8AD5-4018-9571-1F459571045A}"/>
              </a:ext>
            </a:extLst>
          </p:cNvPr>
          <p:cNvSpPr txBox="1">
            <a:spLocks/>
          </p:cNvSpPr>
          <p:nvPr/>
        </p:nvSpPr>
        <p:spPr>
          <a:xfrm>
            <a:off x="1812925" y="1025525"/>
            <a:ext cx="5830888" cy="774700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rgbClr val="003300"/>
              </a:solidFill>
              <a:latin typeface="Lucida Bright" panose="02040602050505020304" pitchFamily="18" charset="0"/>
              <a:ea typeface="+mj-ea"/>
              <a:cs typeface="FrankRuehl" panose="020E0503060101010101" pitchFamily="34" charset="-79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778CA8-C20D-48C2-A7C0-AFC53D8606CE}"/>
              </a:ext>
            </a:extLst>
          </p:cNvPr>
          <p:cNvSpPr/>
          <p:nvPr/>
        </p:nvSpPr>
        <p:spPr>
          <a:xfrm>
            <a:off x="2149475" y="2109788"/>
            <a:ext cx="4643438" cy="1108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Example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>
            <a:extLst>
              <a:ext uri="{FF2B5EF4-FFF2-40B4-BE49-F238E27FC236}">
                <a16:creationId xmlns:a16="http://schemas.microsoft.com/office/drawing/2014/main" id="{52968EF3-D099-468B-93B1-7F651E0C0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Three Grocery Stores Example</a:t>
            </a:r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DFCAA1B9-DCAA-4D8F-A3C6-4B7E73A26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01800"/>
            <a:ext cx="7772400" cy="4489994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States for people in a small town with three grocery stores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A total of 100,000 people shop at the three groceries during any given month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Forty thousand may  be shopping at Store 1</a:t>
            </a:r>
          </a:p>
          <a:p>
            <a:pPr eaLnBrk="1" hangingPunct="1"/>
            <a:r>
              <a:rPr lang="en-US" altLang="en-US" sz="2400" dirty="0"/>
              <a:t>Thirty thousand may be shopping at Store 2</a:t>
            </a:r>
          </a:p>
          <a:p>
            <a:pPr eaLnBrk="1" hangingPunct="1"/>
            <a:r>
              <a:rPr lang="en-US" altLang="en-US" sz="2400" dirty="0"/>
              <a:t>Thirty thousand may be shopping at Store 3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CDC44C4-9C0C-46A6-A9D8-793858577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Three Grocery Stores Example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CCB5F144-FE72-4BCA-A924-7B34ACFA3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36700"/>
            <a:ext cx="7772400" cy="1092566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The </a:t>
            </a:r>
            <a:r>
              <a:rPr lang="en-US" altLang="en-US" sz="2400" dirty="0">
                <a:solidFill>
                  <a:srgbClr val="C00000"/>
                </a:solidFill>
              </a:rPr>
              <a:t>Current State </a:t>
            </a:r>
            <a:r>
              <a:rPr lang="en-US" altLang="en-US" sz="2400" dirty="0"/>
              <a:t>(beginning of the period 1) market state are:</a:t>
            </a:r>
          </a:p>
        </p:txBody>
      </p:sp>
      <p:sp>
        <p:nvSpPr>
          <p:cNvPr id="122884" name="Text Box 4">
            <a:extLst>
              <a:ext uri="{FF2B5EF4-FFF2-40B4-BE49-F238E27FC236}">
                <a16:creationId xmlns:a16="http://schemas.microsoft.com/office/drawing/2014/main" id="{6885A2A5-D072-4FA4-B407-1ADBA2BCB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796768"/>
            <a:ext cx="761365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4038600" algn="l"/>
              </a:tabLst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4038600" algn="l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4038600" algn="l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40386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40386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40386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40386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40386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tabLst>
                <a:tab pos="403860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Store 1</a:t>
            </a:r>
            <a:r>
              <a:rPr lang="en-US" altLang="en-US" sz="2000" dirty="0"/>
              <a:t>: 40,000/100,000 = 0.40 = 40%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B0F0"/>
                </a:solidFill>
              </a:rPr>
              <a:t>Store 2</a:t>
            </a:r>
            <a:r>
              <a:rPr lang="en-US" altLang="en-US" sz="2000" dirty="0"/>
              <a:t>: 30,000/100,000 = 0.30 = 30%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92D050"/>
                </a:solidFill>
              </a:rPr>
              <a:t>Store 3</a:t>
            </a:r>
            <a:r>
              <a:rPr lang="en-US" altLang="en-US" sz="2000" dirty="0"/>
              <a:t>: 30,000/100,000 = 0.30 = 30%</a:t>
            </a:r>
          </a:p>
        </p:txBody>
      </p:sp>
      <p:sp>
        <p:nvSpPr>
          <p:cNvPr id="29707" name="Text Box 6">
            <a:extLst>
              <a:ext uri="{FF2B5EF4-FFF2-40B4-BE49-F238E27FC236}">
                <a16:creationId xmlns:a16="http://schemas.microsoft.com/office/drawing/2014/main" id="{399D7C56-DDCD-4DF2-9A7E-E58C10780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7" y="4061232"/>
            <a:ext cx="4937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Current State </a:t>
            </a:r>
            <a:r>
              <a:rPr lang="en-US" altLang="en-US" sz="2400" dirty="0">
                <a:sym typeface="Symbol" panose="05050102010706020507" pitchFamily="18" charset="2"/>
              </a:rPr>
              <a:t>= </a:t>
            </a:r>
            <a:r>
              <a:rPr lang="en-US" altLang="en-US" sz="2400" dirty="0">
                <a:solidFill>
                  <a:srgbClr val="002060"/>
                </a:solidFill>
                <a:sym typeface="Symbol" panose="05050102010706020507" pitchFamily="18" charset="2"/>
              </a:rPr>
              <a:t>(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0.4</a:t>
            </a:r>
            <a:r>
              <a:rPr lang="en-US" altLang="en-US" sz="2400" dirty="0">
                <a:solidFill>
                  <a:srgbClr val="002060"/>
                </a:solidFill>
                <a:sym typeface="Symbol" panose="05050102010706020507" pitchFamily="18" charset="2"/>
              </a:rPr>
              <a:t>, </a:t>
            </a:r>
            <a:r>
              <a:rPr lang="en-US" altLang="en-US" sz="2400" dirty="0">
                <a:solidFill>
                  <a:srgbClr val="00B0F0"/>
                </a:solidFill>
                <a:sym typeface="Symbol" panose="05050102010706020507" pitchFamily="18" charset="2"/>
              </a:rPr>
              <a:t>0.3</a:t>
            </a:r>
            <a:r>
              <a:rPr lang="en-US" altLang="en-US" sz="2400" dirty="0">
                <a:solidFill>
                  <a:srgbClr val="002060"/>
                </a:solidFill>
                <a:sym typeface="Symbol" panose="05050102010706020507" pitchFamily="18" charset="2"/>
              </a:rPr>
              <a:t>, </a:t>
            </a:r>
            <a:r>
              <a:rPr lang="en-US" altLang="en-US" sz="2400" dirty="0">
                <a:solidFill>
                  <a:srgbClr val="92D050"/>
                </a:solidFill>
                <a:sym typeface="Symbol" panose="05050102010706020507" pitchFamily="18" charset="2"/>
              </a:rPr>
              <a:t>0.3</a:t>
            </a:r>
            <a:r>
              <a:rPr lang="en-US" altLang="en-US" sz="2400" dirty="0">
                <a:solidFill>
                  <a:srgbClr val="002060"/>
                </a:solidFill>
                <a:sym typeface="Symbol" panose="05050102010706020507" pitchFamily="18" charset="2"/>
              </a:rPr>
              <a:t>)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/>
      <p:bldP spid="1228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C46D699-4DF2-4383-ADCC-07109D07A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Predicting Future Market Shares</a:t>
            </a:r>
          </a:p>
        </p:txBody>
      </p:sp>
      <p:sp>
        <p:nvSpPr>
          <p:cNvPr id="130053" name="Rectangle 5">
            <a:extLst>
              <a:ext uri="{FF2B5EF4-FFF2-40B4-BE49-F238E27FC236}">
                <a16:creationId xmlns:a16="http://schemas.microsoft.com/office/drawing/2014/main" id="{1AA41568-B83E-4D1D-B191-006A03C13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76400"/>
            <a:ext cx="7772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Transition Matrix</a:t>
            </a:r>
          </a:p>
        </p:txBody>
      </p:sp>
      <p:grpSp>
        <p:nvGrpSpPr>
          <p:cNvPr id="32781" name="Group 11">
            <a:extLst>
              <a:ext uri="{FF2B5EF4-FFF2-40B4-BE49-F238E27FC236}">
                <a16:creationId xmlns:a16="http://schemas.microsoft.com/office/drawing/2014/main" id="{C0FD1E55-F8A4-4E89-9011-CDC65A91F0CD}"/>
              </a:ext>
            </a:extLst>
          </p:cNvPr>
          <p:cNvGrpSpPr>
            <a:grpSpLocks/>
          </p:cNvGrpSpPr>
          <p:nvPr/>
        </p:nvGrpSpPr>
        <p:grpSpPr bwMode="auto">
          <a:xfrm>
            <a:off x="4051302" y="2959101"/>
            <a:ext cx="2278063" cy="1630363"/>
            <a:chOff x="2184" y="2072"/>
            <a:chExt cx="1435" cy="1027"/>
          </a:xfrm>
        </p:grpSpPr>
        <p:sp>
          <p:nvSpPr>
            <p:cNvPr id="32782" name="Text Box 9">
              <a:extLst>
                <a:ext uri="{FF2B5EF4-FFF2-40B4-BE49-F238E27FC236}">
                  <a16:creationId xmlns:a16="http://schemas.microsoft.com/office/drawing/2014/main" id="{672C4A10-DF02-4A10-9833-B42EE433A6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4" y="2096"/>
              <a:ext cx="1435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355600" algn="ctr"/>
                  <a:tab pos="1079500" algn="ctr"/>
                  <a:tab pos="1790700" algn="ctr"/>
                </a:tabLst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355600" algn="ctr"/>
                  <a:tab pos="1079500" algn="ctr"/>
                  <a:tab pos="1790700" algn="ctr"/>
                </a:tabLst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355600" algn="ctr"/>
                  <a:tab pos="1079500" algn="ctr"/>
                  <a:tab pos="1790700" algn="ctr"/>
                </a:tabLs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355600" algn="ctr"/>
                  <a:tab pos="1079500" algn="ctr"/>
                  <a:tab pos="1790700" algn="ctr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355600" algn="ctr"/>
                  <a:tab pos="1079500" algn="ctr"/>
                  <a:tab pos="1790700" algn="ctr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355600" algn="ctr"/>
                  <a:tab pos="1079500" algn="ctr"/>
                  <a:tab pos="1790700" algn="ctr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355600" algn="ctr"/>
                  <a:tab pos="1079500" algn="ctr"/>
                  <a:tab pos="1790700" algn="ctr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355600" algn="ctr"/>
                  <a:tab pos="1079500" algn="ctr"/>
                  <a:tab pos="1790700" algn="ctr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tabLst>
                  <a:tab pos="355600" algn="ctr"/>
                  <a:tab pos="1079500" algn="ctr"/>
                  <a:tab pos="1790700" algn="ctr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dirty="0">
                  <a:solidFill>
                    <a:srgbClr val="C00000"/>
                  </a:solidFill>
                </a:rPr>
                <a:t>0.8</a:t>
              </a:r>
              <a:r>
                <a:rPr lang="en-US" altLang="en-US" dirty="0"/>
                <a:t>	0.1	0.1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/>
                <a:t>	0.1	</a:t>
              </a:r>
              <a:r>
                <a:rPr lang="en-US" altLang="en-US" dirty="0">
                  <a:solidFill>
                    <a:srgbClr val="0070C0"/>
                  </a:solidFill>
                </a:rPr>
                <a:t>0.7</a:t>
              </a:r>
              <a:r>
                <a:rPr lang="en-US" altLang="en-US" dirty="0"/>
                <a:t>	0.2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/>
                <a:t>	0.2	0.2	</a:t>
              </a:r>
              <a:r>
                <a:rPr lang="en-US" altLang="en-US" dirty="0">
                  <a:solidFill>
                    <a:srgbClr val="00D119"/>
                  </a:solidFill>
                </a:rPr>
                <a:t>0.6</a:t>
              </a:r>
            </a:p>
          </p:txBody>
        </p:sp>
        <p:sp>
          <p:nvSpPr>
            <p:cNvPr id="32783" name="AutoShape 10">
              <a:extLst>
                <a:ext uri="{FF2B5EF4-FFF2-40B4-BE49-F238E27FC236}">
                  <a16:creationId xmlns:a16="http://schemas.microsoft.com/office/drawing/2014/main" id="{5C2F2C3B-DA0E-4748-BAA1-F96E1B698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5" y="2072"/>
              <a:ext cx="1360" cy="1027"/>
            </a:xfrm>
            <a:prstGeom prst="bracketPair">
              <a:avLst>
                <a:gd name="adj" fmla="val 5556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32773" name="TextBox 2">
            <a:extLst>
              <a:ext uri="{FF2B5EF4-FFF2-40B4-BE49-F238E27FC236}">
                <a16:creationId xmlns:a16="http://schemas.microsoft.com/office/drawing/2014/main" id="{84B7D914-B218-48A4-B98C-93C0DEDBC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4350" y="2257425"/>
            <a:ext cx="1847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2060"/>
                </a:solidFill>
              </a:rPr>
              <a:t>Transition Matrix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C46D699-4DF2-4383-ADCC-07109D07A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Predicting Future State Market Shares</a:t>
            </a:r>
          </a:p>
        </p:txBody>
      </p:sp>
      <p:sp>
        <p:nvSpPr>
          <p:cNvPr id="130053" name="Rectangle 5">
            <a:extLst>
              <a:ext uri="{FF2B5EF4-FFF2-40B4-BE49-F238E27FC236}">
                <a16:creationId xmlns:a16="http://schemas.microsoft.com/office/drawing/2014/main" id="{1AA41568-B83E-4D1D-B191-006A03C13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25" y="1529556"/>
            <a:ext cx="8458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dirty="0"/>
              <a:t>The computations for end of the first period market share (</a:t>
            </a:r>
            <a:r>
              <a:rPr lang="en-US" altLang="en-US" sz="2400" dirty="0">
                <a:solidFill>
                  <a:srgbClr val="C00000"/>
                </a:solidFill>
              </a:rPr>
              <a:t>the future state</a:t>
            </a:r>
            <a:r>
              <a:rPr lang="en-US" altLang="en-US" sz="2400" dirty="0"/>
              <a:t>) are: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474B8AE1-79C1-470F-9F36-06580A47DB6B}"/>
              </a:ext>
            </a:extLst>
          </p:cNvPr>
          <p:cNvGrpSpPr>
            <a:grpSpLocks/>
          </p:cNvGrpSpPr>
          <p:nvPr/>
        </p:nvGrpSpPr>
        <p:grpSpPr bwMode="auto">
          <a:xfrm>
            <a:off x="2328863" y="2959100"/>
            <a:ext cx="5362575" cy="3582988"/>
            <a:chOff x="1603" y="1864"/>
            <a:chExt cx="3378" cy="2257"/>
          </a:xfrm>
        </p:grpSpPr>
        <p:grpSp>
          <p:nvGrpSpPr>
            <p:cNvPr id="32777" name="Group 14">
              <a:extLst>
                <a:ext uri="{FF2B5EF4-FFF2-40B4-BE49-F238E27FC236}">
                  <a16:creationId xmlns:a16="http://schemas.microsoft.com/office/drawing/2014/main" id="{A03FD9EB-723A-4AB2-9277-6101510D5C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6" y="1864"/>
              <a:ext cx="1815" cy="1027"/>
              <a:chOff x="1454" y="2096"/>
              <a:chExt cx="1815" cy="1027"/>
            </a:xfrm>
          </p:grpSpPr>
          <p:sp>
            <p:nvSpPr>
              <p:cNvPr id="32780" name="Text Box 8">
                <a:extLst>
                  <a:ext uri="{FF2B5EF4-FFF2-40B4-BE49-F238E27FC236}">
                    <a16:creationId xmlns:a16="http://schemas.microsoft.com/office/drawing/2014/main" id="{4653F105-A386-4EB7-91E6-395643DDD7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4" y="2171"/>
                <a:ext cx="402" cy="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n"/>
                  <a:tabLst>
                    <a:tab pos="355600" algn="l"/>
                  </a:tabLst>
                  <a:defRPr sz="32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n"/>
                  <a:tabLst>
                    <a:tab pos="355600" algn="l"/>
                  </a:tabLst>
                  <a:defRPr sz="28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n"/>
                  <a:tabLst>
                    <a:tab pos="355600" algn="l"/>
                  </a:tabLs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n"/>
                  <a:tabLst>
                    <a:tab pos="355600" algn="l"/>
                  </a:tabLs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n"/>
                  <a:tabLst>
                    <a:tab pos="355600" algn="l"/>
                  </a:tabLs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n"/>
                  <a:tabLst>
                    <a:tab pos="355600" algn="l"/>
                  </a:tabLs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n"/>
                  <a:tabLst>
                    <a:tab pos="355600" algn="l"/>
                  </a:tabLs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n"/>
                  <a:tabLst>
                    <a:tab pos="355600" algn="l"/>
                  </a:tabLs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n"/>
                  <a:tabLst>
                    <a:tab pos="355600" algn="l"/>
                  </a:tabLs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dirty="0">
                    <a:solidFill>
                      <a:srgbClr val="FF0000"/>
                    </a:solidFill>
                  </a:rPr>
                  <a:t>0.4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dirty="0">
                    <a:solidFill>
                      <a:srgbClr val="0070C0"/>
                    </a:solidFill>
                  </a:rPr>
                  <a:t>0.3</a:t>
                </a:r>
                <a:r>
                  <a:rPr lang="en-US" altLang="en-US" sz="2400" dirty="0">
                    <a:solidFill>
                      <a:srgbClr val="FF0000"/>
                    </a:solidFill>
                  </a:rPr>
                  <a:t> </a:t>
                </a:r>
                <a:endParaRPr lang="en-US" altLang="en-US" sz="2400" dirty="0">
                  <a:solidFill>
                    <a:srgbClr val="00B050"/>
                  </a:solidFill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dirty="0">
                    <a:solidFill>
                      <a:srgbClr val="00B050"/>
                    </a:solidFill>
                  </a:rPr>
                  <a:t>0.3</a:t>
                </a:r>
                <a:endParaRPr lang="en-US" altLang="en-US" sz="2400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32781" name="Group 11">
                <a:extLst>
                  <a:ext uri="{FF2B5EF4-FFF2-40B4-BE49-F238E27FC236}">
                    <a16:creationId xmlns:a16="http://schemas.microsoft.com/office/drawing/2014/main" id="{C0FD1E55-F8A4-4E89-9011-CDC65A91F0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56" y="2096"/>
                <a:ext cx="1413" cy="1027"/>
                <a:chOff x="2184" y="2072"/>
                <a:chExt cx="1413" cy="1027"/>
              </a:xfrm>
            </p:grpSpPr>
            <p:sp>
              <p:nvSpPr>
                <p:cNvPr id="32782" name="Text Box 9">
                  <a:extLst>
                    <a:ext uri="{FF2B5EF4-FFF2-40B4-BE49-F238E27FC236}">
                      <a16:creationId xmlns:a16="http://schemas.microsoft.com/office/drawing/2014/main" id="{672C4A10-DF02-4A10-9833-B42EE433A62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84" y="2096"/>
                  <a:ext cx="1413" cy="8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tabLst>
                      <a:tab pos="355600" algn="ctr"/>
                      <a:tab pos="1079500" algn="ctr"/>
                      <a:tab pos="1790700" algn="ctr"/>
                    </a:tabLst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tabLst>
                      <a:tab pos="355600" algn="ctr"/>
                      <a:tab pos="1079500" algn="ctr"/>
                      <a:tab pos="1790700" algn="ctr"/>
                    </a:tabLst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tabLst>
                      <a:tab pos="355600" algn="ctr"/>
                      <a:tab pos="1079500" algn="ctr"/>
                      <a:tab pos="1790700" algn="ctr"/>
                    </a:tabLs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tabLst>
                      <a:tab pos="355600" algn="ctr"/>
                      <a:tab pos="1079500" algn="ctr"/>
                      <a:tab pos="1790700" algn="ctr"/>
                    </a:tabLs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tabLst>
                      <a:tab pos="355600" algn="ctr"/>
                      <a:tab pos="1079500" algn="ctr"/>
                      <a:tab pos="1790700" algn="ctr"/>
                    </a:tabLs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tabLst>
                      <a:tab pos="355600" algn="ctr"/>
                      <a:tab pos="1079500" algn="ctr"/>
                      <a:tab pos="1790700" algn="ctr"/>
                    </a:tabLs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tabLst>
                      <a:tab pos="355600" algn="ctr"/>
                      <a:tab pos="1079500" algn="ctr"/>
                      <a:tab pos="1790700" algn="ctr"/>
                    </a:tabLs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tabLst>
                      <a:tab pos="355600" algn="ctr"/>
                      <a:tab pos="1079500" algn="ctr"/>
                      <a:tab pos="1790700" algn="ctr"/>
                    </a:tabLs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tabLst>
                      <a:tab pos="355600" algn="ctr"/>
                      <a:tab pos="1079500" algn="ctr"/>
                      <a:tab pos="1790700" algn="ctr"/>
                    </a:tabLs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400" dirty="0"/>
                    <a:t>	</a:t>
                  </a:r>
                  <a:r>
                    <a:rPr lang="en-US" altLang="en-US" sz="2800" dirty="0"/>
                    <a:t>0.8	0.1	0.1</a:t>
                  </a: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800" dirty="0"/>
                    <a:t>	0.1	0.7	0.2</a:t>
                  </a: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2800" dirty="0"/>
                    <a:t>	0.2	0.2	0.6</a:t>
                  </a:r>
                </a:p>
              </p:txBody>
            </p:sp>
            <p:sp>
              <p:nvSpPr>
                <p:cNvPr id="32783" name="AutoShape 10">
                  <a:extLst>
                    <a:ext uri="{FF2B5EF4-FFF2-40B4-BE49-F238E27FC236}">
                      <a16:creationId xmlns:a16="http://schemas.microsoft.com/office/drawing/2014/main" id="{5C2F2C3B-DA0E-4748-BAA1-F96E1B698D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35" y="2072"/>
                  <a:ext cx="1360" cy="1027"/>
                </a:xfrm>
                <a:prstGeom prst="bracketPair">
                  <a:avLst>
                    <a:gd name="adj" fmla="val 5556"/>
                  </a:avLst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defRPr sz="32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defRPr sz="28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Wingdings" panose="05000000000000000000" pitchFamily="2" charset="2"/>
                    <a:buChar char="n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  <p:sp>
          <p:nvSpPr>
            <p:cNvPr id="32778" name="Text Box 13">
              <a:extLst>
                <a:ext uri="{FF2B5EF4-FFF2-40B4-BE49-F238E27FC236}">
                  <a16:creationId xmlns:a16="http://schemas.microsoft.com/office/drawing/2014/main" id="{82BCB85E-C4A6-452B-AFCE-220DC299D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3" y="3179"/>
              <a:ext cx="3378" cy="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55600" indent="-355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Tx/>
                <a:buSzTx/>
                <a:buFontTx/>
                <a:buNone/>
              </a:pPr>
              <a:r>
                <a:rPr lang="en-US" altLang="en-US" sz="2400" dirty="0"/>
                <a:t>=	[(0.4)(0.8) + (0.3)(0.1) + (0.3)(0.2), </a:t>
              </a:r>
              <a:br>
                <a:rPr lang="en-US" altLang="en-US" sz="2400" dirty="0"/>
              </a:br>
              <a:r>
                <a:rPr lang="en-US" altLang="en-US" sz="2400" dirty="0"/>
                <a:t>(0.4)(0.1) + (0.3)(0.7) + (0.3)(0.2), </a:t>
              </a:r>
              <a:br>
                <a:rPr lang="en-US" altLang="en-US" sz="2400" dirty="0"/>
              </a:br>
              <a:r>
                <a:rPr lang="en-US" altLang="en-US" sz="2400" dirty="0"/>
                <a:t>(0.4)(0.1) + (0.3)(0.2) + (0.3)(0.6)]</a:t>
              </a:r>
            </a:p>
            <a:p>
              <a:pPr>
                <a:buClrTx/>
                <a:buSzTx/>
                <a:buFontTx/>
                <a:buNone/>
              </a:pPr>
              <a:r>
                <a:rPr lang="en-US" altLang="en-US" sz="2400" dirty="0"/>
                <a:t>=</a:t>
              </a:r>
              <a:r>
                <a:rPr lang="en-US" altLang="en-US" sz="2400" dirty="0">
                  <a:solidFill>
                    <a:srgbClr val="FF0000"/>
                  </a:solidFill>
                </a:rPr>
                <a:t>	(0.41, </a:t>
              </a:r>
              <a:r>
                <a:rPr lang="en-US" altLang="en-US" sz="2400" dirty="0">
                  <a:solidFill>
                    <a:srgbClr val="00B0F0"/>
                  </a:solidFill>
                </a:rPr>
                <a:t>0.31</a:t>
              </a:r>
              <a:r>
                <a:rPr lang="en-US" altLang="en-US" sz="2400" dirty="0">
                  <a:solidFill>
                    <a:srgbClr val="FF0000"/>
                  </a:solidFill>
                </a:rPr>
                <a:t>, </a:t>
              </a:r>
              <a:r>
                <a:rPr lang="en-US" altLang="en-US" sz="2400" dirty="0">
                  <a:solidFill>
                    <a:srgbClr val="00D119"/>
                  </a:solidFill>
                </a:rPr>
                <a:t>0.28</a:t>
              </a:r>
              <a:r>
                <a:rPr lang="en-US" altLang="en-US" sz="2400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32779" name="Text Box 13">
              <a:extLst>
                <a:ext uri="{FF2B5EF4-FFF2-40B4-BE49-F238E27FC236}">
                  <a16:creationId xmlns:a16="http://schemas.microsoft.com/office/drawing/2014/main" id="{38E6920D-EC5A-4BDD-BCCE-8B5F1D5340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1" y="1981"/>
              <a:ext cx="531" cy="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55600" indent="-355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3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8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buClrTx/>
                <a:buSzTx/>
                <a:buFontTx/>
                <a:buNone/>
              </a:pPr>
              <a:r>
                <a:rPr lang="en-US" altLang="en-US" sz="2400" dirty="0">
                  <a:solidFill>
                    <a:srgbClr val="FF0000"/>
                  </a:solidFill>
                </a:rPr>
                <a:t>0.41</a:t>
              </a:r>
            </a:p>
            <a:p>
              <a:pPr>
                <a:buClrTx/>
                <a:buSzTx/>
                <a:buFontTx/>
                <a:buNone/>
              </a:pPr>
              <a:r>
                <a:rPr lang="en-US" altLang="en-US" sz="2400" dirty="0">
                  <a:solidFill>
                    <a:srgbClr val="00B0F0"/>
                  </a:solidFill>
                </a:rPr>
                <a:t>0.31</a:t>
              </a:r>
            </a:p>
            <a:p>
              <a:pPr>
                <a:buClrTx/>
                <a:buSzTx/>
                <a:buFontTx/>
                <a:buNone/>
              </a:pPr>
              <a:r>
                <a:rPr lang="en-US" altLang="en-US" sz="2400" dirty="0">
                  <a:solidFill>
                    <a:srgbClr val="00B050"/>
                  </a:solidFill>
                </a:rPr>
                <a:t>0.28</a:t>
              </a:r>
              <a:endParaRPr lang="en-US" alt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2773" name="TextBox 2">
            <a:extLst>
              <a:ext uri="{FF2B5EF4-FFF2-40B4-BE49-F238E27FC236}">
                <a16:creationId xmlns:a16="http://schemas.microsoft.com/office/drawing/2014/main" id="{84B7D914-B218-48A4-B98C-93C0DEDBC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4350" y="2257425"/>
            <a:ext cx="1847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2060"/>
                </a:solidFill>
              </a:rPr>
              <a:t>Transition Matrix</a:t>
            </a:r>
          </a:p>
        </p:txBody>
      </p:sp>
      <p:sp>
        <p:nvSpPr>
          <p:cNvPr id="32774" name="TextBox 12">
            <a:extLst>
              <a:ext uri="{FF2B5EF4-FFF2-40B4-BE49-F238E27FC236}">
                <a16:creationId xmlns:a16="http://schemas.microsoft.com/office/drawing/2014/main" id="{676ABBA2-8778-4F8B-9AE7-3B70B5D9C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3274219"/>
            <a:ext cx="14811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2060"/>
                </a:solidFill>
              </a:rPr>
              <a:t>Current State</a:t>
            </a:r>
          </a:p>
        </p:txBody>
      </p:sp>
      <p:sp>
        <p:nvSpPr>
          <p:cNvPr id="32775" name="TextBox 13">
            <a:extLst>
              <a:ext uri="{FF2B5EF4-FFF2-40B4-BE49-F238E27FC236}">
                <a16:creationId xmlns:a16="http://schemas.microsoft.com/office/drawing/2014/main" id="{282EA401-8D49-49CB-96A0-7DC810AD4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675" y="3348037"/>
            <a:ext cx="235033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2060"/>
                </a:solidFill>
              </a:rPr>
              <a:t>Future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2060"/>
                </a:solidFill>
              </a:rPr>
              <a:t>State</a:t>
            </a:r>
          </a:p>
        </p:txBody>
      </p:sp>
      <p:cxnSp>
        <p:nvCxnSpPr>
          <p:cNvPr id="32776" name="Straight Arrow Connector 4">
            <a:extLst>
              <a:ext uri="{FF2B5EF4-FFF2-40B4-BE49-F238E27FC236}">
                <a16:creationId xmlns:a16="http://schemas.microsoft.com/office/drawing/2014/main" id="{CEEA3EF2-1076-4488-8916-971DDB2F36C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194300" y="4567238"/>
            <a:ext cx="1349375" cy="1762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31254722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D54820A-984D-4AF2-A3DE-C10297A892F1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6558801-48DF-40D6-894F-7FDB190C180D}"/>
              </a:ext>
            </a:extLst>
          </p:cNvPr>
          <p:cNvSpPr txBox="1">
            <a:spLocks noChangeAspect="1"/>
          </p:cNvSpPr>
          <p:nvPr/>
        </p:nvSpPr>
        <p:spPr>
          <a:xfrm>
            <a:off x="1119998" y="2623583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End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696969"/>
      </a:lt2>
      <a:accent1>
        <a:srgbClr val="0092D3"/>
      </a:accent1>
      <a:accent2>
        <a:srgbClr val="D300D0"/>
      </a:accent2>
      <a:accent3>
        <a:srgbClr val="FFFFFF"/>
      </a:accent3>
      <a:accent4>
        <a:srgbClr val="000000"/>
      </a:accent4>
      <a:accent5>
        <a:srgbClr val="AAC7E6"/>
      </a:accent5>
      <a:accent6>
        <a:srgbClr val="BF00BC"/>
      </a:accent6>
      <a:hlink>
        <a:srgbClr val="00D211"/>
      </a:hlink>
      <a:folHlink>
        <a:srgbClr val="D38B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2D3"/>
        </a:accent1>
        <a:accent2>
          <a:srgbClr val="D300D0"/>
        </a:accent2>
        <a:accent3>
          <a:srgbClr val="FFFFFF"/>
        </a:accent3>
        <a:accent4>
          <a:srgbClr val="000000"/>
        </a:accent4>
        <a:accent5>
          <a:srgbClr val="AAC7E6"/>
        </a:accent5>
        <a:accent6>
          <a:srgbClr val="BF00BC"/>
        </a:accent6>
        <a:hlink>
          <a:srgbClr val="00D211"/>
        </a:hlink>
        <a:folHlink>
          <a:srgbClr val="D38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696969"/>
      </a:lt2>
      <a:accent1>
        <a:srgbClr val="0092D3"/>
      </a:accent1>
      <a:accent2>
        <a:srgbClr val="D300D0"/>
      </a:accent2>
      <a:accent3>
        <a:srgbClr val="FFFFFF"/>
      </a:accent3>
      <a:accent4>
        <a:srgbClr val="000000"/>
      </a:accent4>
      <a:accent5>
        <a:srgbClr val="AAC7E6"/>
      </a:accent5>
      <a:accent6>
        <a:srgbClr val="BF00BC"/>
      </a:accent6>
      <a:hlink>
        <a:srgbClr val="00D211"/>
      </a:hlink>
      <a:folHlink>
        <a:srgbClr val="D38B00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2D3"/>
        </a:accent1>
        <a:accent2>
          <a:srgbClr val="D300D0"/>
        </a:accent2>
        <a:accent3>
          <a:srgbClr val="FFFFFF"/>
        </a:accent3>
        <a:accent4>
          <a:srgbClr val="000000"/>
        </a:accent4>
        <a:accent5>
          <a:srgbClr val="AAC7E6"/>
        </a:accent5>
        <a:accent6>
          <a:srgbClr val="BF00BC"/>
        </a:accent6>
        <a:hlink>
          <a:srgbClr val="00D211"/>
        </a:hlink>
        <a:folHlink>
          <a:srgbClr val="D38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256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Lucida Bright</vt:lpstr>
      <vt:lpstr>Wingdings</vt:lpstr>
      <vt:lpstr>Blank Presentation</vt:lpstr>
      <vt:lpstr>1_Blank Presentation</vt:lpstr>
      <vt:lpstr>PowerPoint Presentation</vt:lpstr>
      <vt:lpstr>PowerPoint Presentation</vt:lpstr>
      <vt:lpstr>Three Grocery Stores Example</vt:lpstr>
      <vt:lpstr>Three Grocery Stores Example</vt:lpstr>
      <vt:lpstr>Predicting Future Market Shares</vt:lpstr>
      <vt:lpstr>Predicting Future State Market Shares</vt:lpstr>
      <vt:lpstr>PowerPoint Presentation</vt:lpstr>
    </vt:vector>
  </TitlesOfParts>
  <Company>Lincoln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Render/Stair/Hanna Chapter 16</dc:title>
  <dc:subject>Markov Analysis</dc:subject>
  <dc:creator>Jeff Heyl</dc:creator>
  <cp:lastModifiedBy>Derek Podobas</cp:lastModifiedBy>
  <cp:revision>167</cp:revision>
  <dcterms:created xsi:type="dcterms:W3CDTF">2007-11-06T03:55:10Z</dcterms:created>
  <dcterms:modified xsi:type="dcterms:W3CDTF">2023-11-06T19:55:05Z</dcterms:modified>
</cp:coreProperties>
</file>